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48" r:id="rId2"/>
  </p:sldMasterIdLst>
  <p:notesMasterIdLst>
    <p:notesMasterId r:id="rId62"/>
  </p:notesMasterIdLst>
  <p:sldIdLst>
    <p:sldId id="257" r:id="rId3"/>
    <p:sldId id="271" r:id="rId4"/>
    <p:sldId id="339" r:id="rId5"/>
    <p:sldId id="340" r:id="rId6"/>
    <p:sldId id="341" r:id="rId7"/>
    <p:sldId id="343" r:id="rId8"/>
    <p:sldId id="344" r:id="rId9"/>
    <p:sldId id="345" r:id="rId10"/>
    <p:sldId id="347" r:id="rId11"/>
    <p:sldId id="346" r:id="rId12"/>
    <p:sldId id="1625" r:id="rId13"/>
    <p:sldId id="1626" r:id="rId14"/>
    <p:sldId id="1628" r:id="rId15"/>
    <p:sldId id="1629" r:id="rId16"/>
    <p:sldId id="1630" r:id="rId17"/>
    <p:sldId id="1651" r:id="rId18"/>
    <p:sldId id="1654" r:id="rId19"/>
    <p:sldId id="1671" r:id="rId20"/>
    <p:sldId id="1664" r:id="rId21"/>
    <p:sldId id="1665" r:id="rId22"/>
    <p:sldId id="1666" r:id="rId23"/>
    <p:sldId id="1670" r:id="rId24"/>
    <p:sldId id="1633" r:id="rId25"/>
    <p:sldId id="1643" r:id="rId26"/>
    <p:sldId id="1631" r:id="rId27"/>
    <p:sldId id="1652" r:id="rId28"/>
    <p:sldId id="1673" r:id="rId29"/>
    <p:sldId id="1672" r:id="rId30"/>
    <p:sldId id="1615" r:id="rId31"/>
    <p:sldId id="958" r:id="rId32"/>
    <p:sldId id="1663" r:id="rId33"/>
    <p:sldId id="1677" r:id="rId34"/>
    <p:sldId id="1678" r:id="rId35"/>
    <p:sldId id="1667" r:id="rId36"/>
    <p:sldId id="1668" r:id="rId37"/>
    <p:sldId id="1669" r:id="rId38"/>
    <p:sldId id="1634" r:id="rId39"/>
    <p:sldId id="1662" r:id="rId40"/>
    <p:sldId id="1644" r:id="rId41"/>
    <p:sldId id="1632" r:id="rId42"/>
    <p:sldId id="1655" r:id="rId43"/>
    <p:sldId id="1656" r:id="rId44"/>
    <p:sldId id="1657" r:id="rId45"/>
    <p:sldId id="1658" r:id="rId46"/>
    <p:sldId id="1659" r:id="rId47"/>
    <p:sldId id="1660" r:id="rId48"/>
    <p:sldId id="1650" r:id="rId49"/>
    <p:sldId id="1646" r:id="rId50"/>
    <p:sldId id="1636" r:id="rId51"/>
    <p:sldId id="1641" r:id="rId52"/>
    <p:sldId id="1647" r:id="rId53"/>
    <p:sldId id="1648" r:id="rId54"/>
    <p:sldId id="1639" r:id="rId55"/>
    <p:sldId id="1674" r:id="rId56"/>
    <p:sldId id="1675" r:id="rId57"/>
    <p:sldId id="1640" r:id="rId58"/>
    <p:sldId id="1638" r:id="rId59"/>
    <p:sldId id="1679" r:id="rId60"/>
    <p:sldId id="1649" r:id="rId61"/>
  </p:sldIdLst>
  <p:sldSz cx="12192000" cy="6858000"/>
  <p:notesSz cx="6858000" cy="9144000"/>
  <p:custDataLst>
    <p:tags r:id="rId6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04524"/>
    <a:srgbClr val="FCBC00"/>
    <a:srgbClr val="E1E8EC"/>
    <a:srgbClr val="758D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4662A5-1241-43F2-9733-709A95F905E2}" v="3" dt="2022-09-06T09:18:47.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1" d="100"/>
          <a:sy n="101" d="100"/>
        </p:scale>
        <p:origin x="954" y="96"/>
      </p:cViewPr>
      <p:guideLst>
        <p:guide orient="horz" pos="2160"/>
        <p:guide pos="3840"/>
      </p:guideLst>
    </p:cSldViewPr>
  </p:slideViewPr>
  <p:notesTextViewPr>
    <p:cViewPr>
      <p:scale>
        <a:sx n="1" d="1"/>
        <a:sy n="1" d="1"/>
      </p:scale>
      <p:origin x="0" y="0"/>
    </p:cViewPr>
  </p:notesTextViewPr>
  <p:gridSpacing cx="360000" cy="3600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gs" Target="tags/tag1.xml"/><Relationship Id="rId68"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image" Target="../media/image14.png"/><Relationship Id="rId5" Type="http://schemas.openxmlformats.org/officeDocument/2006/relationships/image" Target="../media/image39.svg"/><Relationship Id="rId4" Type="http://schemas.openxmlformats.org/officeDocument/2006/relationships/image" Target="../media/image38.png"/></Relationships>
</file>

<file path=ppt/diagrams/_rels/data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image" Target="../media/image14.png"/><Relationship Id="rId5" Type="http://schemas.openxmlformats.org/officeDocument/2006/relationships/image" Target="../media/image39.svg"/><Relationship Id="rId4" Type="http://schemas.openxmlformats.org/officeDocument/2006/relationships/image" Target="../media/image3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dgm:spPr/>
      <dgm:t>
        <a:bodyPr/>
        <a:lstStyle/>
        <a:p>
          <a:pPr>
            <a:lnSpc>
              <a:spcPct val="100000"/>
            </a:lnSpc>
          </a:pPr>
          <a:r>
            <a:rPr lang="en-GB"/>
            <a:t>Helps make your content more accessible.</a:t>
          </a:r>
        </a:p>
      </dgm:t>
    </dgm:pt>
    <dgm:pt modelId="{EB45C54F-9C34-4E02-921C-D5E4BA6E1A67}" type="parTrans" cxnId="{4EF4D212-793C-4A4E-A033-8EF3B616FA40}">
      <dgm:prSet/>
      <dgm:spPr/>
      <dgm:t>
        <a:bodyPr/>
        <a:lstStyle/>
        <a:p>
          <a:endParaRPr lang="en-US"/>
        </a:p>
      </dgm:t>
    </dgm:pt>
    <dgm:pt modelId="{BDE6CE8E-6713-4856-9C3D-6F576A3EEC14}" type="sibTrans" cxnId="{4EF4D212-793C-4A4E-A033-8EF3B616FA40}">
      <dgm:prSet/>
      <dgm:spPr/>
      <dgm:t>
        <a:bodyPr/>
        <a:lstStyle/>
        <a:p>
          <a:endParaRPr lang="en-US"/>
        </a:p>
      </dgm:t>
    </dgm:pt>
    <dgm:pt modelId="{BFC9E818-52C9-498C-9A91-4A46583E5588}">
      <dgm:prSet/>
      <dgm:spPr/>
      <dgm:t>
        <a:bodyPr/>
        <a:lstStyle/>
        <a:p>
          <a:pPr>
            <a:lnSpc>
              <a:spcPct val="100000"/>
            </a:lnSpc>
          </a:pPr>
          <a:r>
            <a:rPr lang="en-GB"/>
            <a:t>Increases your efficiency in Blackboard.</a:t>
          </a:r>
        </a:p>
      </dgm:t>
    </dgm:pt>
    <dgm:pt modelId="{2C6CA800-3049-4F4A-8D8A-CCF059190048}" type="parTrans" cxnId="{BD6DBA16-4A11-49E9-9277-AC8374F4889C}">
      <dgm:prSet/>
      <dgm:spPr/>
      <dgm:t>
        <a:bodyPr/>
        <a:lstStyle/>
        <a:p>
          <a:endParaRPr lang="en-US"/>
        </a:p>
      </dgm:t>
    </dgm:pt>
    <dgm:pt modelId="{D67C6C4D-AD6F-4F84-BF78-171A539B5513}" type="sibTrans" cxnId="{BD6DBA16-4A11-49E9-9277-AC8374F4889C}">
      <dgm:prSet/>
      <dgm:spPr/>
      <dgm:t>
        <a:bodyPr/>
        <a:lstStyle/>
        <a:p>
          <a:endParaRPr lang="en-US"/>
        </a:p>
      </dgm:t>
    </dgm:pt>
    <dgm:pt modelId="{8B84BC0D-CD1C-4651-984B-3181D0002A0B}">
      <dgm:prSet/>
      <dgm:spPr/>
      <dgm:t>
        <a:bodyPr/>
        <a:lstStyle/>
        <a:p>
          <a:pPr>
            <a:lnSpc>
              <a:spcPct val="100000"/>
            </a:lnSpc>
          </a:pPr>
          <a:r>
            <a:rPr lang="en-GB"/>
            <a:t>Enhances your professional credibility.</a:t>
          </a:r>
        </a:p>
      </dgm:t>
    </dgm:pt>
    <dgm:pt modelId="{F3213FC0-749F-401D-BC60-07F9B0361A6A}" type="parTrans" cxnId="{B28E9304-D3D6-4840-AAE0-F0411842524E}">
      <dgm:prSet/>
      <dgm:spPr/>
      <dgm:t>
        <a:bodyPr/>
        <a:lstStyle/>
        <a:p>
          <a:endParaRPr lang="en-US"/>
        </a:p>
      </dgm:t>
    </dgm:pt>
    <dgm:pt modelId="{42E63035-4C16-48B4-9D0C-6BB8565888D3}" type="sibTrans" cxnId="{B28E9304-D3D6-4840-AAE0-F0411842524E}">
      <dgm:prSet/>
      <dgm:spPr/>
      <dgm:t>
        <a:bodyPr/>
        <a:lstStyle/>
        <a:p>
          <a:endParaRPr lang="en-US"/>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5"/>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heelchair access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5"/>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Race Car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5"/>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odium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dgm:spPr/>
      <dgm:t>
        <a:bodyPr/>
        <a:lstStyle/>
        <a:p>
          <a:pPr>
            <a:lnSpc>
              <a:spcPct val="100000"/>
            </a:lnSpc>
          </a:pPr>
          <a:r>
            <a:rPr lang="en-GB"/>
            <a:t>Word</a:t>
          </a:r>
        </a:p>
      </dgm:t>
    </dgm:pt>
    <dgm:pt modelId="{EB45C54F-9C34-4E02-921C-D5E4BA6E1A67}" type="parTrans" cxnId="{4EF4D212-793C-4A4E-A033-8EF3B616FA40}">
      <dgm:prSet/>
      <dgm:spPr/>
      <dgm:t>
        <a:bodyPr/>
        <a:lstStyle/>
        <a:p>
          <a:endParaRPr lang="en-US"/>
        </a:p>
      </dgm:t>
    </dgm:pt>
    <dgm:pt modelId="{BDE6CE8E-6713-4856-9C3D-6F576A3EEC14}" type="sibTrans" cxnId="{4EF4D212-793C-4A4E-A033-8EF3B616FA40}">
      <dgm:prSet/>
      <dgm:spPr/>
      <dgm:t>
        <a:bodyPr/>
        <a:lstStyle/>
        <a:p>
          <a:endParaRPr lang="en-US"/>
        </a:p>
      </dgm:t>
    </dgm:pt>
    <dgm:pt modelId="{BFC9E818-52C9-498C-9A91-4A46583E5588}">
      <dgm:prSet/>
      <dgm:spPr/>
      <dgm:t>
        <a:bodyPr/>
        <a:lstStyle/>
        <a:p>
          <a:pPr>
            <a:lnSpc>
              <a:spcPct val="100000"/>
            </a:lnSpc>
          </a:pPr>
          <a:r>
            <a:rPr lang="en-GB"/>
            <a:t>PowerPoint</a:t>
          </a:r>
        </a:p>
      </dgm:t>
    </dgm:pt>
    <dgm:pt modelId="{2C6CA800-3049-4F4A-8D8A-CCF059190048}" type="parTrans" cxnId="{BD6DBA16-4A11-49E9-9277-AC8374F4889C}">
      <dgm:prSet/>
      <dgm:spPr/>
      <dgm:t>
        <a:bodyPr/>
        <a:lstStyle/>
        <a:p>
          <a:endParaRPr lang="en-US"/>
        </a:p>
      </dgm:t>
    </dgm:pt>
    <dgm:pt modelId="{D67C6C4D-AD6F-4F84-BF78-171A539B5513}" type="sibTrans" cxnId="{BD6DBA16-4A11-49E9-9277-AC8374F4889C}">
      <dgm:prSet/>
      <dgm:spPr/>
      <dgm:t>
        <a:bodyPr/>
        <a:lstStyle/>
        <a:p>
          <a:endParaRPr lang="en-US"/>
        </a:p>
      </dgm:t>
    </dgm:pt>
    <dgm:pt modelId="{8B84BC0D-CD1C-4651-984B-3181D0002A0B}">
      <dgm:prSet/>
      <dgm:spPr/>
      <dgm:t>
        <a:bodyPr/>
        <a:lstStyle/>
        <a:p>
          <a:pPr>
            <a:lnSpc>
              <a:spcPct val="100000"/>
            </a:lnSpc>
          </a:pPr>
          <a:r>
            <a:rPr lang="en-GB"/>
            <a:t>Excel</a:t>
          </a:r>
        </a:p>
      </dgm:t>
    </dgm:pt>
    <dgm:pt modelId="{F3213FC0-749F-401D-BC60-07F9B0361A6A}" type="parTrans" cxnId="{B28E9304-D3D6-4840-AAE0-F0411842524E}">
      <dgm:prSet/>
      <dgm:spPr/>
      <dgm:t>
        <a:bodyPr/>
        <a:lstStyle/>
        <a:p>
          <a:endParaRPr lang="en-US"/>
        </a:p>
      </dgm:t>
    </dgm:pt>
    <dgm:pt modelId="{42E63035-4C16-48B4-9D0C-6BB8565888D3}" type="sibTrans" cxnId="{B28E9304-D3D6-4840-AAE0-F0411842524E}">
      <dgm:prSet/>
      <dgm:spPr/>
      <dgm:t>
        <a:bodyPr/>
        <a:lstStyle/>
        <a:p>
          <a:endParaRPr lang="en-US"/>
        </a:p>
      </dgm:t>
    </dgm:pt>
    <dgm:pt modelId="{BE530E01-FC2B-4DAD-9F16-A631E5537147}">
      <dgm:prSet/>
      <dgm:spPr/>
      <dgm:t>
        <a:bodyPr/>
        <a:lstStyle/>
        <a:p>
          <a:pPr>
            <a:lnSpc>
              <a:spcPct val="100000"/>
            </a:lnSpc>
          </a:pPr>
          <a:r>
            <a:rPr lang="en-GB"/>
            <a:t>Conclusion</a:t>
          </a:r>
        </a:p>
      </dgm:t>
    </dgm:pt>
    <dgm:pt modelId="{C5529A31-7C83-4C8F-B264-4D56D8F45211}" type="parTrans" cxnId="{3DA15D60-614A-4BD5-AF0F-E3B95B5D22BB}">
      <dgm:prSet/>
      <dgm:spPr/>
      <dgm:t>
        <a:bodyPr/>
        <a:lstStyle/>
        <a:p>
          <a:endParaRPr lang="en-US"/>
        </a:p>
      </dgm:t>
    </dgm:pt>
    <dgm:pt modelId="{556E948D-6E9D-4C73-AE13-101BA3200F32}" type="sibTrans" cxnId="{3DA15D60-614A-4BD5-AF0F-E3B95B5D22BB}">
      <dgm:prSet/>
      <dgm:spPr/>
      <dgm:t>
        <a:bodyPr/>
        <a:lstStyle/>
        <a:p>
          <a:endParaRPr lang="en-US"/>
        </a:p>
      </dgm:t>
    </dgm:pt>
    <dgm:pt modelId="{CE755956-571A-416F-8B27-EF59ABF80CCE}">
      <dgm:prSet/>
      <dgm:spPr/>
      <dgm:t>
        <a:bodyPr/>
        <a:lstStyle/>
        <a:p>
          <a:pPr>
            <a:lnSpc>
              <a:spcPct val="100000"/>
            </a:lnSpc>
          </a:pPr>
          <a:r>
            <a:rPr lang="en-GB"/>
            <a:t>Headings</a:t>
          </a:r>
        </a:p>
      </dgm:t>
    </dgm:pt>
    <dgm:pt modelId="{064A9520-2474-4B25-8594-E8294D66C683}" type="parTrans" cxnId="{BE1DEB78-8E14-482D-80C5-0868BDFFE15D}">
      <dgm:prSet/>
      <dgm:spPr/>
      <dgm:t>
        <a:bodyPr/>
        <a:lstStyle/>
        <a:p>
          <a:endParaRPr lang="en-GB"/>
        </a:p>
      </dgm:t>
    </dgm:pt>
    <dgm:pt modelId="{85B2414E-0D08-4B67-BFDE-1038875FCC7A}" type="sibTrans" cxnId="{BE1DEB78-8E14-482D-80C5-0868BDFFE15D}">
      <dgm:prSet/>
      <dgm:spPr/>
      <dgm:t>
        <a:bodyPr/>
        <a:lstStyle/>
        <a:p>
          <a:endParaRPr lang="en-GB"/>
        </a:p>
      </dgm:t>
    </dgm:pt>
    <dgm:pt modelId="{10384F0D-0CD1-46E6-ADD8-5D0886DFD25E}">
      <dgm:prSet/>
      <dgm:spPr/>
      <dgm:t>
        <a:bodyPr/>
        <a:lstStyle/>
        <a:p>
          <a:pPr>
            <a:lnSpc>
              <a:spcPct val="100000"/>
            </a:lnSpc>
          </a:pPr>
          <a:r>
            <a:rPr lang="en-GB"/>
            <a:t>Tables</a:t>
          </a:r>
        </a:p>
      </dgm:t>
    </dgm:pt>
    <dgm:pt modelId="{7A581982-9677-4134-A07C-EAC21457050D}" type="parTrans" cxnId="{E5C6B887-D195-4287-AA5A-11B0B168B37F}">
      <dgm:prSet/>
      <dgm:spPr/>
      <dgm:t>
        <a:bodyPr/>
        <a:lstStyle/>
        <a:p>
          <a:endParaRPr lang="en-GB"/>
        </a:p>
      </dgm:t>
    </dgm:pt>
    <dgm:pt modelId="{6703345A-69D3-49C3-8097-84971B05C486}" type="sibTrans" cxnId="{E5C6B887-D195-4287-AA5A-11B0B168B37F}">
      <dgm:prSet/>
      <dgm:spPr/>
      <dgm:t>
        <a:bodyPr/>
        <a:lstStyle/>
        <a:p>
          <a:endParaRPr lang="en-GB"/>
        </a:p>
      </dgm:t>
    </dgm:pt>
    <dgm:pt modelId="{36C6AF4B-C9F7-4700-9240-88E75864A04E}">
      <dgm:prSet/>
      <dgm:spPr/>
      <dgm:t>
        <a:bodyPr/>
        <a:lstStyle/>
        <a:p>
          <a:pPr>
            <a:lnSpc>
              <a:spcPct val="100000"/>
            </a:lnSpc>
          </a:pPr>
          <a:r>
            <a:rPr lang="en-GB"/>
            <a:t>Reading Order</a:t>
          </a:r>
        </a:p>
      </dgm:t>
    </dgm:pt>
    <dgm:pt modelId="{180C6256-15F8-4D68-9368-F993BF928133}" type="parTrans" cxnId="{22974B36-F55D-4D99-830A-158D08FB7E79}">
      <dgm:prSet/>
      <dgm:spPr/>
      <dgm:t>
        <a:bodyPr/>
        <a:lstStyle/>
        <a:p>
          <a:endParaRPr lang="en-GB"/>
        </a:p>
      </dgm:t>
    </dgm:pt>
    <dgm:pt modelId="{3F53B13B-6EB4-4486-97BC-7F130E773FBA}" type="sibTrans" cxnId="{22974B36-F55D-4D99-830A-158D08FB7E79}">
      <dgm:prSet/>
      <dgm:spPr/>
      <dgm:t>
        <a:bodyPr/>
        <a:lstStyle/>
        <a:p>
          <a:endParaRPr lang="en-GB"/>
        </a:p>
      </dgm:t>
    </dgm:pt>
    <dgm:pt modelId="{0517DC16-CD84-4B5B-9ACC-2EA1A9DE8083}">
      <dgm:prSet/>
      <dgm:spPr/>
      <dgm:t>
        <a:bodyPr/>
        <a:lstStyle/>
        <a:p>
          <a:pPr>
            <a:lnSpc>
              <a:spcPct val="100000"/>
            </a:lnSpc>
          </a:pPr>
          <a:r>
            <a:rPr lang="en-GB"/>
            <a:t>Contrast</a:t>
          </a:r>
        </a:p>
      </dgm:t>
    </dgm:pt>
    <dgm:pt modelId="{CDA193CE-1443-420D-B954-5F3CB99FD21D}" type="parTrans" cxnId="{CDF9BD84-287E-4289-8370-2C6C7EDB85AA}">
      <dgm:prSet/>
      <dgm:spPr/>
      <dgm:t>
        <a:bodyPr/>
        <a:lstStyle/>
        <a:p>
          <a:endParaRPr lang="en-GB"/>
        </a:p>
      </dgm:t>
    </dgm:pt>
    <dgm:pt modelId="{FF76481D-4ED9-44B8-9D55-DE5AC59C4975}" type="sibTrans" cxnId="{CDF9BD84-287E-4289-8370-2C6C7EDB85AA}">
      <dgm:prSet/>
      <dgm:spPr/>
      <dgm:t>
        <a:bodyPr/>
        <a:lstStyle/>
        <a:p>
          <a:endParaRPr lang="en-GB"/>
        </a:p>
      </dgm:t>
    </dgm:pt>
    <dgm:pt modelId="{9F478087-5995-4473-AC15-9AC146F2F97A}">
      <dgm:prSet/>
      <dgm:spPr/>
      <dgm:t>
        <a:bodyPr/>
        <a:lstStyle/>
        <a:p>
          <a:pPr>
            <a:lnSpc>
              <a:spcPct val="100000"/>
            </a:lnSpc>
          </a:pPr>
          <a:r>
            <a:rPr lang="en-GB"/>
            <a:t>Red-only formatting</a:t>
          </a:r>
        </a:p>
        <a:p>
          <a:pPr>
            <a:lnSpc>
              <a:spcPct val="100000"/>
            </a:lnSpc>
          </a:pPr>
          <a:r>
            <a:rPr lang="en-GB"/>
            <a:t>Alternative text</a:t>
          </a:r>
        </a:p>
      </dgm:t>
    </dgm:pt>
    <dgm:pt modelId="{81CA8CC1-EFBC-460A-979E-5D9FEFAC20B2}" type="parTrans" cxnId="{FDC4F06D-3A20-425E-915F-8104FD6D0CC8}">
      <dgm:prSet/>
      <dgm:spPr/>
      <dgm:t>
        <a:bodyPr/>
        <a:lstStyle/>
        <a:p>
          <a:endParaRPr lang="en-GB"/>
        </a:p>
      </dgm:t>
    </dgm:pt>
    <dgm:pt modelId="{4459CD4D-BB9A-4E09-9182-2F65EC63D5B0}" type="sibTrans" cxnId="{FDC4F06D-3A20-425E-915F-8104FD6D0CC8}">
      <dgm:prSet/>
      <dgm:spPr/>
      <dgm:t>
        <a:bodyPr/>
        <a:lstStyle/>
        <a:p>
          <a:endParaRPr lang="en-GB"/>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4"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a:noFill/>
        </a:ln>
      </dgm:spPr>
      <dgm:extLst>
        <a:ext uri="{E40237B7-FDA0-4F09-8148-C483321AD2D9}">
          <dgm14:cNvPr xmlns:dgm14="http://schemas.microsoft.com/office/drawing/2010/diagram" id="0" name="" descr="Download"/>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7">
        <dgm:presLayoutVars>
          <dgm:chMax val="0"/>
          <dgm:chPref val="0"/>
        </dgm:presLayoutVars>
      </dgm:prSet>
      <dgm:spPr/>
    </dgm:pt>
    <dgm:pt modelId="{EF24D745-F6BD-4504-95AE-8533FE9D253F}" type="pres">
      <dgm:prSet presAssocID="{1EF9BAC0-AF4D-426B-BB85-118E89E93A1E}" presName="desTx" presStyleLbl="revTx" presStyleIdx="1" presStyleCnt="7">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4"/>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4"/>
      <dgm:spPr>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Checkmark"/>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2" presStyleCnt="7">
        <dgm:presLayoutVars>
          <dgm:chMax val="0"/>
          <dgm:chPref val="0"/>
        </dgm:presLayoutVars>
      </dgm:prSet>
      <dgm:spPr/>
    </dgm:pt>
    <dgm:pt modelId="{75D765BA-0F47-457B-9196-EE4D1159B062}" type="pres">
      <dgm:prSet presAssocID="{BFC9E818-52C9-498C-9A91-4A46583E5588}" presName="desTx" presStyleLbl="revTx" presStyleIdx="3" presStyleCnt="7">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4"/>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4"/>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noFill/>
        </a:ln>
      </dgm:spPr>
      <dgm:extLst>
        <a:ext uri="{E40237B7-FDA0-4F09-8148-C483321AD2D9}">
          <dgm14:cNvPr xmlns:dgm14="http://schemas.microsoft.com/office/drawing/2010/diagram" id="0" name="" descr="Rocket"/>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4" presStyleCnt="7">
        <dgm:presLayoutVars>
          <dgm:chMax val="0"/>
          <dgm:chPref val="0"/>
        </dgm:presLayoutVars>
      </dgm:prSet>
      <dgm:spPr/>
    </dgm:pt>
    <dgm:pt modelId="{4662C196-4005-4651-8CD8-8B2612112C2F}" type="pres">
      <dgm:prSet presAssocID="{8B84BC0D-CD1C-4651-984B-3181D0002A0B}" presName="desTx" presStyleLbl="revTx" presStyleIdx="5" presStyleCnt="7">
        <dgm:presLayoutVars/>
      </dgm:prSet>
      <dgm:spPr/>
    </dgm:pt>
    <dgm:pt modelId="{D56067B8-A740-4835-A715-824C994B4FC0}" type="pres">
      <dgm:prSet presAssocID="{42E63035-4C16-48B4-9D0C-6BB8565888D3}" presName="sibTrans" presStyleCnt="0"/>
      <dgm:spPr/>
    </dgm:pt>
    <dgm:pt modelId="{C3CCA1B8-2989-4CC4-89DF-D8790B0CD334}" type="pres">
      <dgm:prSet presAssocID="{BE530E01-FC2B-4DAD-9F16-A631E5537147}" presName="compNode" presStyleCnt="0"/>
      <dgm:spPr/>
    </dgm:pt>
    <dgm:pt modelId="{DC2C9698-274A-4628-BE5E-D6E398E62153}" type="pres">
      <dgm:prSet presAssocID="{BE530E01-FC2B-4DAD-9F16-A631E5537147}" presName="bgRect" presStyleLbl="bgShp" presStyleIdx="3" presStyleCnt="4"/>
      <dgm:spPr>
        <a:solidFill>
          <a:schemeClr val="bg1"/>
        </a:solidFill>
        <a:ln w="38100">
          <a:solidFill>
            <a:schemeClr val="accent3"/>
          </a:solidFill>
        </a:ln>
      </dgm:spPr>
    </dgm:pt>
    <dgm:pt modelId="{5F09F86C-17DF-44DC-973C-0CFBBAF29249}" type="pres">
      <dgm:prSet presAssocID="{BE530E01-FC2B-4DAD-9F16-A631E5537147}" presName="iconRect" presStyleLbl="node1" presStyleIdx="3"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Fireworks with solid fill"/>
        </a:ext>
      </dgm:extLst>
    </dgm:pt>
    <dgm:pt modelId="{07B2882C-83AC-4BCA-A67D-6202038AF0AC}" type="pres">
      <dgm:prSet presAssocID="{BE530E01-FC2B-4DAD-9F16-A631E5537147}" presName="spaceRect" presStyleCnt="0"/>
      <dgm:spPr/>
    </dgm:pt>
    <dgm:pt modelId="{3E4D060F-33AF-4AFD-8352-44E4F040A2D1}" type="pres">
      <dgm:prSet presAssocID="{BE530E01-FC2B-4DAD-9F16-A631E5537147}" presName="parTx" presStyleLbl="revTx" presStyleIdx="6" presStyleCnt="7">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22974B36-F55D-4D99-830A-158D08FB7E79}" srcId="{BFC9E818-52C9-498C-9A91-4A46583E5588}" destId="{36C6AF4B-C9F7-4700-9240-88E75864A04E}" srcOrd="0" destOrd="0" parTransId="{180C6256-15F8-4D68-9368-F993BF928133}" sibTransId="{3F53B13B-6EB4-4486-97BC-7F130E773FBA}"/>
    <dgm:cxn modelId="{3C17EE36-117B-45B0-9DF4-39C524D78462}" type="presOf" srcId="{8B84BC0D-CD1C-4651-984B-3181D0002A0B}" destId="{450CA8EE-92C9-43F4-AC8C-E16A5349DF5D}" srcOrd="0" destOrd="0" presId="urn:microsoft.com/office/officeart/2018/2/layout/IconVerticalSolidList"/>
    <dgm:cxn modelId="{3DA15D60-614A-4BD5-AF0F-E3B95B5D22BB}" srcId="{DAA3230A-B292-4318-8053-4F8A7995BA1E}" destId="{BE530E01-FC2B-4DAD-9F16-A631E5537147}" srcOrd="3" destOrd="0" parTransId="{C5529A31-7C83-4C8F-B264-4D56D8F45211}" sibTransId="{556E948D-6E9D-4C73-AE13-101BA3200F32}"/>
    <dgm:cxn modelId="{99DC7544-8C6F-4DEB-816D-88E74B5F8E43}" type="presOf" srcId="{CE755956-571A-416F-8B27-EF59ABF80CCE}" destId="{EF24D745-F6BD-4504-95AE-8533FE9D253F}" srcOrd="0" destOrd="0" presId="urn:microsoft.com/office/officeart/2018/2/layout/IconVerticalSolidList"/>
    <dgm:cxn modelId="{FDC4F06D-3A20-425E-915F-8104FD6D0CC8}" srcId="{8B84BC0D-CD1C-4651-984B-3181D0002A0B}" destId="{9F478087-5995-4473-AC15-9AC146F2F97A}" srcOrd="0" destOrd="0" parTransId="{81CA8CC1-EFBC-460A-979E-5D9FEFAC20B2}" sibTransId="{4459CD4D-BB9A-4E09-9182-2F65EC63D5B0}"/>
    <dgm:cxn modelId="{BE1DEB78-8E14-482D-80C5-0868BDFFE15D}" srcId="{1EF9BAC0-AF4D-426B-BB85-118E89E93A1E}" destId="{CE755956-571A-416F-8B27-EF59ABF80CCE}" srcOrd="0" destOrd="0" parTransId="{064A9520-2474-4B25-8594-E8294D66C683}" sibTransId="{85B2414E-0D08-4B67-BFDE-1038875FCC7A}"/>
    <dgm:cxn modelId="{CDF9BD84-287E-4289-8370-2C6C7EDB85AA}" srcId="{BFC9E818-52C9-498C-9A91-4A46583E5588}" destId="{0517DC16-CD84-4B5B-9ACC-2EA1A9DE8083}" srcOrd="1" destOrd="0" parTransId="{CDA193CE-1443-420D-B954-5F3CB99FD21D}" sibTransId="{FF76481D-4ED9-44B8-9D55-DE5AC59C4975}"/>
    <dgm:cxn modelId="{E5C6B887-D195-4287-AA5A-11B0B168B37F}" srcId="{1EF9BAC0-AF4D-426B-BB85-118E89E93A1E}" destId="{10384F0D-0CD1-46E6-ADD8-5D0886DFD25E}" srcOrd="1" destOrd="0" parTransId="{7A581982-9677-4134-A07C-EAC21457050D}" sibTransId="{6703345A-69D3-49C3-8097-84971B05C486}"/>
    <dgm:cxn modelId="{742DB295-0CDD-4A30-88AE-EB78B19DA7AB}" type="presOf" srcId="{10384F0D-0CD1-46E6-ADD8-5D0886DFD25E}" destId="{EF24D745-F6BD-4504-95AE-8533FE9D253F}" srcOrd="0" destOrd="1" presId="urn:microsoft.com/office/officeart/2018/2/layout/IconVerticalSolidList"/>
    <dgm:cxn modelId="{EB6AD4AF-0973-4184-89AA-142B2CFE6586}" type="presOf" srcId="{0517DC16-CD84-4B5B-9ACC-2EA1A9DE8083}" destId="{75D765BA-0F47-457B-9196-EE4D1159B062}" srcOrd="0" destOrd="1" presId="urn:microsoft.com/office/officeart/2018/2/layout/IconVerticalSolidList"/>
    <dgm:cxn modelId="{DD9D93B4-11FD-4C89-92F1-931CDFAC857E}" type="presOf" srcId="{9F478087-5995-4473-AC15-9AC146F2F97A}" destId="{4662C196-4005-4651-8CD8-8B2612112C2F}"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86A5C7D7-07F3-4624-9930-999070971AAC}" type="presOf" srcId="{BE530E01-FC2B-4DAD-9F16-A631E5537147}" destId="{3E4D060F-33AF-4AFD-8352-44E4F040A2D1}"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963831ED-2BAF-4F09-B813-F0C216DC22A5}" type="presOf" srcId="{36C6AF4B-C9F7-4700-9240-88E75864A04E}" destId="{75D765BA-0F47-457B-9196-EE4D1159B062}"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DB685DF1-694B-4D34-8A2F-A717D6EE4730}" type="presParOf" srcId="{5626F046-D4DB-463A-9B81-11AC3310E715}" destId="{EF24D745-F6BD-4504-95AE-8533FE9D253F}" srcOrd="4"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FC8621E1-8F28-44D3-9E5E-3469CCFC5448}" type="presParOf" srcId="{FDDB5F85-EA09-4FB6-B450-2A3939882F08}" destId="{75D765BA-0F47-457B-9196-EE4D1159B062}" srcOrd="4"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 modelId="{20C0C1D3-5B94-40B2-9FA8-A9A4D02FA93F}" type="presParOf" srcId="{AD88B2AE-7FA1-4781-8EC2-11486C442B0A}" destId="{4662C196-4005-4651-8CD8-8B2612112C2F}" srcOrd="4" destOrd="0" presId="urn:microsoft.com/office/officeart/2018/2/layout/IconVerticalSolidList"/>
    <dgm:cxn modelId="{AE651484-C57B-4D13-915B-70F5554756C9}" type="presParOf" srcId="{8D464B0E-119A-47D9-903B-6DB4623C8A29}" destId="{D56067B8-A740-4835-A715-824C994B4FC0}" srcOrd="5" destOrd="0" presId="urn:microsoft.com/office/officeart/2018/2/layout/IconVerticalSolidList"/>
    <dgm:cxn modelId="{F1ADA004-043F-4AFC-B70B-E48D1F6CA5E7}" type="presParOf" srcId="{8D464B0E-119A-47D9-903B-6DB4623C8A29}" destId="{C3CCA1B8-2989-4CC4-89DF-D8790B0CD334}" srcOrd="6" destOrd="0" presId="urn:microsoft.com/office/officeart/2018/2/layout/IconVerticalSolidList"/>
    <dgm:cxn modelId="{3DAFF003-914D-43BF-B47C-F7B27E3E9DB5}" type="presParOf" srcId="{C3CCA1B8-2989-4CC4-89DF-D8790B0CD334}" destId="{DC2C9698-274A-4628-BE5E-D6E398E62153}" srcOrd="0" destOrd="0" presId="urn:microsoft.com/office/officeart/2018/2/layout/IconVerticalSolidList"/>
    <dgm:cxn modelId="{74D91FF0-99BA-406B-8252-A284D226182A}" type="presParOf" srcId="{C3CCA1B8-2989-4CC4-89DF-D8790B0CD334}" destId="{5F09F86C-17DF-44DC-973C-0CFBBAF29249}" srcOrd="1" destOrd="0" presId="urn:microsoft.com/office/officeart/2018/2/layout/IconVerticalSolidList"/>
    <dgm:cxn modelId="{FE5E2130-3D82-4F0C-82C2-BDB8C343A124}" type="presParOf" srcId="{C3CCA1B8-2989-4CC4-89DF-D8790B0CD334}" destId="{07B2882C-83AC-4BCA-A67D-6202038AF0AC}" srcOrd="2" destOrd="0" presId="urn:microsoft.com/office/officeart/2018/2/layout/IconVerticalSolidList"/>
    <dgm:cxn modelId="{54D9FCC1-4B95-4683-8E96-4C6CAA81A0F4}" type="presParOf" srcId="{C3CCA1B8-2989-4CC4-89DF-D8790B0CD334}" destId="{3E4D060F-33AF-4AFD-8352-44E4F040A2D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E1615C3-0B81-4659-ACE4-F1BD15ECB9D1}" type="doc">
      <dgm:prSet loTypeId="urn:microsoft.com/office/officeart/2005/8/layout/list1" loCatId="list" qsTypeId="urn:microsoft.com/office/officeart/2005/8/quickstyle/simple4" qsCatId="simple" csTypeId="urn:microsoft.com/office/officeart/2005/8/colors/colorful1" csCatId="colorful" phldr="1"/>
      <dgm:spPr/>
      <dgm:t>
        <a:bodyPr/>
        <a:lstStyle/>
        <a:p>
          <a:endParaRPr lang="en-US"/>
        </a:p>
      </dgm:t>
    </dgm:pt>
    <dgm:pt modelId="{591EA7D3-082A-4803-8F5A-7BABCAE7E784}">
      <dgm:prSet/>
      <dgm:spPr>
        <a:xfrm>
          <a:off x="333341" y="701419"/>
          <a:ext cx="4666783" cy="915120"/>
        </a:xfrm>
        <a:prstGeom prst="roundRect">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gm:spPr>
      <dgm:t>
        <a:bodyPr/>
        <a:lstStyle/>
        <a:p>
          <a:pPr>
            <a:buNone/>
          </a:pPr>
          <a:r>
            <a:rPr lang="en-GB">
              <a:solidFill>
                <a:sysClr val="window" lastClr="FFFFFF"/>
              </a:solidFill>
              <a:latin typeface="Calibri" panose="020F0502020204030204"/>
              <a:ea typeface="+mn-ea"/>
              <a:cs typeface="+mn-cs"/>
            </a:rPr>
            <a:t>Introduction</a:t>
          </a:r>
          <a:endParaRPr lang="en-US">
            <a:solidFill>
              <a:sysClr val="window" lastClr="FFFFFF"/>
            </a:solidFill>
            <a:latin typeface="Calibri" panose="020F0502020204030204"/>
            <a:ea typeface="+mn-ea"/>
            <a:cs typeface="+mn-cs"/>
          </a:endParaRPr>
        </a:p>
      </dgm:t>
      <dgm:extLst>
        <a:ext uri="{E40237B7-FDA0-4F09-8148-C483321AD2D9}">
          <dgm14:cNvPr xmlns:dgm14="http://schemas.microsoft.com/office/drawing/2010/diagram" id="0" name="" descr="Introduction&#10;Actions from last meeting&#10;Dogs on campus&#10;Pondlife&#10;Gardens&#10;AOB&#10;"/>
        </a:ext>
      </dgm:extLst>
    </dgm:pt>
    <dgm:pt modelId="{29A6A240-0D79-43E0-B731-79572C344C53}" type="parTrans" cxnId="{9BDDB218-4576-4E4E-A4FC-2F31C93863D4}">
      <dgm:prSet/>
      <dgm:spPr/>
      <dgm:t>
        <a:bodyPr/>
        <a:lstStyle/>
        <a:p>
          <a:endParaRPr lang="en-US"/>
        </a:p>
      </dgm:t>
    </dgm:pt>
    <dgm:pt modelId="{5A1D2BD6-AD41-42A2-B83F-77FA704D564F}" type="sibTrans" cxnId="{9BDDB218-4576-4E4E-A4FC-2F31C93863D4}">
      <dgm:prSet/>
      <dgm:spPr/>
      <dgm:t>
        <a:bodyPr/>
        <a:lstStyle/>
        <a:p>
          <a:endParaRPr lang="en-US"/>
        </a:p>
      </dgm:t>
    </dgm:pt>
    <dgm:pt modelId="{55096C28-F8F4-46F8-913B-9F8D3CC50A97}">
      <dgm:prSet/>
      <dgm:spPr>
        <a:xfrm>
          <a:off x="333341" y="2107579"/>
          <a:ext cx="4666783" cy="915120"/>
        </a:xfrm>
        <a:prstGeom prst="roundRect">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dgm:spPr>
      <dgm:t>
        <a:bodyPr/>
        <a:lstStyle/>
        <a:p>
          <a:pPr>
            <a:buNone/>
          </a:pPr>
          <a:r>
            <a:rPr lang="en-GB">
              <a:solidFill>
                <a:sysClr val="window" lastClr="FFFFFF"/>
              </a:solidFill>
              <a:latin typeface="Calibri" panose="020F0502020204030204"/>
              <a:ea typeface="+mn-ea"/>
              <a:cs typeface="+mn-cs"/>
            </a:rPr>
            <a:t>Actions from last meeting</a:t>
          </a:r>
          <a:endParaRPr lang="en-US">
            <a:solidFill>
              <a:sysClr val="window" lastClr="FFFFFF"/>
            </a:solidFill>
            <a:latin typeface="Calibri" panose="020F0502020204030204"/>
            <a:ea typeface="+mn-ea"/>
            <a:cs typeface="+mn-cs"/>
          </a:endParaRPr>
        </a:p>
      </dgm:t>
      <dgm:extLst>
        <a:ext uri="{E40237B7-FDA0-4F09-8148-C483321AD2D9}">
          <dgm14:cNvPr xmlns:dgm14="http://schemas.microsoft.com/office/drawing/2010/diagram" id="0" name="" descr="Introduction&#10;Actions from last meeting&#10;Dogs on campus&#10;Pondlife&#10;Gardens&#10;AOB&#10;"/>
        </a:ext>
      </dgm:extLst>
    </dgm:pt>
    <dgm:pt modelId="{6D8AFE5D-A1B7-42FB-9D91-95D7C4B2262D}" type="parTrans" cxnId="{F26E2AF3-35D1-4782-918C-E3C2FB61A08C}">
      <dgm:prSet/>
      <dgm:spPr/>
      <dgm:t>
        <a:bodyPr/>
        <a:lstStyle/>
        <a:p>
          <a:endParaRPr lang="en-US"/>
        </a:p>
      </dgm:t>
    </dgm:pt>
    <dgm:pt modelId="{6C7D22A1-16EE-4B89-8EB3-9B37CCD40485}" type="sibTrans" cxnId="{F26E2AF3-35D1-4782-918C-E3C2FB61A08C}">
      <dgm:prSet/>
      <dgm:spPr/>
      <dgm:t>
        <a:bodyPr/>
        <a:lstStyle/>
        <a:p>
          <a:endParaRPr lang="en-US"/>
        </a:p>
      </dgm:t>
    </dgm:pt>
    <dgm:pt modelId="{05779431-3DB5-421D-A183-AAC2D3FC6E20}">
      <dgm:prSet/>
      <dgm:spPr>
        <a:xfrm>
          <a:off x="333341" y="3513740"/>
          <a:ext cx="4666783" cy="915120"/>
        </a:xfrm>
        <a:prstGeom prst="roundRect">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dgm:spPr>
      <dgm:t>
        <a:bodyPr/>
        <a:lstStyle/>
        <a:p>
          <a:pPr>
            <a:buNone/>
          </a:pPr>
          <a:r>
            <a:rPr lang="en-GB">
              <a:solidFill>
                <a:sysClr val="window" lastClr="FFFFFF"/>
              </a:solidFill>
              <a:latin typeface="Calibri" panose="020F0502020204030204"/>
              <a:ea typeface="+mn-ea"/>
              <a:cs typeface="+mn-cs"/>
            </a:rPr>
            <a:t>AOB</a:t>
          </a:r>
          <a:endParaRPr lang="en-US">
            <a:solidFill>
              <a:sysClr val="window" lastClr="FFFFFF"/>
            </a:solidFill>
            <a:latin typeface="Calibri" panose="020F0502020204030204"/>
            <a:ea typeface="+mn-ea"/>
            <a:cs typeface="+mn-cs"/>
          </a:endParaRPr>
        </a:p>
      </dgm:t>
      <dgm:extLst>
        <a:ext uri="{E40237B7-FDA0-4F09-8148-C483321AD2D9}">
          <dgm14:cNvPr xmlns:dgm14="http://schemas.microsoft.com/office/drawing/2010/diagram" id="0" name="" descr="Introduction&#10;Actions from last meeting&#10;Dogs on campus&#10;Pondlife&#10;Gardens&#10;AOB&#10;"/>
        </a:ext>
      </dgm:extLst>
    </dgm:pt>
    <dgm:pt modelId="{A9AEC02C-D220-4566-B72C-F829B1A23BD8}" type="parTrans" cxnId="{8A52B36C-DF61-468E-B325-FE81047FA9F2}">
      <dgm:prSet/>
      <dgm:spPr/>
      <dgm:t>
        <a:bodyPr/>
        <a:lstStyle/>
        <a:p>
          <a:endParaRPr lang="en-US"/>
        </a:p>
      </dgm:t>
    </dgm:pt>
    <dgm:pt modelId="{FDE9790F-B188-4899-8C4D-DDED43A19A63}" type="sibTrans" cxnId="{8A52B36C-DF61-468E-B325-FE81047FA9F2}">
      <dgm:prSet/>
      <dgm:spPr/>
      <dgm:t>
        <a:bodyPr/>
        <a:lstStyle/>
        <a:p>
          <a:endParaRPr lang="en-US"/>
        </a:p>
      </dgm:t>
    </dgm:pt>
    <dgm:pt modelId="{D2889E22-7D33-4302-8DD2-78CD420899E0}" type="pres">
      <dgm:prSet presAssocID="{FE1615C3-0B81-4659-ACE4-F1BD15ECB9D1}" presName="linear" presStyleCnt="0">
        <dgm:presLayoutVars>
          <dgm:dir/>
          <dgm:animLvl val="lvl"/>
          <dgm:resizeHandles val="exact"/>
        </dgm:presLayoutVars>
      </dgm:prSet>
      <dgm:spPr/>
    </dgm:pt>
    <dgm:pt modelId="{9FA2B8BC-3D60-46E3-96D3-126522CCECAC}" type="pres">
      <dgm:prSet presAssocID="{591EA7D3-082A-4803-8F5A-7BABCAE7E784}" presName="parentLin" presStyleCnt="0"/>
      <dgm:spPr/>
    </dgm:pt>
    <dgm:pt modelId="{7ED1A3A8-FD03-407D-98B6-3DB63910F0E5}" type="pres">
      <dgm:prSet presAssocID="{591EA7D3-082A-4803-8F5A-7BABCAE7E784}" presName="parentLeftMargin" presStyleLbl="node1" presStyleIdx="0" presStyleCnt="3"/>
      <dgm:spPr/>
    </dgm:pt>
    <dgm:pt modelId="{F6D7A3E2-7253-4B1A-933E-638FABA47061}" type="pres">
      <dgm:prSet presAssocID="{591EA7D3-082A-4803-8F5A-7BABCAE7E784}" presName="parentText" presStyleLbl="node1" presStyleIdx="0" presStyleCnt="3">
        <dgm:presLayoutVars>
          <dgm:chMax val="0"/>
          <dgm:bulletEnabled val="1"/>
        </dgm:presLayoutVars>
      </dgm:prSet>
      <dgm:spPr/>
    </dgm:pt>
    <dgm:pt modelId="{A6CC071E-3D3D-42B9-9C2A-3CD89B85F739}" type="pres">
      <dgm:prSet presAssocID="{591EA7D3-082A-4803-8F5A-7BABCAE7E784}" presName="negativeSpace" presStyleCnt="0"/>
      <dgm:spPr/>
    </dgm:pt>
    <dgm:pt modelId="{1B81D8FD-AD57-4D9B-A0F1-A5115DBDBD4C}" type="pres">
      <dgm:prSet presAssocID="{591EA7D3-082A-4803-8F5A-7BABCAE7E784}" presName="childText" presStyleLbl="conFgAcc1" presStyleIdx="0" presStyleCnt="3">
        <dgm:presLayoutVars>
          <dgm:bulletEnabled val="1"/>
        </dgm:presLayoutVars>
      </dgm:prSet>
      <dgm:spPr>
        <a:xfrm>
          <a:off x="0" y="1158979"/>
          <a:ext cx="6666833" cy="781200"/>
        </a:xfrm>
        <a:prstGeom prst="rect">
          <a:avLst/>
        </a:prstGeom>
        <a:solidFill>
          <a:sysClr val="window" lastClr="FFFFFF">
            <a:alpha val="90000"/>
            <a:hueOff val="0"/>
            <a:satOff val="0"/>
            <a:lumOff val="0"/>
            <a:alphaOff val="0"/>
          </a:sysClr>
        </a:solidFill>
        <a:ln w="6350" cap="flat" cmpd="sng" algn="ctr">
          <a:solidFill>
            <a:srgbClr val="ED7D31">
              <a:hueOff val="0"/>
              <a:satOff val="0"/>
              <a:lumOff val="0"/>
              <a:alphaOff val="0"/>
            </a:srgbClr>
          </a:solidFill>
          <a:prstDash val="solid"/>
          <a:miter lim="800000"/>
        </a:ln>
        <a:effectLst/>
      </dgm:spPr>
    </dgm:pt>
    <dgm:pt modelId="{AC6E798C-7C65-4356-9418-75535EA0E675}" type="pres">
      <dgm:prSet presAssocID="{5A1D2BD6-AD41-42A2-B83F-77FA704D564F}" presName="spaceBetweenRectangles" presStyleCnt="0"/>
      <dgm:spPr/>
    </dgm:pt>
    <dgm:pt modelId="{DC71C6EB-E589-4268-9AA6-7B3D697C9C5D}" type="pres">
      <dgm:prSet presAssocID="{55096C28-F8F4-46F8-913B-9F8D3CC50A97}" presName="parentLin" presStyleCnt="0"/>
      <dgm:spPr/>
    </dgm:pt>
    <dgm:pt modelId="{04CD31C5-6D43-4D76-987E-15FEF9EE8302}" type="pres">
      <dgm:prSet presAssocID="{55096C28-F8F4-46F8-913B-9F8D3CC50A97}" presName="parentLeftMargin" presStyleLbl="node1" presStyleIdx="0" presStyleCnt="3"/>
      <dgm:spPr/>
    </dgm:pt>
    <dgm:pt modelId="{AE82B4D4-CEA2-4691-ADE3-347757AD625B}" type="pres">
      <dgm:prSet presAssocID="{55096C28-F8F4-46F8-913B-9F8D3CC50A97}" presName="parentText" presStyleLbl="node1" presStyleIdx="1" presStyleCnt="3">
        <dgm:presLayoutVars>
          <dgm:chMax val="0"/>
          <dgm:bulletEnabled val="1"/>
        </dgm:presLayoutVars>
      </dgm:prSet>
      <dgm:spPr/>
    </dgm:pt>
    <dgm:pt modelId="{70AA4ED8-97A3-493D-A81F-2B3CAC6699D7}" type="pres">
      <dgm:prSet presAssocID="{55096C28-F8F4-46F8-913B-9F8D3CC50A97}" presName="negativeSpace" presStyleCnt="0"/>
      <dgm:spPr/>
    </dgm:pt>
    <dgm:pt modelId="{DED2D4B2-94DD-44AE-AFDC-6ED2C859836D}" type="pres">
      <dgm:prSet presAssocID="{55096C28-F8F4-46F8-913B-9F8D3CC50A97}" presName="childText" presStyleLbl="conFgAcc1" presStyleIdx="1" presStyleCnt="3">
        <dgm:presLayoutVars>
          <dgm:bulletEnabled val="1"/>
        </dgm:presLayoutVars>
      </dgm:prSet>
      <dgm:spPr>
        <a:xfrm>
          <a:off x="0" y="2565139"/>
          <a:ext cx="6666833" cy="781200"/>
        </a:xfrm>
        <a:prstGeom prst="rect">
          <a:avLst/>
        </a:prstGeom>
        <a:solidFill>
          <a:sysClr val="window" lastClr="FFFFFF">
            <a:alpha val="90000"/>
            <a:hueOff val="0"/>
            <a:satOff val="0"/>
            <a:lumOff val="0"/>
            <a:alphaOff val="0"/>
          </a:sysClr>
        </a:solidFill>
        <a:ln w="6350" cap="flat" cmpd="sng" algn="ctr">
          <a:solidFill>
            <a:srgbClr val="A5A5A5">
              <a:hueOff val="0"/>
              <a:satOff val="0"/>
              <a:lumOff val="0"/>
              <a:alphaOff val="0"/>
            </a:srgbClr>
          </a:solidFill>
          <a:prstDash val="solid"/>
          <a:miter lim="800000"/>
        </a:ln>
        <a:effectLst/>
      </dgm:spPr>
    </dgm:pt>
    <dgm:pt modelId="{065B7A63-EF74-41C8-90D2-778DDA10108B}" type="pres">
      <dgm:prSet presAssocID="{6C7D22A1-16EE-4B89-8EB3-9B37CCD40485}" presName="spaceBetweenRectangles" presStyleCnt="0"/>
      <dgm:spPr/>
    </dgm:pt>
    <dgm:pt modelId="{A4239CA0-CFFB-4C50-A25C-B286FF2EFC9A}" type="pres">
      <dgm:prSet presAssocID="{05779431-3DB5-421D-A183-AAC2D3FC6E20}" presName="parentLin" presStyleCnt="0"/>
      <dgm:spPr/>
    </dgm:pt>
    <dgm:pt modelId="{827DAA48-A35E-480B-A3A0-BEA0CA315B7F}" type="pres">
      <dgm:prSet presAssocID="{05779431-3DB5-421D-A183-AAC2D3FC6E20}" presName="parentLeftMargin" presStyleLbl="node1" presStyleIdx="1" presStyleCnt="3"/>
      <dgm:spPr/>
    </dgm:pt>
    <dgm:pt modelId="{BC72CBE1-86F6-4D35-8828-9B52DA504392}" type="pres">
      <dgm:prSet presAssocID="{05779431-3DB5-421D-A183-AAC2D3FC6E20}" presName="parentText" presStyleLbl="node1" presStyleIdx="2" presStyleCnt="3">
        <dgm:presLayoutVars>
          <dgm:chMax val="0"/>
          <dgm:bulletEnabled val="1"/>
        </dgm:presLayoutVars>
      </dgm:prSet>
      <dgm:spPr/>
    </dgm:pt>
    <dgm:pt modelId="{AFB6DE6B-5B50-44F4-8B7C-70768516BA01}" type="pres">
      <dgm:prSet presAssocID="{05779431-3DB5-421D-A183-AAC2D3FC6E20}" presName="negativeSpace" presStyleCnt="0"/>
      <dgm:spPr/>
    </dgm:pt>
    <dgm:pt modelId="{281F3FA4-8A7E-4AC1-B5F1-E5D5942D2E8F}" type="pres">
      <dgm:prSet presAssocID="{05779431-3DB5-421D-A183-AAC2D3FC6E20}" presName="childText" presStyleLbl="conFgAcc1" presStyleIdx="2" presStyleCnt="3">
        <dgm:presLayoutVars>
          <dgm:bulletEnabled val="1"/>
        </dgm:presLayoutVars>
      </dgm:prSet>
      <dgm:spPr>
        <a:xfrm>
          <a:off x="0" y="3971300"/>
          <a:ext cx="6666833" cy="781200"/>
        </a:xfrm>
        <a:prstGeom prst="rect">
          <a:avLst/>
        </a:prstGeom>
        <a:solidFill>
          <a:sysClr val="window" lastClr="FFFFFF">
            <a:alpha val="90000"/>
            <a:hueOff val="0"/>
            <a:satOff val="0"/>
            <a:lumOff val="0"/>
            <a:alphaOff val="0"/>
          </a:sysClr>
        </a:solidFill>
        <a:ln w="6350" cap="flat" cmpd="sng" algn="ctr">
          <a:solidFill>
            <a:srgbClr val="FFC000">
              <a:hueOff val="0"/>
              <a:satOff val="0"/>
              <a:lumOff val="0"/>
              <a:alphaOff val="0"/>
            </a:srgbClr>
          </a:solidFill>
          <a:prstDash val="solid"/>
          <a:miter lim="800000"/>
        </a:ln>
        <a:effectLst/>
      </dgm:spPr>
    </dgm:pt>
  </dgm:ptLst>
  <dgm:cxnLst>
    <dgm:cxn modelId="{9BDDB218-4576-4E4E-A4FC-2F31C93863D4}" srcId="{FE1615C3-0B81-4659-ACE4-F1BD15ECB9D1}" destId="{591EA7D3-082A-4803-8F5A-7BABCAE7E784}" srcOrd="0" destOrd="0" parTransId="{29A6A240-0D79-43E0-B731-79572C344C53}" sibTransId="{5A1D2BD6-AD41-42A2-B83F-77FA704D564F}"/>
    <dgm:cxn modelId="{045EBA48-3E5E-442E-9B94-9F4F8FD17CC3}" type="presOf" srcId="{591EA7D3-082A-4803-8F5A-7BABCAE7E784}" destId="{F6D7A3E2-7253-4B1A-933E-638FABA47061}" srcOrd="1" destOrd="0" presId="urn:microsoft.com/office/officeart/2005/8/layout/list1"/>
    <dgm:cxn modelId="{8A52B36C-DF61-468E-B325-FE81047FA9F2}" srcId="{FE1615C3-0B81-4659-ACE4-F1BD15ECB9D1}" destId="{05779431-3DB5-421D-A183-AAC2D3FC6E20}" srcOrd="2" destOrd="0" parTransId="{A9AEC02C-D220-4566-B72C-F829B1A23BD8}" sibTransId="{FDE9790F-B188-4899-8C4D-DDED43A19A63}"/>
    <dgm:cxn modelId="{4DEFCC84-4229-4BDA-96F0-3BD3C8936F9B}" type="presOf" srcId="{591EA7D3-082A-4803-8F5A-7BABCAE7E784}" destId="{7ED1A3A8-FD03-407D-98B6-3DB63910F0E5}" srcOrd="0" destOrd="0" presId="urn:microsoft.com/office/officeart/2005/8/layout/list1"/>
    <dgm:cxn modelId="{6B6F8585-9097-4C37-9147-12C087730309}" type="presOf" srcId="{55096C28-F8F4-46F8-913B-9F8D3CC50A97}" destId="{AE82B4D4-CEA2-4691-ADE3-347757AD625B}" srcOrd="1" destOrd="0" presId="urn:microsoft.com/office/officeart/2005/8/layout/list1"/>
    <dgm:cxn modelId="{904BD68C-7158-4C54-9F5C-C20D958B2DFC}" type="presOf" srcId="{05779431-3DB5-421D-A183-AAC2D3FC6E20}" destId="{827DAA48-A35E-480B-A3A0-BEA0CA315B7F}" srcOrd="0" destOrd="0" presId="urn:microsoft.com/office/officeart/2005/8/layout/list1"/>
    <dgm:cxn modelId="{64F3DC8D-B132-4927-A32A-D276150A17CC}" type="presOf" srcId="{05779431-3DB5-421D-A183-AAC2D3FC6E20}" destId="{BC72CBE1-86F6-4D35-8828-9B52DA504392}" srcOrd="1" destOrd="0" presId="urn:microsoft.com/office/officeart/2005/8/layout/list1"/>
    <dgm:cxn modelId="{07CFE6A3-21F7-4FDB-A341-8F9805B6F171}" type="presOf" srcId="{55096C28-F8F4-46F8-913B-9F8D3CC50A97}" destId="{04CD31C5-6D43-4D76-987E-15FEF9EE8302}" srcOrd="0" destOrd="0" presId="urn:microsoft.com/office/officeart/2005/8/layout/list1"/>
    <dgm:cxn modelId="{3EFF45A9-678F-41AA-AB2E-073BC74783CE}" type="presOf" srcId="{FE1615C3-0B81-4659-ACE4-F1BD15ECB9D1}" destId="{D2889E22-7D33-4302-8DD2-78CD420899E0}" srcOrd="0" destOrd="0" presId="urn:microsoft.com/office/officeart/2005/8/layout/list1"/>
    <dgm:cxn modelId="{F26E2AF3-35D1-4782-918C-E3C2FB61A08C}" srcId="{FE1615C3-0B81-4659-ACE4-F1BD15ECB9D1}" destId="{55096C28-F8F4-46F8-913B-9F8D3CC50A97}" srcOrd="1" destOrd="0" parTransId="{6D8AFE5D-A1B7-42FB-9D91-95D7C4B2262D}" sibTransId="{6C7D22A1-16EE-4B89-8EB3-9B37CCD40485}"/>
    <dgm:cxn modelId="{862F6D6D-630C-4FC4-BF38-2DB1B224C656}" type="presParOf" srcId="{D2889E22-7D33-4302-8DD2-78CD420899E0}" destId="{9FA2B8BC-3D60-46E3-96D3-126522CCECAC}" srcOrd="0" destOrd="0" presId="urn:microsoft.com/office/officeart/2005/8/layout/list1"/>
    <dgm:cxn modelId="{69C0D90C-731C-4BDF-AC07-7FC4193C0306}" type="presParOf" srcId="{9FA2B8BC-3D60-46E3-96D3-126522CCECAC}" destId="{7ED1A3A8-FD03-407D-98B6-3DB63910F0E5}" srcOrd="0" destOrd="0" presId="urn:microsoft.com/office/officeart/2005/8/layout/list1"/>
    <dgm:cxn modelId="{0AEA6F53-9D83-41F7-AC0B-291580C4B296}" type="presParOf" srcId="{9FA2B8BC-3D60-46E3-96D3-126522CCECAC}" destId="{F6D7A3E2-7253-4B1A-933E-638FABA47061}" srcOrd="1" destOrd="0" presId="urn:microsoft.com/office/officeart/2005/8/layout/list1"/>
    <dgm:cxn modelId="{DE32FB29-ADF6-453B-AD72-B8FEF76BA70C}" type="presParOf" srcId="{D2889E22-7D33-4302-8DD2-78CD420899E0}" destId="{A6CC071E-3D3D-42B9-9C2A-3CD89B85F739}" srcOrd="1" destOrd="0" presId="urn:microsoft.com/office/officeart/2005/8/layout/list1"/>
    <dgm:cxn modelId="{04A1C3A4-22EE-4DAB-9F28-3C16504866B2}" type="presParOf" srcId="{D2889E22-7D33-4302-8DD2-78CD420899E0}" destId="{1B81D8FD-AD57-4D9B-A0F1-A5115DBDBD4C}" srcOrd="2" destOrd="0" presId="urn:microsoft.com/office/officeart/2005/8/layout/list1"/>
    <dgm:cxn modelId="{DE37E0A1-75D0-4934-9E76-D7F9600A7693}" type="presParOf" srcId="{D2889E22-7D33-4302-8DD2-78CD420899E0}" destId="{AC6E798C-7C65-4356-9418-75535EA0E675}" srcOrd="3" destOrd="0" presId="urn:microsoft.com/office/officeart/2005/8/layout/list1"/>
    <dgm:cxn modelId="{0A8C0BEC-0C90-4FE8-8343-AF6F8B9A3269}" type="presParOf" srcId="{D2889E22-7D33-4302-8DD2-78CD420899E0}" destId="{DC71C6EB-E589-4268-9AA6-7B3D697C9C5D}" srcOrd="4" destOrd="0" presId="urn:microsoft.com/office/officeart/2005/8/layout/list1"/>
    <dgm:cxn modelId="{99414256-3993-4C8F-A7A0-79CB35D0CBBC}" type="presParOf" srcId="{DC71C6EB-E589-4268-9AA6-7B3D697C9C5D}" destId="{04CD31C5-6D43-4D76-987E-15FEF9EE8302}" srcOrd="0" destOrd="0" presId="urn:microsoft.com/office/officeart/2005/8/layout/list1"/>
    <dgm:cxn modelId="{A154FA44-D917-43C0-A6AF-EA37BDFBD05A}" type="presParOf" srcId="{DC71C6EB-E589-4268-9AA6-7B3D697C9C5D}" destId="{AE82B4D4-CEA2-4691-ADE3-347757AD625B}" srcOrd="1" destOrd="0" presId="urn:microsoft.com/office/officeart/2005/8/layout/list1"/>
    <dgm:cxn modelId="{3DC5F220-0689-44DF-95B2-F33AC9116D3A}" type="presParOf" srcId="{D2889E22-7D33-4302-8DD2-78CD420899E0}" destId="{70AA4ED8-97A3-493D-A81F-2B3CAC6699D7}" srcOrd="5" destOrd="0" presId="urn:microsoft.com/office/officeart/2005/8/layout/list1"/>
    <dgm:cxn modelId="{580793CA-8EA4-472E-926B-378C3B37BBD3}" type="presParOf" srcId="{D2889E22-7D33-4302-8DD2-78CD420899E0}" destId="{DED2D4B2-94DD-44AE-AFDC-6ED2C859836D}" srcOrd="6" destOrd="0" presId="urn:microsoft.com/office/officeart/2005/8/layout/list1"/>
    <dgm:cxn modelId="{325D8B16-FE40-42DD-AF48-6CD9D57A5B18}" type="presParOf" srcId="{D2889E22-7D33-4302-8DD2-78CD420899E0}" destId="{065B7A63-EF74-41C8-90D2-778DDA10108B}" srcOrd="7" destOrd="0" presId="urn:microsoft.com/office/officeart/2005/8/layout/list1"/>
    <dgm:cxn modelId="{3170BCF2-B2D4-4F85-BA32-F51AD78A42D3}" type="presParOf" srcId="{D2889E22-7D33-4302-8DD2-78CD420899E0}" destId="{A4239CA0-CFFB-4C50-A25C-B286FF2EFC9A}" srcOrd="8" destOrd="0" presId="urn:microsoft.com/office/officeart/2005/8/layout/list1"/>
    <dgm:cxn modelId="{AA86B6A3-DA47-42CB-B10C-42AE78EDCBC8}" type="presParOf" srcId="{A4239CA0-CFFB-4C50-A25C-B286FF2EFC9A}" destId="{827DAA48-A35E-480B-A3A0-BEA0CA315B7F}" srcOrd="0" destOrd="0" presId="urn:microsoft.com/office/officeart/2005/8/layout/list1"/>
    <dgm:cxn modelId="{2FFD509D-0647-418F-810D-7A90ADBCC215}" type="presParOf" srcId="{A4239CA0-CFFB-4C50-A25C-B286FF2EFC9A}" destId="{BC72CBE1-86F6-4D35-8828-9B52DA504392}" srcOrd="1" destOrd="0" presId="urn:microsoft.com/office/officeart/2005/8/layout/list1"/>
    <dgm:cxn modelId="{92BC0B2E-7223-48EE-9E02-39DADFBFD9FE}" type="presParOf" srcId="{D2889E22-7D33-4302-8DD2-78CD420899E0}" destId="{AFB6DE6B-5B50-44F4-8B7C-70768516BA01}" srcOrd="9" destOrd="0" presId="urn:microsoft.com/office/officeart/2005/8/layout/list1"/>
    <dgm:cxn modelId="{13A9A2AD-EC44-424B-A139-6AC2C288FC8D}" type="presParOf" srcId="{D2889E22-7D33-4302-8DD2-78CD420899E0}" destId="{281F3FA4-8A7E-4AC1-B5F1-E5D5942D2E8F}" srcOrd="10" destOrd="0" presId="urn:microsoft.com/office/officeart/2005/8/layout/list1"/>
  </dgm:cxnLst>
  <dgm:bg/>
  <dgm:whole>
    <a:ln w="38100">
      <a:solidFill>
        <a:schemeClr val="accent1"/>
      </a:solidFill>
    </a:ln>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2_2" csCatId="accent2" phldr="1"/>
      <dgm:spPr/>
      <dgm:t>
        <a:bodyPr/>
        <a:lstStyle/>
        <a:p>
          <a:endParaRPr lang="en-US"/>
        </a:p>
      </dgm:t>
    </dgm:pt>
    <dgm:pt modelId="{4AAF0163-8FA0-45E8-B5F3-080AECD3B54E}">
      <dgm:prSet custT="1"/>
      <dgm:spPr/>
      <dgm:t>
        <a:bodyPr/>
        <a:lstStyle/>
        <a:p>
          <a:r>
            <a:rPr lang="en-US" sz="3200"/>
            <a:t>Confirm</a:t>
          </a:r>
        </a:p>
      </dgm:t>
    </dgm:pt>
    <dgm:pt modelId="{703DBCD8-D9AA-4C9D-9D88-7FD44458B9BE}" type="parTrans" cxnId="{D01AB67B-BA2D-4C78-A9A1-969E05198BC8}">
      <dgm:prSet/>
      <dgm:spPr/>
      <dgm:t>
        <a:bodyPr/>
        <a:lstStyle/>
        <a:p>
          <a:endParaRPr lang="en-US" sz="1800"/>
        </a:p>
      </dgm:t>
    </dgm:pt>
    <dgm:pt modelId="{5B0E894F-BE49-4C5A-8819-A5895FACDB0B}" type="sibTrans" cxnId="{D01AB67B-BA2D-4C78-A9A1-969E05198BC8}">
      <dgm:prSet/>
      <dgm:spPr/>
      <dgm:t>
        <a:bodyPr/>
        <a:lstStyle/>
        <a:p>
          <a:endParaRPr lang="en-US" sz="1800"/>
        </a:p>
      </dgm:t>
    </dgm:pt>
    <dgm:pt modelId="{079A0560-80C7-4313-95C6-4338AF116032}">
      <dgm:prSet custT="1"/>
      <dgm:spPr/>
      <dgm:t>
        <a:bodyPr/>
        <a:lstStyle/>
        <a:p>
          <a:r>
            <a:rPr lang="en-US" sz="2400" b="1">
              <a:solidFill>
                <a:schemeClr val="tx1"/>
              </a:solidFill>
            </a:rPr>
            <a:t>Is PDF really the right format?</a:t>
          </a:r>
        </a:p>
      </dgm:t>
    </dgm:pt>
    <dgm:pt modelId="{26510C9C-1B50-41D5-855E-A91C0DFA705B}" type="parTrans" cxnId="{637C5CD2-C63F-4A37-924B-1F7B121EC865}">
      <dgm:prSet/>
      <dgm:spPr/>
      <dgm:t>
        <a:bodyPr/>
        <a:lstStyle/>
        <a:p>
          <a:endParaRPr lang="en-US" sz="1800"/>
        </a:p>
      </dgm:t>
    </dgm:pt>
    <dgm:pt modelId="{7A437807-4F0D-4F73-96E5-84723D960DD6}" type="sibTrans" cxnId="{637C5CD2-C63F-4A37-924B-1F7B121EC865}">
      <dgm:prSet/>
      <dgm:spPr/>
      <dgm:t>
        <a:bodyPr/>
        <a:lstStyle/>
        <a:p>
          <a:endParaRPr lang="en-US" sz="1800"/>
        </a:p>
      </dgm:t>
    </dgm:pt>
    <dgm:pt modelId="{A0B8D50C-0BDA-4D4A-B834-9B21FD20F2A9}">
      <dgm:prSet custT="1"/>
      <dgm:spPr/>
      <dgm:t>
        <a:bodyPr/>
        <a:lstStyle/>
        <a:p>
          <a:r>
            <a:rPr lang="en-US" sz="3200"/>
            <a:t>Check</a:t>
          </a:r>
        </a:p>
      </dgm:t>
    </dgm:pt>
    <dgm:pt modelId="{C13551C5-6127-4955-8AAC-42021C5325BB}" type="parTrans" cxnId="{D6B92BEB-759E-43CD-9AEE-CF6B94AC606D}">
      <dgm:prSet/>
      <dgm:spPr/>
      <dgm:t>
        <a:bodyPr/>
        <a:lstStyle/>
        <a:p>
          <a:endParaRPr lang="en-US" sz="1800"/>
        </a:p>
      </dgm:t>
    </dgm:pt>
    <dgm:pt modelId="{3FDC98B7-41EA-40F0-B623-7E6CF15AC04D}" type="sibTrans" cxnId="{D6B92BEB-759E-43CD-9AEE-CF6B94AC606D}">
      <dgm:prSet/>
      <dgm:spPr/>
      <dgm:t>
        <a:bodyPr/>
        <a:lstStyle/>
        <a:p>
          <a:endParaRPr lang="en-US" sz="1800"/>
        </a:p>
      </dgm:t>
    </dgm:pt>
    <dgm:pt modelId="{1280BBBC-1A16-420D-9924-F67A6EC3CCAE}">
      <dgm:prSet custT="1"/>
      <dgm:spPr/>
      <dgm:t>
        <a:bodyPr/>
        <a:lstStyle/>
        <a:p>
          <a:r>
            <a:rPr lang="en-GB" sz="2400" b="1">
              <a:solidFill>
                <a:schemeClr val="tx1"/>
              </a:solidFill>
            </a:rPr>
            <a:t>Check your original document follows accessibility good practice.</a:t>
          </a:r>
          <a:endParaRPr lang="en-US" sz="2400" b="1">
            <a:solidFill>
              <a:schemeClr val="tx1"/>
            </a:solidFill>
          </a:endParaRPr>
        </a:p>
      </dgm:t>
    </dgm:pt>
    <dgm:pt modelId="{EB595CF2-80DB-4755-B968-BEEB0B4AD712}" type="parTrans" cxnId="{A594C0D2-68DC-4FFA-BE8A-A0CB0C979CCB}">
      <dgm:prSet/>
      <dgm:spPr/>
      <dgm:t>
        <a:bodyPr/>
        <a:lstStyle/>
        <a:p>
          <a:endParaRPr lang="en-US" sz="1800"/>
        </a:p>
      </dgm:t>
    </dgm:pt>
    <dgm:pt modelId="{E1B9F12F-0300-4C14-B4B1-B38C87D0077D}" type="sibTrans" cxnId="{A594C0D2-68DC-4FFA-BE8A-A0CB0C979CCB}">
      <dgm:prSet/>
      <dgm:spPr/>
      <dgm:t>
        <a:bodyPr/>
        <a:lstStyle/>
        <a:p>
          <a:endParaRPr lang="en-US" sz="1800"/>
        </a:p>
      </dgm:t>
    </dgm:pt>
    <dgm:pt modelId="{1D55533E-661F-451A-956C-4DAF6CBA8E05}">
      <dgm:prSet custT="1"/>
      <dgm:spPr/>
      <dgm:t>
        <a:bodyPr/>
        <a:lstStyle/>
        <a:p>
          <a:r>
            <a:rPr lang="en-US" sz="3200"/>
            <a:t>Title</a:t>
          </a:r>
        </a:p>
      </dgm:t>
    </dgm:pt>
    <dgm:pt modelId="{FFF94E6E-5E50-4BD7-9D34-0BF09199F1C2}" type="parTrans" cxnId="{34AA4CF9-4DE8-4724-81B9-85B9C82ED463}">
      <dgm:prSet/>
      <dgm:spPr/>
      <dgm:t>
        <a:bodyPr/>
        <a:lstStyle/>
        <a:p>
          <a:endParaRPr lang="en-US" sz="1800"/>
        </a:p>
      </dgm:t>
    </dgm:pt>
    <dgm:pt modelId="{2C6F1F23-D2EC-4FDA-90EF-A528512B342D}" type="sibTrans" cxnId="{34AA4CF9-4DE8-4724-81B9-85B9C82ED463}">
      <dgm:prSet/>
      <dgm:spPr/>
      <dgm:t>
        <a:bodyPr/>
        <a:lstStyle/>
        <a:p>
          <a:endParaRPr lang="en-US" sz="1800"/>
        </a:p>
      </dgm:t>
    </dgm:pt>
    <dgm:pt modelId="{C76AD84E-54B4-4977-BA8A-4EF8998A18C9}">
      <dgm:prSet custT="1"/>
      <dgm:spPr/>
      <dgm:t>
        <a:bodyPr/>
        <a:lstStyle/>
        <a:p>
          <a:r>
            <a:rPr lang="en-GB" sz="2400" b="1">
              <a:solidFill>
                <a:schemeClr val="tx1"/>
              </a:solidFill>
            </a:rPr>
            <a:t>Set the title of your document.</a:t>
          </a:r>
          <a:endParaRPr lang="en-US" sz="2400" b="1">
            <a:solidFill>
              <a:schemeClr val="tx1"/>
            </a:solidFill>
          </a:endParaRPr>
        </a:p>
      </dgm:t>
    </dgm:pt>
    <dgm:pt modelId="{91EC2983-F5C5-42E0-8A51-46225ED6714B}" type="parTrans" cxnId="{BFCE2470-A7F5-4DF0-9170-FCC183777E84}">
      <dgm:prSet/>
      <dgm:spPr/>
      <dgm:t>
        <a:bodyPr/>
        <a:lstStyle/>
        <a:p>
          <a:endParaRPr lang="en-US" sz="1800"/>
        </a:p>
      </dgm:t>
    </dgm:pt>
    <dgm:pt modelId="{79CE6F00-1B50-4E1D-B0C0-07BE7C7150C4}" type="sibTrans" cxnId="{BFCE2470-A7F5-4DF0-9170-FCC183777E84}">
      <dgm:prSet/>
      <dgm:spPr/>
      <dgm:t>
        <a:bodyPr/>
        <a:lstStyle/>
        <a:p>
          <a:endParaRPr lang="en-US" sz="1800"/>
        </a:p>
      </dgm:t>
    </dgm:pt>
    <dgm:pt modelId="{9429BBF8-17CB-4DE8-8535-A5F8D0C2F366}">
      <dgm:prSet custT="1"/>
      <dgm:spPr/>
      <dgm:t>
        <a:bodyPr/>
        <a:lstStyle/>
        <a:p>
          <a:r>
            <a:rPr lang="en-US" sz="3200"/>
            <a:t>Save</a:t>
          </a:r>
        </a:p>
      </dgm:t>
    </dgm:pt>
    <dgm:pt modelId="{799742A8-6540-4B33-A162-5D82F1CA7441}" type="parTrans" cxnId="{95F86329-C027-4CC1-9EDD-91E73F9748FE}">
      <dgm:prSet/>
      <dgm:spPr/>
      <dgm:t>
        <a:bodyPr/>
        <a:lstStyle/>
        <a:p>
          <a:endParaRPr lang="en-GB" sz="1800"/>
        </a:p>
      </dgm:t>
    </dgm:pt>
    <dgm:pt modelId="{80AA27C4-5F84-4CEC-BB8E-D5ED1FC45277}" type="sibTrans" cxnId="{95F86329-C027-4CC1-9EDD-91E73F9748FE}">
      <dgm:prSet/>
      <dgm:spPr/>
      <dgm:t>
        <a:bodyPr/>
        <a:lstStyle/>
        <a:p>
          <a:endParaRPr lang="en-GB" sz="1800"/>
        </a:p>
      </dgm:t>
    </dgm:pt>
    <dgm:pt modelId="{2D6C99E9-5EEF-4E20-8516-30607E2376B2}">
      <dgm:prSet custT="1"/>
      <dgm:spPr/>
      <dgm:t>
        <a:bodyPr/>
        <a:lstStyle/>
        <a:p>
          <a:r>
            <a:rPr lang="en-GB" sz="2400" b="1">
              <a:solidFill>
                <a:schemeClr val="tx1"/>
              </a:solidFill>
            </a:rPr>
            <a:t>Create PDF by using Save as PDF, not print to PDF.</a:t>
          </a:r>
        </a:p>
      </dgm:t>
    </dgm:pt>
    <dgm:pt modelId="{B06064CF-D8E3-47F9-BC19-D245DACCDF24}" type="parTrans" cxnId="{C144DBDD-CA08-4F0B-AED2-6305D8CA9B2F}">
      <dgm:prSet/>
      <dgm:spPr/>
      <dgm:t>
        <a:bodyPr/>
        <a:lstStyle/>
        <a:p>
          <a:endParaRPr lang="en-GB" sz="1800"/>
        </a:p>
      </dgm:t>
    </dgm:pt>
    <dgm:pt modelId="{AEDE7E2E-4A4D-4995-A3DE-F31E583EB298}" type="sibTrans" cxnId="{C144DBDD-CA08-4F0B-AED2-6305D8CA9B2F}">
      <dgm:prSet/>
      <dgm:spPr/>
      <dgm:t>
        <a:bodyPr/>
        <a:lstStyle/>
        <a:p>
          <a:endParaRPr lang="en-GB" sz="1800"/>
        </a:p>
      </dgm:t>
    </dgm:pt>
    <dgm:pt modelId="{662E7EC8-66FF-436F-8913-E24786B5D1FB}" type="pres">
      <dgm:prSet presAssocID="{DF25B2D9-1056-4C69-8A46-EB727EE0D95A}" presName="Name0" presStyleCnt="0">
        <dgm:presLayoutVars>
          <dgm:dir/>
          <dgm:animLvl val="lvl"/>
          <dgm:resizeHandles val="exact"/>
        </dgm:presLayoutVars>
      </dgm:prSet>
      <dgm:spPr/>
    </dgm:pt>
    <dgm:pt modelId="{2C1D8D7A-F669-4FC5-BF76-73D116473A42}" type="pres">
      <dgm:prSet presAssocID="{9429BBF8-17CB-4DE8-8535-A5F8D0C2F366}" presName="boxAndChildren" presStyleCnt="0"/>
      <dgm:spPr/>
    </dgm:pt>
    <dgm:pt modelId="{07D86D1E-5BE8-45AF-BFE8-1FF59ACF9889}" type="pres">
      <dgm:prSet presAssocID="{9429BBF8-17CB-4DE8-8535-A5F8D0C2F366}" presName="parentTextBox" presStyleLbl="alignNode1" presStyleIdx="0" presStyleCnt="4"/>
      <dgm:spPr/>
    </dgm:pt>
    <dgm:pt modelId="{2246775C-86E8-48F5-8289-2B0376CE25C1}" type="pres">
      <dgm:prSet presAssocID="{9429BBF8-17CB-4DE8-8535-A5F8D0C2F366}" presName="descendantBox" presStyleLbl="bgAccFollowNode1" presStyleIdx="0" presStyleCnt="4"/>
      <dgm:spPr/>
    </dgm:pt>
    <dgm:pt modelId="{D3E712C1-DEED-4C9B-9E14-CD400681528B}" type="pres">
      <dgm:prSet presAssocID="{2C6F1F23-D2EC-4FDA-90EF-A528512B342D}" presName="sp" presStyleCnt="0"/>
      <dgm:spPr/>
    </dgm:pt>
    <dgm:pt modelId="{5E691740-524F-482D-8929-0042C86953CE}" type="pres">
      <dgm:prSet presAssocID="{1D55533E-661F-451A-956C-4DAF6CBA8E05}" presName="arrowAndChildren" presStyleCnt="0"/>
      <dgm:spPr/>
    </dgm:pt>
    <dgm:pt modelId="{F3B5EA99-9315-4E2B-A5FE-4405606D9CC7}" type="pres">
      <dgm:prSet presAssocID="{1D55533E-661F-451A-956C-4DAF6CBA8E05}" presName="parentTextArrow" presStyleLbl="node1" presStyleIdx="0" presStyleCnt="0"/>
      <dgm:spPr/>
    </dgm:pt>
    <dgm:pt modelId="{74BD5008-1E36-4B11-99B5-3CFE907A29EC}" type="pres">
      <dgm:prSet presAssocID="{1D55533E-661F-451A-956C-4DAF6CBA8E05}" presName="arrow" presStyleLbl="alignNode1" presStyleIdx="1" presStyleCnt="4"/>
      <dgm:spPr/>
    </dgm:pt>
    <dgm:pt modelId="{4738CE43-E3F5-41BF-9FBB-8E29FE078E2C}" type="pres">
      <dgm:prSet presAssocID="{1D55533E-661F-451A-956C-4DAF6CBA8E05}" presName="descendantArrow" presStyleLbl="bgAccFollowNode1" presStyleIdx="1" presStyleCnt="4"/>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2" presStyleCnt="4"/>
      <dgm:spPr/>
    </dgm:pt>
    <dgm:pt modelId="{B787A942-F5B1-4984-9F6F-10364A30F125}" type="pres">
      <dgm:prSet presAssocID="{A0B8D50C-0BDA-4D4A-B834-9B21FD20F2A9}" presName="descendantArrow" presStyleLbl="bgAccFollowNode1" presStyleIdx="2" presStyleCnt="4"/>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3" presStyleCnt="4"/>
      <dgm:spPr/>
    </dgm:pt>
    <dgm:pt modelId="{E4FA901C-C0F2-470C-A90F-553F7D80636C}" type="pres">
      <dgm:prSet presAssocID="{4AAF0163-8FA0-45E8-B5F3-080AECD3B54E}" presName="descendantArrow" presStyleLbl="bgAccFollowNode1" presStyleIdx="3" presStyleCnt="4"/>
      <dgm:spPr/>
    </dgm:pt>
  </dgm:ptLst>
  <dgm:cxnLst>
    <dgm:cxn modelId="{2FD1BA0F-C4B7-46FD-8EAA-C9FF0FC4FF64}" type="presOf" srcId="{079A0560-80C7-4313-95C6-4338AF116032}" destId="{E4FA901C-C0F2-470C-A90F-553F7D80636C}" srcOrd="0" destOrd="0" presId="urn:microsoft.com/office/officeart/2016/7/layout/VerticalDownArrowProcess"/>
    <dgm:cxn modelId="{95F86329-C027-4CC1-9EDD-91E73F9748FE}" srcId="{DF25B2D9-1056-4C69-8A46-EB727EE0D95A}" destId="{9429BBF8-17CB-4DE8-8535-A5F8D0C2F366}" srcOrd="3" destOrd="0" parTransId="{799742A8-6540-4B33-A162-5D82F1CA7441}" sibTransId="{80AA27C4-5F84-4CEC-BB8E-D5ED1FC45277}"/>
    <dgm:cxn modelId="{268C4929-7951-4EBD-B519-4C0DF3EF5DC3}" type="presOf" srcId="{1D55533E-661F-451A-956C-4DAF6CBA8E05}" destId="{74BD5008-1E36-4B11-99B5-3CFE907A29EC}" srcOrd="1" destOrd="0" presId="urn:microsoft.com/office/officeart/2016/7/layout/VerticalDownArrowProcess"/>
    <dgm:cxn modelId="{A8C5475D-B8D3-4D49-86B1-DC25A6245B2D}" type="presOf" srcId="{C76AD84E-54B4-4977-BA8A-4EF8998A18C9}" destId="{4738CE43-E3F5-41BF-9FBB-8E29FE078E2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0C944E8B-4143-470F-99DB-9237B54DC31C}" type="presOf" srcId="{9429BBF8-17CB-4DE8-8535-A5F8D0C2F366}" destId="{07D86D1E-5BE8-45AF-BFE8-1FF59ACF9889}" srcOrd="0" destOrd="0" presId="urn:microsoft.com/office/officeart/2016/7/layout/VerticalDownArrowProcess"/>
    <dgm:cxn modelId="{74EA14BC-93D0-418E-A8AB-E2FD462DDB17}" type="presOf" srcId="{2D6C99E9-5EEF-4E20-8516-30607E2376B2}" destId="{2246775C-86E8-48F5-8289-2B0376CE25C1}"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0C7014D0-6AE1-4F45-BB55-339E23447356}" type="presOf" srcId="{1D55533E-661F-451A-956C-4DAF6CBA8E05}" destId="{F3B5EA99-9315-4E2B-A5FE-4405606D9CC7}" srcOrd="0"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C144DBDD-CA08-4F0B-AED2-6305D8CA9B2F}" srcId="{9429BBF8-17CB-4DE8-8535-A5F8D0C2F366}" destId="{2D6C99E9-5EEF-4E20-8516-30607E2376B2}" srcOrd="0" destOrd="0" parTransId="{B06064CF-D8E3-47F9-BC19-D245DACCDF24}" sibTransId="{AEDE7E2E-4A4D-4995-A3DE-F31E583EB298}"/>
    <dgm:cxn modelId="{D6B92BEB-759E-43CD-9AEE-CF6B94AC606D}" srcId="{DF25B2D9-1056-4C69-8A46-EB727EE0D95A}" destId="{A0B8D50C-0BDA-4D4A-B834-9B21FD20F2A9}" srcOrd="1" destOrd="0" parTransId="{C13551C5-6127-4955-8AAC-42021C5325BB}" sibTransId="{3FDC98B7-41EA-40F0-B623-7E6CF15AC04D}"/>
    <dgm:cxn modelId="{34AA4CF9-4DE8-4724-81B9-85B9C82ED463}" srcId="{DF25B2D9-1056-4C69-8A46-EB727EE0D95A}" destId="{1D55533E-661F-451A-956C-4DAF6CBA8E05}" srcOrd="2" destOrd="0" parTransId="{FFF94E6E-5E50-4BD7-9D34-0BF09199F1C2}" sibTransId="{2C6F1F23-D2EC-4FDA-90EF-A528512B342D}"/>
    <dgm:cxn modelId="{448BBD69-2AA9-4AE6-9BA3-842456A378AA}" type="presParOf" srcId="{662E7EC8-66FF-436F-8913-E24786B5D1FB}" destId="{2C1D8D7A-F669-4FC5-BF76-73D116473A42}" srcOrd="0" destOrd="0" presId="urn:microsoft.com/office/officeart/2016/7/layout/VerticalDownArrowProcess"/>
    <dgm:cxn modelId="{9F08D9A7-8C9A-4DA3-AC6B-9A860138B2AE}" type="presParOf" srcId="{2C1D8D7A-F669-4FC5-BF76-73D116473A42}" destId="{07D86D1E-5BE8-45AF-BFE8-1FF59ACF9889}" srcOrd="0" destOrd="0" presId="urn:microsoft.com/office/officeart/2016/7/layout/VerticalDownArrowProcess"/>
    <dgm:cxn modelId="{D708329E-3A28-4BE5-A3C8-C4AF8EB60FB1}" type="presParOf" srcId="{2C1D8D7A-F669-4FC5-BF76-73D116473A42}" destId="{2246775C-86E8-48F5-8289-2B0376CE25C1}" srcOrd="1" destOrd="0" presId="urn:microsoft.com/office/officeart/2016/7/layout/VerticalDownArrowProcess"/>
    <dgm:cxn modelId="{B86A134E-6D2F-46D3-9A67-C3B80DA79300}" type="presParOf" srcId="{662E7EC8-66FF-436F-8913-E24786B5D1FB}" destId="{D3E712C1-DEED-4C9B-9E14-CD400681528B}" srcOrd="1" destOrd="0" presId="urn:microsoft.com/office/officeart/2016/7/layout/VerticalDownArrowProcess"/>
    <dgm:cxn modelId="{5984FEE0-4AB6-4F47-87D7-E402561B23D1}" type="presParOf" srcId="{662E7EC8-66FF-436F-8913-E24786B5D1FB}" destId="{5E691740-524F-482D-8929-0042C86953CE}" srcOrd="2" destOrd="0" presId="urn:microsoft.com/office/officeart/2016/7/layout/VerticalDownArrowProcess"/>
    <dgm:cxn modelId="{2AD082D4-5840-4F3C-BD19-1C694EC1FAE7}" type="presParOf" srcId="{5E691740-524F-482D-8929-0042C86953CE}" destId="{F3B5EA99-9315-4E2B-A5FE-4405606D9CC7}" srcOrd="0" destOrd="0" presId="urn:microsoft.com/office/officeart/2016/7/layout/VerticalDownArrowProcess"/>
    <dgm:cxn modelId="{742003EA-728C-403A-921F-F8229537F332}" type="presParOf" srcId="{5E691740-524F-482D-8929-0042C86953CE}" destId="{74BD5008-1E36-4B11-99B5-3CFE907A29EC}" srcOrd="1" destOrd="0" presId="urn:microsoft.com/office/officeart/2016/7/layout/VerticalDownArrowProcess"/>
    <dgm:cxn modelId="{78038578-82DE-4CBC-8EA6-F1724B539D53}" type="presParOf" srcId="{5E691740-524F-482D-8929-0042C86953CE}" destId="{4738CE43-E3F5-41BF-9FBB-8E29FE078E2C}" srcOrd="2" destOrd="0" presId="urn:microsoft.com/office/officeart/2016/7/layout/VerticalDownArrowProcess"/>
    <dgm:cxn modelId="{6DF91AAD-735F-411B-804C-6D8924994A57}" type="presParOf" srcId="{662E7EC8-66FF-436F-8913-E24786B5D1FB}" destId="{C52A6C8D-3A20-4111-8DB0-ABF717DE4AC9}" srcOrd="3" destOrd="0" presId="urn:microsoft.com/office/officeart/2016/7/layout/VerticalDownArrowProcess"/>
    <dgm:cxn modelId="{F130CBC5-96CC-460A-8117-A5BDD1400FE4}" type="presParOf" srcId="{662E7EC8-66FF-436F-8913-E24786B5D1FB}" destId="{E119EC6D-451F-4B21-A335-81157463550E}" srcOrd="4"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5" destOrd="0" presId="urn:microsoft.com/office/officeart/2016/7/layout/VerticalDownArrowProcess"/>
    <dgm:cxn modelId="{1F179D07-B6CD-4854-A4FE-B2E15E6BF9BB}" type="presParOf" srcId="{662E7EC8-66FF-436F-8913-E24786B5D1FB}" destId="{B68B491F-F37D-410A-AFF1-542098A16F2B}" srcOrd="6"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8F8C962-8EE5-4C84-AECF-0AA97FCF289F}"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D0F3C876-E127-41E1-8886-EE0A316F62AB}">
      <dgm:prSet/>
      <dgm:spPr/>
      <dgm:t>
        <a:bodyPr/>
        <a:lstStyle/>
        <a:p>
          <a:pPr>
            <a:lnSpc>
              <a:spcPct val="100000"/>
            </a:lnSpc>
          </a:pPr>
          <a:r>
            <a:rPr lang="en-GB"/>
            <a:t>Try out the accessibility inspector.</a:t>
          </a:r>
          <a:endParaRPr lang="en-US"/>
        </a:p>
      </dgm:t>
    </dgm:pt>
    <dgm:pt modelId="{835EFBF0-A7D7-42AC-8416-1B18EDB8664A}" type="parTrans" cxnId="{ED396B9F-96B6-4ECB-8DD6-0B1940D646B8}">
      <dgm:prSet/>
      <dgm:spPr/>
      <dgm:t>
        <a:bodyPr/>
        <a:lstStyle/>
        <a:p>
          <a:endParaRPr lang="en-US"/>
        </a:p>
      </dgm:t>
    </dgm:pt>
    <dgm:pt modelId="{4F603B21-A806-48B7-A597-4E2A122AF08F}" type="sibTrans" cxnId="{ED396B9F-96B6-4ECB-8DD6-0B1940D646B8}">
      <dgm:prSet/>
      <dgm:spPr/>
      <dgm:t>
        <a:bodyPr/>
        <a:lstStyle/>
        <a:p>
          <a:pPr>
            <a:lnSpc>
              <a:spcPct val="100000"/>
            </a:lnSpc>
          </a:pPr>
          <a:endParaRPr lang="en-US"/>
        </a:p>
      </dgm:t>
    </dgm:pt>
    <dgm:pt modelId="{93B9BD47-5EDA-4549-8A47-6ED2D4CAF741}">
      <dgm:prSet/>
      <dgm:spPr/>
      <dgm:t>
        <a:bodyPr/>
        <a:lstStyle/>
        <a:p>
          <a:pPr>
            <a:lnSpc>
              <a:spcPct val="100000"/>
            </a:lnSpc>
          </a:pPr>
          <a:r>
            <a:rPr lang="en-GB"/>
            <a:t>Ask questions, share lessons and tips in the 365 Community.</a:t>
          </a:r>
          <a:endParaRPr lang="en-US"/>
        </a:p>
      </dgm:t>
    </dgm:pt>
    <dgm:pt modelId="{763AA89A-446B-4298-818F-32E11942C4F1}" type="parTrans" cxnId="{84230051-E8AD-4419-89E9-8B48D8FC3516}">
      <dgm:prSet/>
      <dgm:spPr/>
      <dgm:t>
        <a:bodyPr/>
        <a:lstStyle/>
        <a:p>
          <a:endParaRPr lang="en-US"/>
        </a:p>
      </dgm:t>
    </dgm:pt>
    <dgm:pt modelId="{853A2E32-3C89-47BF-BD9A-8AE77C7245CC}" type="sibTrans" cxnId="{84230051-E8AD-4419-89E9-8B48D8FC3516}">
      <dgm:prSet/>
      <dgm:spPr/>
      <dgm:t>
        <a:bodyPr/>
        <a:lstStyle/>
        <a:p>
          <a:pPr>
            <a:lnSpc>
              <a:spcPct val="100000"/>
            </a:lnSpc>
          </a:pPr>
          <a:endParaRPr lang="en-US"/>
        </a:p>
      </dgm:t>
    </dgm:pt>
    <dgm:pt modelId="{CB7C3F0D-BF80-4270-A0E2-DBCED7C52631}">
      <dgm:prSet/>
      <dgm:spPr/>
      <dgm:t>
        <a:bodyPr/>
        <a:lstStyle/>
        <a:p>
          <a:pPr>
            <a:lnSpc>
              <a:spcPct val="100000"/>
            </a:lnSpc>
          </a:pPr>
          <a:r>
            <a:rPr lang="en-GB" noProof="0"/>
            <a:t>Check out the links in the slide deck.</a:t>
          </a:r>
        </a:p>
      </dgm:t>
    </dgm:pt>
    <dgm:pt modelId="{FBC205C8-A2A5-415D-918D-BDB5720C71DC}" type="parTrans" cxnId="{96BAC8CD-7C21-4A94-B80D-6FA9D3404AEC}">
      <dgm:prSet/>
      <dgm:spPr/>
      <dgm:t>
        <a:bodyPr/>
        <a:lstStyle/>
        <a:p>
          <a:endParaRPr lang="en-US"/>
        </a:p>
      </dgm:t>
    </dgm:pt>
    <dgm:pt modelId="{7EC33D1E-9BC9-49C3-815F-5997269A9455}" type="sibTrans" cxnId="{96BAC8CD-7C21-4A94-B80D-6FA9D3404AEC}">
      <dgm:prSet/>
      <dgm:spPr/>
      <dgm:t>
        <a:bodyPr/>
        <a:lstStyle/>
        <a:p>
          <a:pPr>
            <a:lnSpc>
              <a:spcPct val="100000"/>
            </a:lnSpc>
          </a:pPr>
          <a:endParaRPr lang="en-US"/>
        </a:p>
      </dgm:t>
    </dgm:pt>
    <dgm:pt modelId="{5F9BAC6F-8929-49D9-A398-B42F71F88FC2}">
      <dgm:prSet/>
      <dgm:spPr/>
      <dgm:t>
        <a:bodyPr/>
        <a:lstStyle/>
        <a:p>
          <a:pPr>
            <a:lnSpc>
              <a:spcPct val="100000"/>
            </a:lnSpc>
          </a:pPr>
          <a:r>
            <a:rPr lang="en-GB"/>
            <a:t>Tell us what you want the next accessibility session to cover.</a:t>
          </a:r>
          <a:endParaRPr lang="en-US"/>
        </a:p>
      </dgm:t>
    </dgm:pt>
    <dgm:pt modelId="{21E2F21D-0A2D-4D78-9BA0-2191147B90A8}" type="parTrans" cxnId="{ACC53AA8-9DC5-424D-81C4-20C150660112}">
      <dgm:prSet/>
      <dgm:spPr/>
      <dgm:t>
        <a:bodyPr/>
        <a:lstStyle/>
        <a:p>
          <a:endParaRPr lang="en-US"/>
        </a:p>
      </dgm:t>
    </dgm:pt>
    <dgm:pt modelId="{67A092B2-6E86-4FA5-95EC-1BE50676905E}" type="sibTrans" cxnId="{ACC53AA8-9DC5-424D-81C4-20C150660112}">
      <dgm:prSet/>
      <dgm:spPr/>
      <dgm:t>
        <a:bodyPr/>
        <a:lstStyle/>
        <a:p>
          <a:endParaRPr lang="en-US"/>
        </a:p>
      </dgm:t>
    </dgm:pt>
    <dgm:pt modelId="{11767EDC-EAF7-43BE-8587-C9FBD56DFF03}" type="pres">
      <dgm:prSet presAssocID="{68F8C962-8EE5-4C84-AECF-0AA97FCF289F}" presName="root" presStyleCnt="0">
        <dgm:presLayoutVars>
          <dgm:dir/>
          <dgm:resizeHandles val="exact"/>
        </dgm:presLayoutVars>
      </dgm:prSet>
      <dgm:spPr/>
    </dgm:pt>
    <dgm:pt modelId="{29932EB4-EAD9-4BDE-A2C9-323A4C7A19BA}" type="pres">
      <dgm:prSet presAssocID="{68F8C962-8EE5-4C84-AECF-0AA97FCF289F}" presName="container" presStyleCnt="0">
        <dgm:presLayoutVars>
          <dgm:dir/>
          <dgm:resizeHandles val="exact"/>
        </dgm:presLayoutVars>
      </dgm:prSet>
      <dgm:spPr/>
    </dgm:pt>
    <dgm:pt modelId="{0E6F59D6-AE6B-4B2E-BDB5-63395AE34241}" type="pres">
      <dgm:prSet presAssocID="{D0F3C876-E127-41E1-8886-EE0A316F62AB}" presName="compNode" presStyleCnt="0"/>
      <dgm:spPr/>
    </dgm:pt>
    <dgm:pt modelId="{8C5DE8AE-6092-4FED-8345-E87A095B3266}" type="pres">
      <dgm:prSet presAssocID="{D0F3C876-E127-41E1-8886-EE0A316F62AB}" presName="iconBgRect" presStyleLbl="bgShp" presStyleIdx="0" presStyleCnt="4"/>
      <dgm:spPr>
        <a:noFill/>
        <a:ln w="38100">
          <a:solidFill>
            <a:schemeClr val="accent3"/>
          </a:solidFill>
        </a:ln>
      </dgm:spPr>
    </dgm:pt>
    <dgm:pt modelId="{75C21191-9CFA-48E4-B1CF-7E0485E67475}" type="pres">
      <dgm:prSet presAssocID="{D0F3C876-E127-41E1-8886-EE0A316F62A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ptop with solid fill"/>
        </a:ext>
      </dgm:extLst>
    </dgm:pt>
    <dgm:pt modelId="{A019E041-E1FA-46EA-B52D-5A5F2A0C0504}" type="pres">
      <dgm:prSet presAssocID="{D0F3C876-E127-41E1-8886-EE0A316F62AB}" presName="spaceRect" presStyleCnt="0"/>
      <dgm:spPr/>
    </dgm:pt>
    <dgm:pt modelId="{F1D124AB-AF4F-4819-BC73-ADF2B2414777}" type="pres">
      <dgm:prSet presAssocID="{D0F3C876-E127-41E1-8886-EE0A316F62AB}" presName="textRect" presStyleLbl="revTx" presStyleIdx="0" presStyleCnt="4">
        <dgm:presLayoutVars>
          <dgm:chMax val="1"/>
          <dgm:chPref val="1"/>
        </dgm:presLayoutVars>
      </dgm:prSet>
      <dgm:spPr/>
    </dgm:pt>
    <dgm:pt modelId="{5C6ED153-6BED-4572-B9C4-AB11743D625E}" type="pres">
      <dgm:prSet presAssocID="{4F603B21-A806-48B7-A597-4E2A122AF08F}" presName="sibTrans" presStyleLbl="sibTrans2D1" presStyleIdx="0" presStyleCnt="0"/>
      <dgm:spPr/>
    </dgm:pt>
    <dgm:pt modelId="{5FCABBC9-F99A-4423-9564-BDE4FA335D9A}" type="pres">
      <dgm:prSet presAssocID="{93B9BD47-5EDA-4549-8A47-6ED2D4CAF741}" presName="compNode" presStyleCnt="0"/>
      <dgm:spPr/>
    </dgm:pt>
    <dgm:pt modelId="{25659C15-05D4-48FC-9EFC-292305BF2698}" type="pres">
      <dgm:prSet presAssocID="{93B9BD47-5EDA-4549-8A47-6ED2D4CAF741}" presName="iconBgRect" presStyleLbl="bgShp" presStyleIdx="1" presStyleCnt="4"/>
      <dgm:spPr>
        <a:noFill/>
        <a:ln w="38100">
          <a:solidFill>
            <a:schemeClr val="accent3"/>
          </a:solidFill>
        </a:ln>
      </dgm:spPr>
    </dgm:pt>
    <dgm:pt modelId="{754585A6-FA33-475A-ABEC-0682C6E26726}" type="pres">
      <dgm:prSet presAssocID="{93B9BD47-5EDA-4549-8A47-6ED2D4CAF74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83AD7547-D9CC-47CA-8D2D-AFBBD3023A94}" type="pres">
      <dgm:prSet presAssocID="{93B9BD47-5EDA-4549-8A47-6ED2D4CAF741}" presName="spaceRect" presStyleCnt="0"/>
      <dgm:spPr/>
    </dgm:pt>
    <dgm:pt modelId="{77353F2C-21F1-4257-BC71-A77B3E05920C}" type="pres">
      <dgm:prSet presAssocID="{93B9BD47-5EDA-4549-8A47-6ED2D4CAF741}" presName="textRect" presStyleLbl="revTx" presStyleIdx="1" presStyleCnt="4">
        <dgm:presLayoutVars>
          <dgm:chMax val="1"/>
          <dgm:chPref val="1"/>
        </dgm:presLayoutVars>
      </dgm:prSet>
      <dgm:spPr/>
    </dgm:pt>
    <dgm:pt modelId="{266EE331-0FE0-471C-854B-83156AA51268}" type="pres">
      <dgm:prSet presAssocID="{853A2E32-3C89-47BF-BD9A-8AE77C7245CC}" presName="sibTrans" presStyleLbl="sibTrans2D1" presStyleIdx="0" presStyleCnt="0"/>
      <dgm:spPr/>
    </dgm:pt>
    <dgm:pt modelId="{7CD625BC-954C-4F14-A1DD-04D4DD3DC4B2}" type="pres">
      <dgm:prSet presAssocID="{CB7C3F0D-BF80-4270-A0E2-DBCED7C52631}" presName="compNode" presStyleCnt="0"/>
      <dgm:spPr/>
    </dgm:pt>
    <dgm:pt modelId="{4AE4EE01-E6C9-4E2C-AE84-0FEBF45F9B43}" type="pres">
      <dgm:prSet presAssocID="{CB7C3F0D-BF80-4270-A0E2-DBCED7C52631}" presName="iconBgRect" presStyleLbl="bgShp" presStyleIdx="2" presStyleCnt="4"/>
      <dgm:spPr>
        <a:noFill/>
        <a:ln w="38100">
          <a:solidFill>
            <a:schemeClr val="accent3"/>
          </a:solidFill>
        </a:ln>
      </dgm:spPr>
    </dgm:pt>
    <dgm:pt modelId="{2ECA4750-6C3A-43C3-A4BC-2981AE060947}" type="pres">
      <dgm:prSet presAssocID="{CB7C3F0D-BF80-4270-A0E2-DBCED7C5263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twork with solid fill"/>
        </a:ext>
      </dgm:extLst>
    </dgm:pt>
    <dgm:pt modelId="{E46C557E-9975-46BA-844C-7627A935B5CF}" type="pres">
      <dgm:prSet presAssocID="{CB7C3F0D-BF80-4270-A0E2-DBCED7C52631}" presName="spaceRect" presStyleCnt="0"/>
      <dgm:spPr/>
    </dgm:pt>
    <dgm:pt modelId="{0B1163A8-8FFF-48F9-9E6E-C230B83D8F9B}" type="pres">
      <dgm:prSet presAssocID="{CB7C3F0D-BF80-4270-A0E2-DBCED7C52631}" presName="textRect" presStyleLbl="revTx" presStyleIdx="2" presStyleCnt="4">
        <dgm:presLayoutVars>
          <dgm:chMax val="1"/>
          <dgm:chPref val="1"/>
        </dgm:presLayoutVars>
      </dgm:prSet>
      <dgm:spPr/>
    </dgm:pt>
    <dgm:pt modelId="{1F233998-C86C-4183-A5B9-B963D2AE20AB}" type="pres">
      <dgm:prSet presAssocID="{7EC33D1E-9BC9-49C3-815F-5997269A9455}" presName="sibTrans" presStyleLbl="sibTrans2D1" presStyleIdx="0" presStyleCnt="0"/>
      <dgm:spPr/>
    </dgm:pt>
    <dgm:pt modelId="{B8FE57DC-6BC2-4D0A-A721-CC1767DF394F}" type="pres">
      <dgm:prSet presAssocID="{5F9BAC6F-8929-49D9-A398-B42F71F88FC2}" presName="compNode" presStyleCnt="0"/>
      <dgm:spPr/>
    </dgm:pt>
    <dgm:pt modelId="{78B64B2D-5416-48DD-B30D-E946F5B1628F}" type="pres">
      <dgm:prSet presAssocID="{5F9BAC6F-8929-49D9-A398-B42F71F88FC2}" presName="iconBgRect" presStyleLbl="bgShp" presStyleIdx="3" presStyleCnt="4"/>
      <dgm:spPr>
        <a:noFill/>
        <a:ln w="38100">
          <a:solidFill>
            <a:schemeClr val="accent3"/>
          </a:solidFill>
        </a:ln>
      </dgm:spPr>
    </dgm:pt>
    <dgm:pt modelId="{F8799E00-6BF7-4F63-AB23-8D2DE010A890}" type="pres">
      <dgm:prSet presAssocID="{5F9BAC6F-8929-49D9-A398-B42F71F88FC2}"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Online meeting with solid fill"/>
        </a:ext>
      </dgm:extLst>
    </dgm:pt>
    <dgm:pt modelId="{FB8DA71D-A6DE-4F21-BEBB-B9B9BB7F66B1}" type="pres">
      <dgm:prSet presAssocID="{5F9BAC6F-8929-49D9-A398-B42F71F88FC2}" presName="spaceRect" presStyleCnt="0"/>
      <dgm:spPr/>
    </dgm:pt>
    <dgm:pt modelId="{07A87721-8DC1-4C38-90A5-4F8BA80B0EDF}" type="pres">
      <dgm:prSet presAssocID="{5F9BAC6F-8929-49D9-A398-B42F71F88FC2}" presName="textRect" presStyleLbl="revTx" presStyleIdx="3" presStyleCnt="4">
        <dgm:presLayoutVars>
          <dgm:chMax val="1"/>
          <dgm:chPref val="1"/>
        </dgm:presLayoutVars>
      </dgm:prSet>
      <dgm:spPr/>
    </dgm:pt>
  </dgm:ptLst>
  <dgm:cxnLst>
    <dgm:cxn modelId="{5D5BAA12-6B8A-4708-A23C-077E8AFFAFB4}" type="presOf" srcId="{853A2E32-3C89-47BF-BD9A-8AE77C7245CC}" destId="{266EE331-0FE0-471C-854B-83156AA51268}" srcOrd="0" destOrd="0" presId="urn:microsoft.com/office/officeart/2018/2/layout/IconCircleList"/>
    <dgm:cxn modelId="{9E8A285B-55E0-457F-BE07-AE6E2297CEEE}" type="presOf" srcId="{68F8C962-8EE5-4C84-AECF-0AA97FCF289F}" destId="{11767EDC-EAF7-43BE-8587-C9FBD56DFF03}" srcOrd="0" destOrd="0" presId="urn:microsoft.com/office/officeart/2018/2/layout/IconCircleList"/>
    <dgm:cxn modelId="{FA12A467-9927-4568-9A92-F27AAFFBE4FD}" type="presOf" srcId="{5F9BAC6F-8929-49D9-A398-B42F71F88FC2}" destId="{07A87721-8DC1-4C38-90A5-4F8BA80B0EDF}" srcOrd="0" destOrd="0" presId="urn:microsoft.com/office/officeart/2018/2/layout/IconCircleList"/>
    <dgm:cxn modelId="{84230051-E8AD-4419-89E9-8B48D8FC3516}" srcId="{68F8C962-8EE5-4C84-AECF-0AA97FCF289F}" destId="{93B9BD47-5EDA-4549-8A47-6ED2D4CAF741}" srcOrd="1" destOrd="0" parTransId="{763AA89A-446B-4298-818F-32E11942C4F1}" sibTransId="{853A2E32-3C89-47BF-BD9A-8AE77C7245CC}"/>
    <dgm:cxn modelId="{A6991358-FF58-4161-9F59-0E2AF7DA8E67}" type="presOf" srcId="{7EC33D1E-9BC9-49C3-815F-5997269A9455}" destId="{1F233998-C86C-4183-A5B9-B963D2AE20AB}" srcOrd="0" destOrd="0" presId="urn:microsoft.com/office/officeart/2018/2/layout/IconCircleList"/>
    <dgm:cxn modelId="{6E32C378-3957-4295-AFC9-FC4E4AE03542}" type="presOf" srcId="{4F603B21-A806-48B7-A597-4E2A122AF08F}" destId="{5C6ED153-6BED-4572-B9C4-AB11743D625E}" srcOrd="0" destOrd="0" presId="urn:microsoft.com/office/officeart/2018/2/layout/IconCircleList"/>
    <dgm:cxn modelId="{ED396B9F-96B6-4ECB-8DD6-0B1940D646B8}" srcId="{68F8C962-8EE5-4C84-AECF-0AA97FCF289F}" destId="{D0F3C876-E127-41E1-8886-EE0A316F62AB}" srcOrd="0" destOrd="0" parTransId="{835EFBF0-A7D7-42AC-8416-1B18EDB8664A}" sibTransId="{4F603B21-A806-48B7-A597-4E2A122AF08F}"/>
    <dgm:cxn modelId="{ACC53AA8-9DC5-424D-81C4-20C150660112}" srcId="{68F8C962-8EE5-4C84-AECF-0AA97FCF289F}" destId="{5F9BAC6F-8929-49D9-A398-B42F71F88FC2}" srcOrd="3" destOrd="0" parTransId="{21E2F21D-0A2D-4D78-9BA0-2191147B90A8}" sibTransId="{67A092B2-6E86-4FA5-95EC-1BE50676905E}"/>
    <dgm:cxn modelId="{6C0133B5-E0B9-4A3E-B8EA-EBF37E5FE39B}" type="presOf" srcId="{D0F3C876-E127-41E1-8886-EE0A316F62AB}" destId="{F1D124AB-AF4F-4819-BC73-ADF2B2414777}" srcOrd="0" destOrd="0" presId="urn:microsoft.com/office/officeart/2018/2/layout/IconCircleList"/>
    <dgm:cxn modelId="{96BAC8CD-7C21-4A94-B80D-6FA9D3404AEC}" srcId="{68F8C962-8EE5-4C84-AECF-0AA97FCF289F}" destId="{CB7C3F0D-BF80-4270-A0E2-DBCED7C52631}" srcOrd="2" destOrd="0" parTransId="{FBC205C8-A2A5-415D-918D-BDB5720C71DC}" sibTransId="{7EC33D1E-9BC9-49C3-815F-5997269A9455}"/>
    <dgm:cxn modelId="{4CDC41D1-4145-4E94-A434-55914F75355B}" type="presOf" srcId="{CB7C3F0D-BF80-4270-A0E2-DBCED7C52631}" destId="{0B1163A8-8FFF-48F9-9E6E-C230B83D8F9B}" srcOrd="0" destOrd="0" presId="urn:microsoft.com/office/officeart/2018/2/layout/IconCircleList"/>
    <dgm:cxn modelId="{0B1781D8-F404-45F0-ABA9-37842FC47095}" type="presOf" srcId="{93B9BD47-5EDA-4549-8A47-6ED2D4CAF741}" destId="{77353F2C-21F1-4257-BC71-A77B3E05920C}" srcOrd="0" destOrd="0" presId="urn:microsoft.com/office/officeart/2018/2/layout/IconCircleList"/>
    <dgm:cxn modelId="{5774B341-F705-46CF-B8CB-36C0FD993C71}" type="presParOf" srcId="{11767EDC-EAF7-43BE-8587-C9FBD56DFF03}" destId="{29932EB4-EAD9-4BDE-A2C9-323A4C7A19BA}" srcOrd="0" destOrd="0" presId="urn:microsoft.com/office/officeart/2018/2/layout/IconCircleList"/>
    <dgm:cxn modelId="{580E8DA5-717C-4349-90AE-5A26965E8B53}" type="presParOf" srcId="{29932EB4-EAD9-4BDE-A2C9-323A4C7A19BA}" destId="{0E6F59D6-AE6B-4B2E-BDB5-63395AE34241}" srcOrd="0" destOrd="0" presId="urn:microsoft.com/office/officeart/2018/2/layout/IconCircleList"/>
    <dgm:cxn modelId="{00F834EB-B053-412A-94FD-151F152029A9}" type="presParOf" srcId="{0E6F59D6-AE6B-4B2E-BDB5-63395AE34241}" destId="{8C5DE8AE-6092-4FED-8345-E87A095B3266}" srcOrd="0" destOrd="0" presId="urn:microsoft.com/office/officeart/2018/2/layout/IconCircleList"/>
    <dgm:cxn modelId="{64B5036C-F451-4176-B6A2-3DD48278CA51}" type="presParOf" srcId="{0E6F59D6-AE6B-4B2E-BDB5-63395AE34241}" destId="{75C21191-9CFA-48E4-B1CF-7E0485E67475}" srcOrd="1" destOrd="0" presId="urn:microsoft.com/office/officeart/2018/2/layout/IconCircleList"/>
    <dgm:cxn modelId="{B2FB6CD3-1702-4C76-9AAF-AEDD238DFC6E}" type="presParOf" srcId="{0E6F59D6-AE6B-4B2E-BDB5-63395AE34241}" destId="{A019E041-E1FA-46EA-B52D-5A5F2A0C0504}" srcOrd="2" destOrd="0" presId="urn:microsoft.com/office/officeart/2018/2/layout/IconCircleList"/>
    <dgm:cxn modelId="{CB7E41AD-B186-42CE-9492-7925A273261F}" type="presParOf" srcId="{0E6F59D6-AE6B-4B2E-BDB5-63395AE34241}" destId="{F1D124AB-AF4F-4819-BC73-ADF2B2414777}" srcOrd="3" destOrd="0" presId="urn:microsoft.com/office/officeart/2018/2/layout/IconCircleList"/>
    <dgm:cxn modelId="{51914DD1-7335-47D7-977D-B1DC328C368A}" type="presParOf" srcId="{29932EB4-EAD9-4BDE-A2C9-323A4C7A19BA}" destId="{5C6ED153-6BED-4572-B9C4-AB11743D625E}" srcOrd="1" destOrd="0" presId="urn:microsoft.com/office/officeart/2018/2/layout/IconCircleList"/>
    <dgm:cxn modelId="{A6028439-10D5-44C3-A2DE-F3F9A871DFE9}" type="presParOf" srcId="{29932EB4-EAD9-4BDE-A2C9-323A4C7A19BA}" destId="{5FCABBC9-F99A-4423-9564-BDE4FA335D9A}" srcOrd="2" destOrd="0" presId="urn:microsoft.com/office/officeart/2018/2/layout/IconCircleList"/>
    <dgm:cxn modelId="{02EEF314-07DE-4BF8-BC25-52506C6210B8}" type="presParOf" srcId="{5FCABBC9-F99A-4423-9564-BDE4FA335D9A}" destId="{25659C15-05D4-48FC-9EFC-292305BF2698}" srcOrd="0" destOrd="0" presId="urn:microsoft.com/office/officeart/2018/2/layout/IconCircleList"/>
    <dgm:cxn modelId="{674CDA9F-1314-466D-A09B-917BA5C30EFC}" type="presParOf" srcId="{5FCABBC9-F99A-4423-9564-BDE4FA335D9A}" destId="{754585A6-FA33-475A-ABEC-0682C6E26726}" srcOrd="1" destOrd="0" presId="urn:microsoft.com/office/officeart/2018/2/layout/IconCircleList"/>
    <dgm:cxn modelId="{907CD7BE-41ED-44E7-B158-187D1D11C501}" type="presParOf" srcId="{5FCABBC9-F99A-4423-9564-BDE4FA335D9A}" destId="{83AD7547-D9CC-47CA-8D2D-AFBBD3023A94}" srcOrd="2" destOrd="0" presId="urn:microsoft.com/office/officeart/2018/2/layout/IconCircleList"/>
    <dgm:cxn modelId="{659D7C50-7C19-4BE7-9570-48E36561ABF3}" type="presParOf" srcId="{5FCABBC9-F99A-4423-9564-BDE4FA335D9A}" destId="{77353F2C-21F1-4257-BC71-A77B3E05920C}" srcOrd="3" destOrd="0" presId="urn:microsoft.com/office/officeart/2018/2/layout/IconCircleList"/>
    <dgm:cxn modelId="{DFD7CD63-68E0-4EFB-BA6F-6A83762A0A9A}" type="presParOf" srcId="{29932EB4-EAD9-4BDE-A2C9-323A4C7A19BA}" destId="{266EE331-0FE0-471C-854B-83156AA51268}" srcOrd="3" destOrd="0" presId="urn:microsoft.com/office/officeart/2018/2/layout/IconCircleList"/>
    <dgm:cxn modelId="{76BA9A35-2B5E-4A21-85AC-1A7290EFC197}" type="presParOf" srcId="{29932EB4-EAD9-4BDE-A2C9-323A4C7A19BA}" destId="{7CD625BC-954C-4F14-A1DD-04D4DD3DC4B2}" srcOrd="4" destOrd="0" presId="urn:microsoft.com/office/officeart/2018/2/layout/IconCircleList"/>
    <dgm:cxn modelId="{7905C89B-09D5-452B-8A12-8D622C41CCB4}" type="presParOf" srcId="{7CD625BC-954C-4F14-A1DD-04D4DD3DC4B2}" destId="{4AE4EE01-E6C9-4E2C-AE84-0FEBF45F9B43}" srcOrd="0" destOrd="0" presId="urn:microsoft.com/office/officeart/2018/2/layout/IconCircleList"/>
    <dgm:cxn modelId="{A2D7BC51-66EE-4439-969B-45BC34FFD16E}" type="presParOf" srcId="{7CD625BC-954C-4F14-A1DD-04D4DD3DC4B2}" destId="{2ECA4750-6C3A-43C3-A4BC-2981AE060947}" srcOrd="1" destOrd="0" presId="urn:microsoft.com/office/officeart/2018/2/layout/IconCircleList"/>
    <dgm:cxn modelId="{7102662C-7FED-4BD3-88A8-7A250CFBD189}" type="presParOf" srcId="{7CD625BC-954C-4F14-A1DD-04D4DD3DC4B2}" destId="{E46C557E-9975-46BA-844C-7627A935B5CF}" srcOrd="2" destOrd="0" presId="urn:microsoft.com/office/officeart/2018/2/layout/IconCircleList"/>
    <dgm:cxn modelId="{F9D6118D-3B2C-4682-B046-3B066F6C6E41}" type="presParOf" srcId="{7CD625BC-954C-4F14-A1DD-04D4DD3DC4B2}" destId="{0B1163A8-8FFF-48F9-9E6E-C230B83D8F9B}" srcOrd="3" destOrd="0" presId="urn:microsoft.com/office/officeart/2018/2/layout/IconCircleList"/>
    <dgm:cxn modelId="{239598F9-D8FD-4673-A8ED-9F5F33C97B9B}" type="presParOf" srcId="{29932EB4-EAD9-4BDE-A2C9-323A4C7A19BA}" destId="{1F233998-C86C-4183-A5B9-B963D2AE20AB}" srcOrd="5" destOrd="0" presId="urn:microsoft.com/office/officeart/2018/2/layout/IconCircleList"/>
    <dgm:cxn modelId="{4948D67B-3FD5-47F4-88DE-750C39702FFF}" type="presParOf" srcId="{29932EB4-EAD9-4BDE-A2C9-323A4C7A19BA}" destId="{B8FE57DC-6BC2-4D0A-A721-CC1767DF394F}" srcOrd="6" destOrd="0" presId="urn:microsoft.com/office/officeart/2018/2/layout/IconCircleList"/>
    <dgm:cxn modelId="{1C76A23D-D36D-477F-B345-BEEE6F02985A}" type="presParOf" srcId="{B8FE57DC-6BC2-4D0A-A721-CC1767DF394F}" destId="{78B64B2D-5416-48DD-B30D-E946F5B1628F}" srcOrd="0" destOrd="0" presId="urn:microsoft.com/office/officeart/2018/2/layout/IconCircleList"/>
    <dgm:cxn modelId="{FF2ABC58-5EFB-4642-8F3E-0A684C3299ED}" type="presParOf" srcId="{B8FE57DC-6BC2-4D0A-A721-CC1767DF394F}" destId="{F8799E00-6BF7-4F63-AB23-8D2DE010A890}" srcOrd="1" destOrd="0" presId="urn:microsoft.com/office/officeart/2018/2/layout/IconCircleList"/>
    <dgm:cxn modelId="{ECD4D20D-A8B9-4E58-87A3-9D07ACC6B57B}" type="presParOf" srcId="{B8FE57DC-6BC2-4D0A-A721-CC1767DF394F}" destId="{FB8DA71D-A6DE-4F21-BEBB-B9B9BB7F66B1}" srcOrd="2" destOrd="0" presId="urn:microsoft.com/office/officeart/2018/2/layout/IconCircleList"/>
    <dgm:cxn modelId="{B98B2E14-DE40-4E8F-BA6C-CF8A955D9648}" type="presParOf" srcId="{B8FE57DC-6BC2-4D0A-A721-CC1767DF394F}" destId="{07A87721-8DC1-4C38-90A5-4F8BA80B0ED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615"/>
          <a:ext cx="6934200" cy="1441098"/>
        </a:xfrm>
        <a:prstGeom prst="roundRect">
          <a:avLst>
            <a:gd name="adj" fmla="val 10000"/>
          </a:avLst>
        </a:prstGeom>
        <a:solidFill>
          <a:schemeClr val="bg1"/>
        </a:solidFill>
        <a:ln w="38100">
          <a:solidFill>
            <a:schemeClr val="accent5"/>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435932" y="324862"/>
          <a:ext cx="792603" cy="79260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664468" y="615"/>
          <a:ext cx="5269731" cy="144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16" tIns="152516" rIns="152516" bIns="152516" numCol="1" spcCol="1270" anchor="ctr" anchorCtr="0">
          <a:noAutofit/>
        </a:bodyPr>
        <a:lstStyle/>
        <a:p>
          <a:pPr marL="0" lvl="0" indent="0" algn="l" defTabSz="1111250">
            <a:lnSpc>
              <a:spcPct val="100000"/>
            </a:lnSpc>
            <a:spcBef>
              <a:spcPct val="0"/>
            </a:spcBef>
            <a:spcAft>
              <a:spcPct val="35000"/>
            </a:spcAft>
            <a:buNone/>
          </a:pPr>
          <a:r>
            <a:rPr lang="en-GB" sz="2500" kern="1200"/>
            <a:t>Helps make your content more accessible.</a:t>
          </a:r>
        </a:p>
      </dsp:txBody>
      <dsp:txXfrm>
        <a:off x="1664468" y="615"/>
        <a:ext cx="5269731" cy="1441098"/>
      </dsp:txXfrm>
    </dsp:sp>
    <dsp:sp modelId="{C61B644D-22CA-4119-BA67-C38B46B662D6}">
      <dsp:nvSpPr>
        <dsp:cNvPr id="0" name=""/>
        <dsp:cNvSpPr/>
      </dsp:nvSpPr>
      <dsp:spPr>
        <a:xfrm>
          <a:off x="0" y="1801988"/>
          <a:ext cx="6934200" cy="1441098"/>
        </a:xfrm>
        <a:prstGeom prst="roundRect">
          <a:avLst>
            <a:gd name="adj" fmla="val 10000"/>
          </a:avLst>
        </a:prstGeom>
        <a:solidFill>
          <a:schemeClr val="bg1"/>
        </a:solidFill>
        <a:ln w="38100">
          <a:solidFill>
            <a:schemeClr val="accent5"/>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435932" y="2126235"/>
          <a:ext cx="792603" cy="7926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664468" y="1801988"/>
          <a:ext cx="5269731" cy="144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16" tIns="152516" rIns="152516" bIns="152516" numCol="1" spcCol="1270" anchor="ctr" anchorCtr="0">
          <a:noAutofit/>
        </a:bodyPr>
        <a:lstStyle/>
        <a:p>
          <a:pPr marL="0" lvl="0" indent="0" algn="l" defTabSz="1111250">
            <a:lnSpc>
              <a:spcPct val="100000"/>
            </a:lnSpc>
            <a:spcBef>
              <a:spcPct val="0"/>
            </a:spcBef>
            <a:spcAft>
              <a:spcPct val="35000"/>
            </a:spcAft>
            <a:buNone/>
          </a:pPr>
          <a:r>
            <a:rPr lang="en-GB" sz="2500" kern="1200"/>
            <a:t>Increases your efficiency in Blackboard.</a:t>
          </a:r>
        </a:p>
      </dsp:txBody>
      <dsp:txXfrm>
        <a:off x="1664468" y="1801988"/>
        <a:ext cx="5269731" cy="1441098"/>
      </dsp:txXfrm>
    </dsp:sp>
    <dsp:sp modelId="{CE834803-F9B4-4D1E-A820-2DB15CBE0F56}">
      <dsp:nvSpPr>
        <dsp:cNvPr id="0" name=""/>
        <dsp:cNvSpPr/>
      </dsp:nvSpPr>
      <dsp:spPr>
        <a:xfrm>
          <a:off x="0" y="3603361"/>
          <a:ext cx="6934200" cy="1441098"/>
        </a:xfrm>
        <a:prstGeom prst="roundRect">
          <a:avLst>
            <a:gd name="adj" fmla="val 10000"/>
          </a:avLst>
        </a:prstGeom>
        <a:solidFill>
          <a:schemeClr val="bg1"/>
        </a:solidFill>
        <a:ln w="38100">
          <a:solidFill>
            <a:schemeClr val="accent5"/>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435932" y="3927608"/>
          <a:ext cx="792603" cy="79260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664468" y="3603361"/>
          <a:ext cx="5269731" cy="1441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516" tIns="152516" rIns="152516" bIns="152516" numCol="1" spcCol="1270" anchor="ctr" anchorCtr="0">
          <a:noAutofit/>
        </a:bodyPr>
        <a:lstStyle/>
        <a:p>
          <a:pPr marL="0" lvl="0" indent="0" algn="l" defTabSz="1111250">
            <a:lnSpc>
              <a:spcPct val="100000"/>
            </a:lnSpc>
            <a:spcBef>
              <a:spcPct val="0"/>
            </a:spcBef>
            <a:spcAft>
              <a:spcPct val="35000"/>
            </a:spcAft>
            <a:buNone/>
          </a:pPr>
          <a:r>
            <a:rPr lang="en-GB" sz="2500" kern="1200"/>
            <a:t>Enhances your professional credibility.</a:t>
          </a:r>
        </a:p>
      </dsp:txBody>
      <dsp:txXfrm>
        <a:off x="1664468" y="3603361"/>
        <a:ext cx="5269731" cy="1441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093"/>
          <a:ext cx="6934200" cy="1061239"/>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21024" y="240872"/>
          <a:ext cx="583681" cy="583681"/>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225731" y="2093"/>
          <a:ext cx="3120390" cy="1061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15" tIns="112315" rIns="112315" bIns="112315" numCol="1" spcCol="1270" anchor="ctr" anchorCtr="0">
          <a:noAutofit/>
        </a:bodyPr>
        <a:lstStyle/>
        <a:p>
          <a:pPr marL="0" lvl="0" indent="0" algn="l" defTabSz="977900">
            <a:lnSpc>
              <a:spcPct val="100000"/>
            </a:lnSpc>
            <a:spcBef>
              <a:spcPct val="0"/>
            </a:spcBef>
            <a:spcAft>
              <a:spcPct val="35000"/>
            </a:spcAft>
            <a:buNone/>
          </a:pPr>
          <a:r>
            <a:rPr lang="en-GB" sz="2200" kern="1200"/>
            <a:t>Word</a:t>
          </a:r>
        </a:p>
      </dsp:txBody>
      <dsp:txXfrm>
        <a:off x="1225731" y="2093"/>
        <a:ext cx="3120390" cy="1061239"/>
      </dsp:txXfrm>
    </dsp:sp>
    <dsp:sp modelId="{EF24D745-F6BD-4504-95AE-8533FE9D253F}">
      <dsp:nvSpPr>
        <dsp:cNvPr id="0" name=""/>
        <dsp:cNvSpPr/>
      </dsp:nvSpPr>
      <dsp:spPr>
        <a:xfrm>
          <a:off x="4346121" y="2093"/>
          <a:ext cx="2588078" cy="1061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15" tIns="112315" rIns="112315" bIns="112315" numCol="1" spcCol="1270" anchor="ctr" anchorCtr="0">
          <a:noAutofit/>
        </a:bodyPr>
        <a:lstStyle/>
        <a:p>
          <a:pPr marL="0" lvl="0" indent="0" algn="l" defTabSz="800100">
            <a:lnSpc>
              <a:spcPct val="100000"/>
            </a:lnSpc>
            <a:spcBef>
              <a:spcPct val="0"/>
            </a:spcBef>
            <a:spcAft>
              <a:spcPct val="35000"/>
            </a:spcAft>
            <a:buNone/>
          </a:pPr>
          <a:r>
            <a:rPr lang="en-GB" sz="1800" kern="1200"/>
            <a:t>Headings</a:t>
          </a:r>
        </a:p>
        <a:p>
          <a:pPr marL="0" lvl="0" indent="0" algn="l" defTabSz="800100">
            <a:lnSpc>
              <a:spcPct val="100000"/>
            </a:lnSpc>
            <a:spcBef>
              <a:spcPct val="0"/>
            </a:spcBef>
            <a:spcAft>
              <a:spcPct val="35000"/>
            </a:spcAft>
            <a:buNone/>
          </a:pPr>
          <a:r>
            <a:rPr lang="en-GB" sz="1800" kern="1200"/>
            <a:t>Tables</a:t>
          </a:r>
        </a:p>
      </dsp:txBody>
      <dsp:txXfrm>
        <a:off x="4346121" y="2093"/>
        <a:ext cx="2588078" cy="1061239"/>
      </dsp:txXfrm>
    </dsp:sp>
    <dsp:sp modelId="{C61B644D-22CA-4119-BA67-C38B46B662D6}">
      <dsp:nvSpPr>
        <dsp:cNvPr id="0" name=""/>
        <dsp:cNvSpPr/>
      </dsp:nvSpPr>
      <dsp:spPr>
        <a:xfrm>
          <a:off x="0" y="1328643"/>
          <a:ext cx="6934200" cy="1061239"/>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21024" y="1567422"/>
          <a:ext cx="583681" cy="583681"/>
        </a:xfrm>
        <a:prstGeom prst="rect">
          <a:avLst/>
        </a:prstGeom>
        <a:blipFill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225731" y="1328643"/>
          <a:ext cx="3120390" cy="1061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15" tIns="112315" rIns="112315" bIns="112315" numCol="1" spcCol="1270" anchor="ctr" anchorCtr="0">
          <a:noAutofit/>
        </a:bodyPr>
        <a:lstStyle/>
        <a:p>
          <a:pPr marL="0" lvl="0" indent="0" algn="l" defTabSz="977900">
            <a:lnSpc>
              <a:spcPct val="100000"/>
            </a:lnSpc>
            <a:spcBef>
              <a:spcPct val="0"/>
            </a:spcBef>
            <a:spcAft>
              <a:spcPct val="35000"/>
            </a:spcAft>
            <a:buNone/>
          </a:pPr>
          <a:r>
            <a:rPr lang="en-GB" sz="2200" kern="1200"/>
            <a:t>PowerPoint</a:t>
          </a:r>
        </a:p>
      </dsp:txBody>
      <dsp:txXfrm>
        <a:off x="1225731" y="1328643"/>
        <a:ext cx="3120390" cy="1061239"/>
      </dsp:txXfrm>
    </dsp:sp>
    <dsp:sp modelId="{75D765BA-0F47-457B-9196-EE4D1159B062}">
      <dsp:nvSpPr>
        <dsp:cNvPr id="0" name=""/>
        <dsp:cNvSpPr/>
      </dsp:nvSpPr>
      <dsp:spPr>
        <a:xfrm>
          <a:off x="4346121" y="1328643"/>
          <a:ext cx="2588078" cy="1061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15" tIns="112315" rIns="112315" bIns="112315" numCol="1" spcCol="1270" anchor="ctr" anchorCtr="0">
          <a:noAutofit/>
        </a:bodyPr>
        <a:lstStyle/>
        <a:p>
          <a:pPr marL="0" lvl="0" indent="0" algn="l" defTabSz="800100">
            <a:lnSpc>
              <a:spcPct val="100000"/>
            </a:lnSpc>
            <a:spcBef>
              <a:spcPct val="0"/>
            </a:spcBef>
            <a:spcAft>
              <a:spcPct val="35000"/>
            </a:spcAft>
            <a:buNone/>
          </a:pPr>
          <a:r>
            <a:rPr lang="en-GB" sz="1800" kern="1200"/>
            <a:t>Reading Order</a:t>
          </a:r>
        </a:p>
        <a:p>
          <a:pPr marL="0" lvl="0" indent="0" algn="l" defTabSz="800100">
            <a:lnSpc>
              <a:spcPct val="100000"/>
            </a:lnSpc>
            <a:spcBef>
              <a:spcPct val="0"/>
            </a:spcBef>
            <a:spcAft>
              <a:spcPct val="35000"/>
            </a:spcAft>
            <a:buNone/>
          </a:pPr>
          <a:r>
            <a:rPr lang="en-GB" sz="1800" kern="1200"/>
            <a:t>Contrast</a:t>
          </a:r>
        </a:p>
      </dsp:txBody>
      <dsp:txXfrm>
        <a:off x="4346121" y="1328643"/>
        <a:ext cx="2588078" cy="1061239"/>
      </dsp:txXfrm>
    </dsp:sp>
    <dsp:sp modelId="{CE834803-F9B4-4D1E-A820-2DB15CBE0F56}">
      <dsp:nvSpPr>
        <dsp:cNvPr id="0" name=""/>
        <dsp:cNvSpPr/>
      </dsp:nvSpPr>
      <dsp:spPr>
        <a:xfrm>
          <a:off x="0" y="2655192"/>
          <a:ext cx="6934200" cy="1061239"/>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21024" y="2893971"/>
          <a:ext cx="583681" cy="583681"/>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225731" y="2655192"/>
          <a:ext cx="3120390" cy="1061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15" tIns="112315" rIns="112315" bIns="112315" numCol="1" spcCol="1270" anchor="ctr" anchorCtr="0">
          <a:noAutofit/>
        </a:bodyPr>
        <a:lstStyle/>
        <a:p>
          <a:pPr marL="0" lvl="0" indent="0" algn="l" defTabSz="977900">
            <a:lnSpc>
              <a:spcPct val="100000"/>
            </a:lnSpc>
            <a:spcBef>
              <a:spcPct val="0"/>
            </a:spcBef>
            <a:spcAft>
              <a:spcPct val="35000"/>
            </a:spcAft>
            <a:buNone/>
          </a:pPr>
          <a:r>
            <a:rPr lang="en-GB" sz="2200" kern="1200"/>
            <a:t>Excel</a:t>
          </a:r>
        </a:p>
      </dsp:txBody>
      <dsp:txXfrm>
        <a:off x="1225731" y="2655192"/>
        <a:ext cx="3120390" cy="1061239"/>
      </dsp:txXfrm>
    </dsp:sp>
    <dsp:sp modelId="{4662C196-4005-4651-8CD8-8B2612112C2F}">
      <dsp:nvSpPr>
        <dsp:cNvPr id="0" name=""/>
        <dsp:cNvSpPr/>
      </dsp:nvSpPr>
      <dsp:spPr>
        <a:xfrm>
          <a:off x="4346121" y="2655192"/>
          <a:ext cx="2588078" cy="1061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15" tIns="112315" rIns="112315" bIns="112315" numCol="1" spcCol="1270" anchor="ctr" anchorCtr="0">
          <a:noAutofit/>
        </a:bodyPr>
        <a:lstStyle/>
        <a:p>
          <a:pPr marL="0" lvl="0" indent="0" algn="l" defTabSz="800100">
            <a:lnSpc>
              <a:spcPct val="100000"/>
            </a:lnSpc>
            <a:spcBef>
              <a:spcPct val="0"/>
            </a:spcBef>
            <a:spcAft>
              <a:spcPct val="35000"/>
            </a:spcAft>
            <a:buNone/>
          </a:pPr>
          <a:r>
            <a:rPr lang="en-GB" sz="1800" kern="1200"/>
            <a:t>Red-only formatting</a:t>
          </a:r>
        </a:p>
        <a:p>
          <a:pPr marL="0" lvl="0" indent="0" algn="l" defTabSz="800100">
            <a:lnSpc>
              <a:spcPct val="100000"/>
            </a:lnSpc>
            <a:spcBef>
              <a:spcPct val="0"/>
            </a:spcBef>
            <a:spcAft>
              <a:spcPct val="35000"/>
            </a:spcAft>
            <a:buNone/>
          </a:pPr>
          <a:r>
            <a:rPr lang="en-GB" sz="1800" kern="1200"/>
            <a:t>Alternative text</a:t>
          </a:r>
        </a:p>
      </dsp:txBody>
      <dsp:txXfrm>
        <a:off x="4346121" y="2655192"/>
        <a:ext cx="2588078" cy="1061239"/>
      </dsp:txXfrm>
    </dsp:sp>
    <dsp:sp modelId="{DC2C9698-274A-4628-BE5E-D6E398E62153}">
      <dsp:nvSpPr>
        <dsp:cNvPr id="0" name=""/>
        <dsp:cNvSpPr/>
      </dsp:nvSpPr>
      <dsp:spPr>
        <a:xfrm>
          <a:off x="0" y="3981741"/>
          <a:ext cx="6934200" cy="1061239"/>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5F09F86C-17DF-44DC-973C-0CFBBAF29249}">
      <dsp:nvSpPr>
        <dsp:cNvPr id="0" name=""/>
        <dsp:cNvSpPr/>
      </dsp:nvSpPr>
      <dsp:spPr>
        <a:xfrm>
          <a:off x="321024" y="4220520"/>
          <a:ext cx="583681" cy="583681"/>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4D060F-33AF-4AFD-8352-44E4F040A2D1}">
      <dsp:nvSpPr>
        <dsp:cNvPr id="0" name=""/>
        <dsp:cNvSpPr/>
      </dsp:nvSpPr>
      <dsp:spPr>
        <a:xfrm>
          <a:off x="1225731" y="3981741"/>
          <a:ext cx="5708468" cy="10612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315" tIns="112315" rIns="112315" bIns="112315" numCol="1" spcCol="1270" anchor="ctr" anchorCtr="0">
          <a:noAutofit/>
        </a:bodyPr>
        <a:lstStyle/>
        <a:p>
          <a:pPr marL="0" lvl="0" indent="0" algn="l" defTabSz="977900">
            <a:lnSpc>
              <a:spcPct val="100000"/>
            </a:lnSpc>
            <a:spcBef>
              <a:spcPct val="0"/>
            </a:spcBef>
            <a:spcAft>
              <a:spcPct val="35000"/>
            </a:spcAft>
            <a:buNone/>
          </a:pPr>
          <a:r>
            <a:rPr lang="en-GB" sz="2200" kern="1200"/>
            <a:t>Conclusion</a:t>
          </a:r>
        </a:p>
      </dsp:txBody>
      <dsp:txXfrm>
        <a:off x="1225731" y="3981741"/>
        <a:ext cx="5708468" cy="10612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81D8FD-AD57-4D9B-A0F1-A5115DBDBD4C}">
      <dsp:nvSpPr>
        <dsp:cNvPr id="0" name=""/>
        <dsp:cNvSpPr/>
      </dsp:nvSpPr>
      <dsp:spPr>
        <a:xfrm>
          <a:off x="0" y="304790"/>
          <a:ext cx="5553075" cy="453600"/>
        </a:xfrm>
        <a:prstGeom prst="rect">
          <a:avLst/>
        </a:prstGeom>
        <a:solidFill>
          <a:sysClr val="window" lastClr="FFFFFF">
            <a:alpha val="90000"/>
            <a:hueOff val="0"/>
            <a:satOff val="0"/>
            <a:lumOff val="0"/>
            <a:alphaOff val="0"/>
          </a:sysClr>
        </a:solidFill>
        <a:ln w="6350" cap="flat" cmpd="sng" algn="ctr">
          <a:solidFill>
            <a:srgbClr val="ED7D31">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F6D7A3E2-7253-4B1A-933E-638FABA47061}">
      <dsp:nvSpPr>
        <dsp:cNvPr id="0" name=""/>
        <dsp:cNvSpPr/>
      </dsp:nvSpPr>
      <dsp:spPr>
        <a:xfrm>
          <a:off x="277653" y="39110"/>
          <a:ext cx="3887152" cy="531360"/>
        </a:xfrm>
        <a:prstGeom prst="roundRect">
          <a:avLst/>
        </a:prstGeom>
        <a:gradFill rotWithShape="0">
          <a:gsLst>
            <a:gs pos="0">
              <a:srgbClr val="ED7D31">
                <a:hueOff val="0"/>
                <a:satOff val="0"/>
                <a:lumOff val="0"/>
                <a:alphaOff val="0"/>
                <a:satMod val="103000"/>
                <a:lumMod val="102000"/>
                <a:tint val="94000"/>
              </a:srgbClr>
            </a:gs>
            <a:gs pos="50000">
              <a:srgbClr val="ED7D31">
                <a:hueOff val="0"/>
                <a:satOff val="0"/>
                <a:lumOff val="0"/>
                <a:alphaOff val="0"/>
                <a:satMod val="110000"/>
                <a:lumMod val="100000"/>
                <a:shade val="100000"/>
              </a:srgbClr>
            </a:gs>
            <a:gs pos="100000">
              <a:srgbClr val="ED7D31">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925" tIns="0" rIns="146925" bIns="0" numCol="1" spcCol="1270" anchor="ctr" anchorCtr="0">
          <a:noAutofit/>
        </a:bodyPr>
        <a:lstStyle/>
        <a:p>
          <a:pPr marL="0" lvl="0" indent="0" algn="l" defTabSz="800100">
            <a:lnSpc>
              <a:spcPct val="90000"/>
            </a:lnSpc>
            <a:spcBef>
              <a:spcPct val="0"/>
            </a:spcBef>
            <a:spcAft>
              <a:spcPct val="35000"/>
            </a:spcAft>
            <a:buNone/>
          </a:pPr>
          <a:r>
            <a:rPr lang="en-GB" sz="1800" kern="1200">
              <a:solidFill>
                <a:sysClr val="window" lastClr="FFFFFF"/>
              </a:solidFill>
              <a:latin typeface="Calibri" panose="020F0502020204030204"/>
              <a:ea typeface="+mn-ea"/>
              <a:cs typeface="+mn-cs"/>
            </a:rPr>
            <a:t>Introduction</a:t>
          </a:r>
          <a:endParaRPr lang="en-US" sz="1800" kern="1200">
            <a:solidFill>
              <a:sysClr val="window" lastClr="FFFFFF"/>
            </a:solidFill>
            <a:latin typeface="Calibri" panose="020F0502020204030204"/>
            <a:ea typeface="+mn-ea"/>
            <a:cs typeface="+mn-cs"/>
          </a:endParaRPr>
        </a:p>
      </dsp:txBody>
      <dsp:txXfrm>
        <a:off x="303592" y="65049"/>
        <a:ext cx="3835274" cy="479482"/>
      </dsp:txXfrm>
    </dsp:sp>
    <dsp:sp modelId="{DED2D4B2-94DD-44AE-AFDC-6ED2C859836D}">
      <dsp:nvSpPr>
        <dsp:cNvPr id="0" name=""/>
        <dsp:cNvSpPr/>
      </dsp:nvSpPr>
      <dsp:spPr>
        <a:xfrm>
          <a:off x="0" y="1121271"/>
          <a:ext cx="5553075" cy="453600"/>
        </a:xfrm>
        <a:prstGeom prst="rect">
          <a:avLst/>
        </a:prstGeom>
        <a:solidFill>
          <a:sysClr val="window" lastClr="FFFFFF">
            <a:alpha val="90000"/>
            <a:hueOff val="0"/>
            <a:satOff val="0"/>
            <a:lumOff val="0"/>
            <a:alphaOff val="0"/>
          </a:sysClr>
        </a:solidFill>
        <a:ln w="6350" cap="flat" cmpd="sng" algn="ctr">
          <a:solidFill>
            <a:srgbClr val="A5A5A5">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AE82B4D4-CEA2-4691-ADE3-347757AD625B}">
      <dsp:nvSpPr>
        <dsp:cNvPr id="0" name=""/>
        <dsp:cNvSpPr/>
      </dsp:nvSpPr>
      <dsp:spPr>
        <a:xfrm>
          <a:off x="277653" y="855591"/>
          <a:ext cx="3887152" cy="531360"/>
        </a:xfrm>
        <a:prstGeom prst="roundRect">
          <a:avLst/>
        </a:prstGeom>
        <a:gradFill rotWithShape="0">
          <a:gsLst>
            <a:gs pos="0">
              <a:srgbClr val="A5A5A5">
                <a:hueOff val="0"/>
                <a:satOff val="0"/>
                <a:lumOff val="0"/>
                <a:alphaOff val="0"/>
                <a:satMod val="103000"/>
                <a:lumMod val="102000"/>
                <a:tint val="94000"/>
              </a:srgbClr>
            </a:gs>
            <a:gs pos="50000">
              <a:srgbClr val="A5A5A5">
                <a:hueOff val="0"/>
                <a:satOff val="0"/>
                <a:lumOff val="0"/>
                <a:alphaOff val="0"/>
                <a:satMod val="110000"/>
                <a:lumMod val="100000"/>
                <a:shade val="100000"/>
              </a:srgbClr>
            </a:gs>
            <a:gs pos="100000">
              <a:srgbClr val="A5A5A5">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925" tIns="0" rIns="146925" bIns="0" numCol="1" spcCol="1270" anchor="ctr" anchorCtr="0">
          <a:noAutofit/>
        </a:bodyPr>
        <a:lstStyle/>
        <a:p>
          <a:pPr marL="0" lvl="0" indent="0" algn="l" defTabSz="800100">
            <a:lnSpc>
              <a:spcPct val="90000"/>
            </a:lnSpc>
            <a:spcBef>
              <a:spcPct val="0"/>
            </a:spcBef>
            <a:spcAft>
              <a:spcPct val="35000"/>
            </a:spcAft>
            <a:buNone/>
          </a:pPr>
          <a:r>
            <a:rPr lang="en-GB" sz="1800" kern="1200">
              <a:solidFill>
                <a:sysClr val="window" lastClr="FFFFFF"/>
              </a:solidFill>
              <a:latin typeface="Calibri" panose="020F0502020204030204"/>
              <a:ea typeface="+mn-ea"/>
              <a:cs typeface="+mn-cs"/>
            </a:rPr>
            <a:t>Actions from last meeting</a:t>
          </a:r>
          <a:endParaRPr lang="en-US" sz="1800" kern="1200">
            <a:solidFill>
              <a:sysClr val="window" lastClr="FFFFFF"/>
            </a:solidFill>
            <a:latin typeface="Calibri" panose="020F0502020204030204"/>
            <a:ea typeface="+mn-ea"/>
            <a:cs typeface="+mn-cs"/>
          </a:endParaRPr>
        </a:p>
      </dsp:txBody>
      <dsp:txXfrm>
        <a:off x="303592" y="881530"/>
        <a:ext cx="3835274" cy="479482"/>
      </dsp:txXfrm>
    </dsp:sp>
    <dsp:sp modelId="{281F3FA4-8A7E-4AC1-B5F1-E5D5942D2E8F}">
      <dsp:nvSpPr>
        <dsp:cNvPr id="0" name=""/>
        <dsp:cNvSpPr/>
      </dsp:nvSpPr>
      <dsp:spPr>
        <a:xfrm>
          <a:off x="0" y="1937751"/>
          <a:ext cx="5553075" cy="453600"/>
        </a:xfrm>
        <a:prstGeom prst="rect">
          <a:avLst/>
        </a:prstGeom>
        <a:solidFill>
          <a:sysClr val="window" lastClr="FFFFFF">
            <a:alpha val="90000"/>
            <a:hueOff val="0"/>
            <a:satOff val="0"/>
            <a:lumOff val="0"/>
            <a:alphaOff val="0"/>
          </a:sysClr>
        </a:solidFill>
        <a:ln w="6350" cap="flat" cmpd="sng" algn="ctr">
          <a:solidFill>
            <a:srgbClr val="FFC000">
              <a:hueOff val="0"/>
              <a:satOff val="0"/>
              <a:lumOff val="0"/>
              <a:alphaOff val="0"/>
            </a:srgbClr>
          </a:solidFill>
          <a:prstDash val="solid"/>
          <a:miter lim="800000"/>
        </a:ln>
        <a:effectLst/>
      </dsp:spPr>
      <dsp:style>
        <a:lnRef idx="1">
          <a:scrgbClr r="0" g="0" b="0"/>
        </a:lnRef>
        <a:fillRef idx="1">
          <a:scrgbClr r="0" g="0" b="0"/>
        </a:fillRef>
        <a:effectRef idx="0">
          <a:scrgbClr r="0" g="0" b="0"/>
        </a:effectRef>
        <a:fontRef idx="minor"/>
      </dsp:style>
    </dsp:sp>
    <dsp:sp modelId="{BC72CBE1-86F6-4D35-8828-9B52DA504392}">
      <dsp:nvSpPr>
        <dsp:cNvPr id="0" name=""/>
        <dsp:cNvSpPr/>
      </dsp:nvSpPr>
      <dsp:spPr>
        <a:xfrm>
          <a:off x="277653" y="1672071"/>
          <a:ext cx="3887152" cy="531360"/>
        </a:xfrm>
        <a:prstGeom prst="roundRect">
          <a:avLst/>
        </a:prstGeom>
        <a:gradFill rotWithShape="0">
          <a:gsLst>
            <a:gs pos="0">
              <a:srgbClr val="FFC000">
                <a:hueOff val="0"/>
                <a:satOff val="0"/>
                <a:lumOff val="0"/>
                <a:alphaOff val="0"/>
                <a:satMod val="103000"/>
                <a:lumMod val="102000"/>
                <a:tint val="94000"/>
              </a:srgbClr>
            </a:gs>
            <a:gs pos="50000">
              <a:srgbClr val="FFC000">
                <a:hueOff val="0"/>
                <a:satOff val="0"/>
                <a:lumOff val="0"/>
                <a:alphaOff val="0"/>
                <a:satMod val="110000"/>
                <a:lumMod val="100000"/>
                <a:shade val="100000"/>
              </a:srgbClr>
            </a:gs>
            <a:gs pos="100000">
              <a:srgbClr val="FFC000">
                <a:hueOff val="0"/>
                <a:satOff val="0"/>
                <a:lumOff val="0"/>
                <a:alphaOff val="0"/>
                <a:lumMod val="99000"/>
                <a:satMod val="120000"/>
                <a:shade val="78000"/>
              </a:srgb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6925" tIns="0" rIns="146925" bIns="0" numCol="1" spcCol="1270" anchor="ctr" anchorCtr="0">
          <a:noAutofit/>
        </a:bodyPr>
        <a:lstStyle/>
        <a:p>
          <a:pPr marL="0" lvl="0" indent="0" algn="l" defTabSz="800100">
            <a:lnSpc>
              <a:spcPct val="90000"/>
            </a:lnSpc>
            <a:spcBef>
              <a:spcPct val="0"/>
            </a:spcBef>
            <a:spcAft>
              <a:spcPct val="35000"/>
            </a:spcAft>
            <a:buNone/>
          </a:pPr>
          <a:r>
            <a:rPr lang="en-GB" sz="1800" kern="1200">
              <a:solidFill>
                <a:sysClr val="window" lastClr="FFFFFF"/>
              </a:solidFill>
              <a:latin typeface="Calibri" panose="020F0502020204030204"/>
              <a:ea typeface="+mn-ea"/>
              <a:cs typeface="+mn-cs"/>
            </a:rPr>
            <a:t>AOB</a:t>
          </a:r>
          <a:endParaRPr lang="en-US" sz="1800" kern="1200">
            <a:solidFill>
              <a:sysClr val="window" lastClr="FFFFFF"/>
            </a:solidFill>
            <a:latin typeface="Calibri" panose="020F0502020204030204"/>
            <a:ea typeface="+mn-ea"/>
            <a:cs typeface="+mn-cs"/>
          </a:endParaRPr>
        </a:p>
      </dsp:txBody>
      <dsp:txXfrm>
        <a:off x="303592" y="1698010"/>
        <a:ext cx="3835274" cy="4794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D86D1E-5BE8-45AF-BFE8-1FF59ACF9889}">
      <dsp:nvSpPr>
        <dsp:cNvPr id="0" name=""/>
        <dsp:cNvSpPr/>
      </dsp:nvSpPr>
      <dsp:spPr>
        <a:xfrm>
          <a:off x="0" y="4138054"/>
          <a:ext cx="1733550" cy="90530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290" tIns="227584" rIns="123290" bIns="227584" numCol="1" spcCol="1270" anchor="ctr" anchorCtr="0">
          <a:noAutofit/>
        </a:bodyPr>
        <a:lstStyle/>
        <a:p>
          <a:pPr marL="0" lvl="0" indent="0" algn="ctr" defTabSz="1422400">
            <a:lnSpc>
              <a:spcPct val="90000"/>
            </a:lnSpc>
            <a:spcBef>
              <a:spcPct val="0"/>
            </a:spcBef>
            <a:spcAft>
              <a:spcPct val="35000"/>
            </a:spcAft>
            <a:buNone/>
          </a:pPr>
          <a:r>
            <a:rPr lang="en-US" sz="3200" kern="1200"/>
            <a:t>Save</a:t>
          </a:r>
        </a:p>
      </dsp:txBody>
      <dsp:txXfrm>
        <a:off x="0" y="4138054"/>
        <a:ext cx="1733550" cy="905305"/>
      </dsp:txXfrm>
    </dsp:sp>
    <dsp:sp modelId="{2246775C-86E8-48F5-8289-2B0376CE25C1}">
      <dsp:nvSpPr>
        <dsp:cNvPr id="0" name=""/>
        <dsp:cNvSpPr/>
      </dsp:nvSpPr>
      <dsp:spPr>
        <a:xfrm>
          <a:off x="1733549" y="4138054"/>
          <a:ext cx="5200650" cy="905305"/>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494" tIns="304800" rIns="105494" bIns="304800" numCol="1" spcCol="1270" anchor="ctr" anchorCtr="0">
          <a:noAutofit/>
        </a:bodyPr>
        <a:lstStyle/>
        <a:p>
          <a:pPr marL="0" lvl="0" indent="0" algn="l" defTabSz="1066800">
            <a:lnSpc>
              <a:spcPct val="90000"/>
            </a:lnSpc>
            <a:spcBef>
              <a:spcPct val="0"/>
            </a:spcBef>
            <a:spcAft>
              <a:spcPct val="35000"/>
            </a:spcAft>
            <a:buNone/>
          </a:pPr>
          <a:r>
            <a:rPr lang="en-GB" sz="2400" b="1" kern="1200">
              <a:solidFill>
                <a:schemeClr val="tx1"/>
              </a:solidFill>
            </a:rPr>
            <a:t>Create PDF by using Save as PDF, not print to PDF.</a:t>
          </a:r>
        </a:p>
      </dsp:txBody>
      <dsp:txXfrm>
        <a:off x="1733549" y="4138054"/>
        <a:ext cx="5200650" cy="905305"/>
      </dsp:txXfrm>
    </dsp:sp>
    <dsp:sp modelId="{74BD5008-1E36-4B11-99B5-3CFE907A29EC}">
      <dsp:nvSpPr>
        <dsp:cNvPr id="0" name=""/>
        <dsp:cNvSpPr/>
      </dsp:nvSpPr>
      <dsp:spPr>
        <a:xfrm rot="10800000">
          <a:off x="0" y="2759274"/>
          <a:ext cx="1733550" cy="1392359"/>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290" tIns="227584" rIns="123290" bIns="227584" numCol="1" spcCol="1270" anchor="ctr" anchorCtr="0">
          <a:noAutofit/>
        </a:bodyPr>
        <a:lstStyle/>
        <a:p>
          <a:pPr marL="0" lvl="0" indent="0" algn="ctr" defTabSz="1422400">
            <a:lnSpc>
              <a:spcPct val="90000"/>
            </a:lnSpc>
            <a:spcBef>
              <a:spcPct val="0"/>
            </a:spcBef>
            <a:spcAft>
              <a:spcPct val="35000"/>
            </a:spcAft>
            <a:buNone/>
          </a:pPr>
          <a:r>
            <a:rPr lang="en-US" sz="3200" kern="1200"/>
            <a:t>Title</a:t>
          </a:r>
        </a:p>
      </dsp:txBody>
      <dsp:txXfrm rot="-10800000">
        <a:off x="0" y="2759274"/>
        <a:ext cx="1733550" cy="905033"/>
      </dsp:txXfrm>
    </dsp:sp>
    <dsp:sp modelId="{4738CE43-E3F5-41BF-9FBB-8E29FE078E2C}">
      <dsp:nvSpPr>
        <dsp:cNvPr id="0" name=""/>
        <dsp:cNvSpPr/>
      </dsp:nvSpPr>
      <dsp:spPr>
        <a:xfrm>
          <a:off x="1733549" y="2759274"/>
          <a:ext cx="5200650" cy="90503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494" tIns="304800" rIns="105494" bIns="304800" numCol="1" spcCol="1270" anchor="ctr" anchorCtr="0">
          <a:noAutofit/>
        </a:bodyPr>
        <a:lstStyle/>
        <a:p>
          <a:pPr marL="0" lvl="0" indent="0" algn="l" defTabSz="1066800">
            <a:lnSpc>
              <a:spcPct val="90000"/>
            </a:lnSpc>
            <a:spcBef>
              <a:spcPct val="0"/>
            </a:spcBef>
            <a:spcAft>
              <a:spcPct val="35000"/>
            </a:spcAft>
            <a:buNone/>
          </a:pPr>
          <a:r>
            <a:rPr lang="en-GB" sz="2400" b="1" kern="1200">
              <a:solidFill>
                <a:schemeClr val="tx1"/>
              </a:solidFill>
            </a:rPr>
            <a:t>Set the title of your document.</a:t>
          </a:r>
          <a:endParaRPr lang="en-US" sz="2400" b="1" kern="1200">
            <a:solidFill>
              <a:schemeClr val="tx1"/>
            </a:solidFill>
          </a:endParaRPr>
        </a:p>
      </dsp:txBody>
      <dsp:txXfrm>
        <a:off x="1733549" y="2759274"/>
        <a:ext cx="5200650" cy="905033"/>
      </dsp:txXfrm>
    </dsp:sp>
    <dsp:sp modelId="{2E5EA2F1-8EE9-462B-98AB-903E51CEA3AB}">
      <dsp:nvSpPr>
        <dsp:cNvPr id="0" name=""/>
        <dsp:cNvSpPr/>
      </dsp:nvSpPr>
      <dsp:spPr>
        <a:xfrm rot="10800000">
          <a:off x="0" y="1380494"/>
          <a:ext cx="1733550" cy="1392359"/>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290" tIns="227584" rIns="123290" bIns="227584" numCol="1" spcCol="1270" anchor="ctr" anchorCtr="0">
          <a:noAutofit/>
        </a:bodyPr>
        <a:lstStyle/>
        <a:p>
          <a:pPr marL="0" lvl="0" indent="0" algn="ctr" defTabSz="1422400">
            <a:lnSpc>
              <a:spcPct val="90000"/>
            </a:lnSpc>
            <a:spcBef>
              <a:spcPct val="0"/>
            </a:spcBef>
            <a:spcAft>
              <a:spcPct val="35000"/>
            </a:spcAft>
            <a:buNone/>
          </a:pPr>
          <a:r>
            <a:rPr lang="en-US" sz="3200" kern="1200"/>
            <a:t>Check</a:t>
          </a:r>
        </a:p>
      </dsp:txBody>
      <dsp:txXfrm rot="-10800000">
        <a:off x="0" y="1380494"/>
        <a:ext cx="1733550" cy="905033"/>
      </dsp:txXfrm>
    </dsp:sp>
    <dsp:sp modelId="{B787A942-F5B1-4984-9F6F-10364A30F125}">
      <dsp:nvSpPr>
        <dsp:cNvPr id="0" name=""/>
        <dsp:cNvSpPr/>
      </dsp:nvSpPr>
      <dsp:spPr>
        <a:xfrm>
          <a:off x="1733549" y="1380494"/>
          <a:ext cx="5200650" cy="90503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494" tIns="304800" rIns="105494" bIns="304800" numCol="1" spcCol="1270" anchor="ctr" anchorCtr="0">
          <a:noAutofit/>
        </a:bodyPr>
        <a:lstStyle/>
        <a:p>
          <a:pPr marL="0" lvl="0" indent="0" algn="l" defTabSz="1066800">
            <a:lnSpc>
              <a:spcPct val="90000"/>
            </a:lnSpc>
            <a:spcBef>
              <a:spcPct val="0"/>
            </a:spcBef>
            <a:spcAft>
              <a:spcPct val="35000"/>
            </a:spcAft>
            <a:buNone/>
          </a:pPr>
          <a:r>
            <a:rPr lang="en-GB" sz="2400" b="1" kern="1200">
              <a:solidFill>
                <a:schemeClr val="tx1"/>
              </a:solidFill>
            </a:rPr>
            <a:t>Check your original document follows accessibility good practice.</a:t>
          </a:r>
          <a:endParaRPr lang="en-US" sz="2400" b="1" kern="1200">
            <a:solidFill>
              <a:schemeClr val="tx1"/>
            </a:solidFill>
          </a:endParaRPr>
        </a:p>
      </dsp:txBody>
      <dsp:txXfrm>
        <a:off x="1733549" y="1380494"/>
        <a:ext cx="5200650" cy="905033"/>
      </dsp:txXfrm>
    </dsp:sp>
    <dsp:sp modelId="{3EDDDA8C-F8F4-4FE8-AEFA-B70C6C792347}">
      <dsp:nvSpPr>
        <dsp:cNvPr id="0" name=""/>
        <dsp:cNvSpPr/>
      </dsp:nvSpPr>
      <dsp:spPr>
        <a:xfrm rot="10800000">
          <a:off x="0" y="1715"/>
          <a:ext cx="1733550" cy="1392359"/>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3290" tIns="227584" rIns="123290" bIns="227584" numCol="1" spcCol="1270" anchor="ctr" anchorCtr="0">
          <a:noAutofit/>
        </a:bodyPr>
        <a:lstStyle/>
        <a:p>
          <a:pPr marL="0" lvl="0" indent="0" algn="ctr" defTabSz="1422400">
            <a:lnSpc>
              <a:spcPct val="90000"/>
            </a:lnSpc>
            <a:spcBef>
              <a:spcPct val="0"/>
            </a:spcBef>
            <a:spcAft>
              <a:spcPct val="35000"/>
            </a:spcAft>
            <a:buNone/>
          </a:pPr>
          <a:r>
            <a:rPr lang="en-US" sz="3200" kern="1200"/>
            <a:t>Confirm</a:t>
          </a:r>
        </a:p>
      </dsp:txBody>
      <dsp:txXfrm rot="-10800000">
        <a:off x="0" y="1715"/>
        <a:ext cx="1733550" cy="905033"/>
      </dsp:txXfrm>
    </dsp:sp>
    <dsp:sp modelId="{E4FA901C-C0F2-470C-A90F-553F7D80636C}">
      <dsp:nvSpPr>
        <dsp:cNvPr id="0" name=""/>
        <dsp:cNvSpPr/>
      </dsp:nvSpPr>
      <dsp:spPr>
        <a:xfrm>
          <a:off x="1733549" y="1715"/>
          <a:ext cx="5200650" cy="905033"/>
        </a:xfrm>
        <a:prstGeom prst="rect">
          <a:avLst/>
        </a:prstGeom>
        <a:solidFill>
          <a:schemeClr val="accent2">
            <a:alpha val="90000"/>
            <a:tint val="40000"/>
            <a:hueOff val="0"/>
            <a:satOff val="0"/>
            <a:lumOff val="0"/>
            <a:alphaOff val="0"/>
          </a:schemeClr>
        </a:solidFill>
        <a:ln w="12700" cap="flat" cmpd="sng" algn="ctr">
          <a:solidFill>
            <a:schemeClr val="accent2">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5494" tIns="304800" rIns="105494" bIns="304800" numCol="1" spcCol="1270" anchor="ctr" anchorCtr="0">
          <a:noAutofit/>
        </a:bodyPr>
        <a:lstStyle/>
        <a:p>
          <a:pPr marL="0" lvl="0" indent="0" algn="l" defTabSz="1066800">
            <a:lnSpc>
              <a:spcPct val="90000"/>
            </a:lnSpc>
            <a:spcBef>
              <a:spcPct val="0"/>
            </a:spcBef>
            <a:spcAft>
              <a:spcPct val="35000"/>
            </a:spcAft>
            <a:buNone/>
          </a:pPr>
          <a:r>
            <a:rPr lang="en-US" sz="2400" b="1" kern="1200">
              <a:solidFill>
                <a:schemeClr val="tx1"/>
              </a:solidFill>
            </a:rPr>
            <a:t>Is PDF really the right format?</a:t>
          </a:r>
        </a:p>
      </dsp:txBody>
      <dsp:txXfrm>
        <a:off x="1733549" y="1715"/>
        <a:ext cx="5200650" cy="9050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E8AE-6092-4FED-8345-E87A095B3266}">
      <dsp:nvSpPr>
        <dsp:cNvPr id="0" name=""/>
        <dsp:cNvSpPr/>
      </dsp:nvSpPr>
      <dsp:spPr>
        <a:xfrm>
          <a:off x="73143" y="586135"/>
          <a:ext cx="1505594" cy="1505594"/>
        </a:xfrm>
        <a:prstGeom prst="ellipse">
          <a:avLst/>
        </a:prstGeom>
        <a:noFill/>
        <a:ln w="38100">
          <a:solidFill>
            <a:schemeClr val="accent3"/>
          </a:solidFill>
        </a:ln>
        <a:effectLst/>
      </dsp:spPr>
      <dsp:style>
        <a:lnRef idx="0">
          <a:scrgbClr r="0" g="0" b="0"/>
        </a:lnRef>
        <a:fillRef idx="1">
          <a:scrgbClr r="0" g="0" b="0"/>
        </a:fillRef>
        <a:effectRef idx="0">
          <a:scrgbClr r="0" g="0" b="0"/>
        </a:effectRef>
        <a:fontRef idx="minor"/>
      </dsp:style>
    </dsp:sp>
    <dsp:sp modelId="{75C21191-9CFA-48E4-B1CF-7E0485E67475}">
      <dsp:nvSpPr>
        <dsp:cNvPr id="0" name=""/>
        <dsp:cNvSpPr/>
      </dsp:nvSpPr>
      <dsp:spPr>
        <a:xfrm>
          <a:off x="389318" y="902310"/>
          <a:ext cx="873244" cy="8732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124AB-AF4F-4819-BC73-ADF2B2414777}">
      <dsp:nvSpPr>
        <dsp:cNvPr id="0" name=""/>
        <dsp:cNvSpPr/>
      </dsp:nvSpPr>
      <dsp:spPr>
        <a:xfrm>
          <a:off x="1901365" y="586135"/>
          <a:ext cx="3548900" cy="150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Try out the accessibility inspector.</a:t>
          </a:r>
          <a:endParaRPr lang="en-US" sz="2400" kern="1200"/>
        </a:p>
      </dsp:txBody>
      <dsp:txXfrm>
        <a:off x="1901365" y="586135"/>
        <a:ext cx="3548900" cy="1505594"/>
      </dsp:txXfrm>
    </dsp:sp>
    <dsp:sp modelId="{25659C15-05D4-48FC-9EFC-292305BF2698}">
      <dsp:nvSpPr>
        <dsp:cNvPr id="0" name=""/>
        <dsp:cNvSpPr/>
      </dsp:nvSpPr>
      <dsp:spPr>
        <a:xfrm>
          <a:off x="6068634" y="586135"/>
          <a:ext cx="1505594" cy="1505594"/>
        </a:xfrm>
        <a:prstGeom prst="ellipse">
          <a:avLst/>
        </a:prstGeom>
        <a:noFill/>
        <a:ln w="38100">
          <a:solidFill>
            <a:schemeClr val="accent3"/>
          </a:solidFill>
        </a:ln>
        <a:effectLst/>
      </dsp:spPr>
      <dsp:style>
        <a:lnRef idx="0">
          <a:scrgbClr r="0" g="0" b="0"/>
        </a:lnRef>
        <a:fillRef idx="1">
          <a:scrgbClr r="0" g="0" b="0"/>
        </a:fillRef>
        <a:effectRef idx="0">
          <a:scrgbClr r="0" g="0" b="0"/>
        </a:effectRef>
        <a:fontRef idx="minor"/>
      </dsp:style>
    </dsp:sp>
    <dsp:sp modelId="{754585A6-FA33-475A-ABEC-0682C6E26726}">
      <dsp:nvSpPr>
        <dsp:cNvPr id="0" name=""/>
        <dsp:cNvSpPr/>
      </dsp:nvSpPr>
      <dsp:spPr>
        <a:xfrm>
          <a:off x="6384809" y="902310"/>
          <a:ext cx="873244" cy="8732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53F2C-21F1-4257-BC71-A77B3E05920C}">
      <dsp:nvSpPr>
        <dsp:cNvPr id="0" name=""/>
        <dsp:cNvSpPr/>
      </dsp:nvSpPr>
      <dsp:spPr>
        <a:xfrm>
          <a:off x="7896855" y="586135"/>
          <a:ext cx="3548900" cy="150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Ask questions, share lessons and tips in the 365 Community.</a:t>
          </a:r>
          <a:endParaRPr lang="en-US" sz="2400" kern="1200"/>
        </a:p>
      </dsp:txBody>
      <dsp:txXfrm>
        <a:off x="7896855" y="586135"/>
        <a:ext cx="3548900" cy="1505594"/>
      </dsp:txXfrm>
    </dsp:sp>
    <dsp:sp modelId="{4AE4EE01-E6C9-4E2C-AE84-0FEBF45F9B43}">
      <dsp:nvSpPr>
        <dsp:cNvPr id="0" name=""/>
        <dsp:cNvSpPr/>
      </dsp:nvSpPr>
      <dsp:spPr>
        <a:xfrm>
          <a:off x="73143" y="2948582"/>
          <a:ext cx="1505594" cy="1505594"/>
        </a:xfrm>
        <a:prstGeom prst="ellipse">
          <a:avLst/>
        </a:prstGeom>
        <a:noFill/>
        <a:ln w="38100">
          <a:solidFill>
            <a:schemeClr val="accent3"/>
          </a:solidFill>
        </a:ln>
        <a:effectLst/>
      </dsp:spPr>
      <dsp:style>
        <a:lnRef idx="0">
          <a:scrgbClr r="0" g="0" b="0"/>
        </a:lnRef>
        <a:fillRef idx="1">
          <a:scrgbClr r="0" g="0" b="0"/>
        </a:fillRef>
        <a:effectRef idx="0">
          <a:scrgbClr r="0" g="0" b="0"/>
        </a:effectRef>
        <a:fontRef idx="minor"/>
      </dsp:style>
    </dsp:sp>
    <dsp:sp modelId="{2ECA4750-6C3A-43C3-A4BC-2981AE060947}">
      <dsp:nvSpPr>
        <dsp:cNvPr id="0" name=""/>
        <dsp:cNvSpPr/>
      </dsp:nvSpPr>
      <dsp:spPr>
        <a:xfrm>
          <a:off x="389318" y="3264757"/>
          <a:ext cx="873244" cy="87324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163A8-8FFF-48F9-9E6E-C230B83D8F9B}">
      <dsp:nvSpPr>
        <dsp:cNvPr id="0" name=""/>
        <dsp:cNvSpPr/>
      </dsp:nvSpPr>
      <dsp:spPr>
        <a:xfrm>
          <a:off x="1901365" y="2948582"/>
          <a:ext cx="3548900" cy="150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noProof="0"/>
            <a:t>Check out the links in the slide deck.</a:t>
          </a:r>
        </a:p>
      </dsp:txBody>
      <dsp:txXfrm>
        <a:off x="1901365" y="2948582"/>
        <a:ext cx="3548900" cy="1505594"/>
      </dsp:txXfrm>
    </dsp:sp>
    <dsp:sp modelId="{78B64B2D-5416-48DD-B30D-E946F5B1628F}">
      <dsp:nvSpPr>
        <dsp:cNvPr id="0" name=""/>
        <dsp:cNvSpPr/>
      </dsp:nvSpPr>
      <dsp:spPr>
        <a:xfrm>
          <a:off x="6068634" y="2948582"/>
          <a:ext cx="1505594" cy="1505594"/>
        </a:xfrm>
        <a:prstGeom prst="ellipse">
          <a:avLst/>
        </a:prstGeom>
        <a:noFill/>
        <a:ln w="38100">
          <a:solidFill>
            <a:schemeClr val="accent3"/>
          </a:solidFill>
        </a:ln>
        <a:effectLst/>
      </dsp:spPr>
      <dsp:style>
        <a:lnRef idx="0">
          <a:scrgbClr r="0" g="0" b="0"/>
        </a:lnRef>
        <a:fillRef idx="1">
          <a:scrgbClr r="0" g="0" b="0"/>
        </a:fillRef>
        <a:effectRef idx="0">
          <a:scrgbClr r="0" g="0" b="0"/>
        </a:effectRef>
        <a:fontRef idx="minor"/>
      </dsp:style>
    </dsp:sp>
    <dsp:sp modelId="{F8799E00-6BF7-4F63-AB23-8D2DE010A890}">
      <dsp:nvSpPr>
        <dsp:cNvPr id="0" name=""/>
        <dsp:cNvSpPr/>
      </dsp:nvSpPr>
      <dsp:spPr>
        <a:xfrm>
          <a:off x="6384809" y="3264757"/>
          <a:ext cx="873244" cy="8732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A87721-8DC1-4C38-90A5-4F8BA80B0EDF}">
      <dsp:nvSpPr>
        <dsp:cNvPr id="0" name=""/>
        <dsp:cNvSpPr/>
      </dsp:nvSpPr>
      <dsp:spPr>
        <a:xfrm>
          <a:off x="7896855" y="2948582"/>
          <a:ext cx="3548900" cy="1505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Tell us what you want the next accessibility session to cover.</a:t>
          </a:r>
          <a:endParaRPr lang="en-US" sz="2400" kern="1200"/>
        </a:p>
      </dsp:txBody>
      <dsp:txXfrm>
        <a:off x="7896855" y="2948582"/>
        <a:ext cx="3548900" cy="150559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8D48E-7376-426A-A93C-011A75FFDE52}" type="datetimeFigureOut">
              <a:rPr lang="en-GB" smtClean="0"/>
              <a:t>06/09/2022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25F04-BAB1-4DF3-BCAD-1597F2677E30}" type="slidenum">
              <a:rPr lang="en-GB" smtClean="0"/>
              <a:t>‹#›</a:t>
            </a:fld>
            <a:endParaRPr lang="en-GB"/>
          </a:p>
        </p:txBody>
      </p:sp>
    </p:spTree>
    <p:extLst>
      <p:ext uri="{BB962C8B-B14F-4D97-AF65-F5344CB8AC3E}">
        <p14:creationId xmlns:p14="http://schemas.microsoft.com/office/powerpoint/2010/main" val="296896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linkedin.com/learning/digital-accessibility-for-the-modern-workplace/accessibility-at-work?u=35146660&amp;auth=true"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mcmw.abilitynet.org.uk/"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1</a:t>
            </a:fld>
            <a:endParaRPr lang="en-GB"/>
          </a:p>
        </p:txBody>
      </p:sp>
    </p:spTree>
    <p:extLst>
      <p:ext uri="{BB962C8B-B14F-4D97-AF65-F5344CB8AC3E}">
        <p14:creationId xmlns:p14="http://schemas.microsoft.com/office/powerpoint/2010/main" val="2556612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you are using a PC that is managed by the University, the accessibility inspector should appear while you work, but it’s possible that this isn’t the case, or you might be using a personal or other non-University PC.</a:t>
            </a:r>
          </a:p>
        </p:txBody>
      </p:sp>
      <p:sp>
        <p:nvSpPr>
          <p:cNvPr id="4" name="Slide Number Placeholder 3"/>
          <p:cNvSpPr>
            <a:spLocks noGrp="1"/>
          </p:cNvSpPr>
          <p:nvPr>
            <p:ph type="sldNum" sz="quarter" idx="5"/>
          </p:nvPr>
        </p:nvSpPr>
        <p:spPr/>
        <p:txBody>
          <a:bodyPr/>
          <a:lstStyle/>
          <a:p>
            <a:fld id="{56C25F04-BAB1-4DF3-BCAD-1597F2677E30}" type="slidenum">
              <a:rPr lang="en-GB" smtClean="0"/>
              <a:t>10</a:t>
            </a:fld>
            <a:endParaRPr lang="en-GB"/>
          </a:p>
        </p:txBody>
      </p:sp>
    </p:spTree>
    <p:extLst>
      <p:ext uri="{BB962C8B-B14F-4D97-AF65-F5344CB8AC3E}">
        <p14:creationId xmlns:p14="http://schemas.microsoft.com/office/powerpoint/2010/main" val="1916089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turn the inspector on in Windows, go to the file menu </a:t>
            </a:r>
          </a:p>
          <a:p>
            <a:r>
              <a:rPr lang="en-GB"/>
              <a:t>[progress]</a:t>
            </a:r>
          </a:p>
          <a:p>
            <a:r>
              <a:rPr lang="en-GB"/>
              <a:t>Select options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from the ease of access section, select “Keep accessibility checker running while I work”</a:t>
            </a:r>
          </a:p>
          <a:p>
            <a:r>
              <a:rPr lang="en-GB"/>
              <a:t>You need to do this in each of Word, PowerPoint and Excel.</a:t>
            </a:r>
          </a:p>
        </p:txBody>
      </p:sp>
      <p:sp>
        <p:nvSpPr>
          <p:cNvPr id="4" name="Slide Number Placeholder 3"/>
          <p:cNvSpPr>
            <a:spLocks noGrp="1"/>
          </p:cNvSpPr>
          <p:nvPr>
            <p:ph type="sldNum" sz="quarter" idx="5"/>
          </p:nvPr>
        </p:nvSpPr>
        <p:spPr/>
        <p:txBody>
          <a:bodyPr/>
          <a:lstStyle/>
          <a:p>
            <a:fld id="{56C25F04-BAB1-4DF3-BCAD-1597F2677E30}" type="slidenum">
              <a:rPr lang="en-GB" smtClean="0"/>
              <a:t>11</a:t>
            </a:fld>
            <a:endParaRPr lang="en-GB"/>
          </a:p>
        </p:txBody>
      </p:sp>
    </p:spTree>
    <p:extLst>
      <p:ext uri="{BB962C8B-B14F-4D97-AF65-F5344CB8AC3E}">
        <p14:creationId xmlns:p14="http://schemas.microsoft.com/office/powerpoint/2010/main" val="4285695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If you are using a Mac, Open one of PowerPoint, Excel or Word and open preferences.</a:t>
            </a:r>
          </a:p>
          <a:p>
            <a:r>
              <a:rPr lang="en-GB"/>
              <a:t>[progress]</a:t>
            </a:r>
          </a:p>
          <a:p>
            <a:r>
              <a:rPr lang="en-GB"/>
              <a:t>Choose Ease of Access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under Accessibility checker, select “keep accessibility checker running while I work”</a:t>
            </a:r>
          </a:p>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12</a:t>
            </a:fld>
            <a:endParaRPr lang="en-GB"/>
          </a:p>
        </p:txBody>
      </p:sp>
    </p:spTree>
    <p:extLst>
      <p:ext uri="{BB962C8B-B14F-4D97-AF65-F5344CB8AC3E}">
        <p14:creationId xmlns:p14="http://schemas.microsoft.com/office/powerpoint/2010/main" val="3419759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far we’ve talked about using office programs on your computer. You can also use Office within your web browser. There isn’t an accessibility inspector in browser-based office. You can check for accessibility issues though.</a:t>
            </a:r>
          </a:p>
          <a:p>
            <a:r>
              <a:rPr lang="en-GB"/>
              <a:t>[progress]</a:t>
            </a:r>
          </a:p>
          <a:p>
            <a:r>
              <a:rPr lang="en-GB"/>
              <a:t>Open the review tab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select check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Any accessibility issues it can detect will be shown on the right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The view if filtered by issue priority, use the buttons to change the filters and view all the identified issues in the document. Select an issue to find out how to resolve it.</a:t>
            </a:r>
          </a:p>
        </p:txBody>
      </p:sp>
      <p:sp>
        <p:nvSpPr>
          <p:cNvPr id="4" name="Slide Number Placeholder 3"/>
          <p:cNvSpPr>
            <a:spLocks noGrp="1"/>
          </p:cNvSpPr>
          <p:nvPr>
            <p:ph type="sldNum" sz="quarter" idx="5"/>
          </p:nvPr>
        </p:nvSpPr>
        <p:spPr/>
        <p:txBody>
          <a:bodyPr/>
          <a:lstStyle/>
          <a:p>
            <a:fld id="{56C25F04-BAB1-4DF3-BCAD-1597F2677E30}" type="slidenum">
              <a:rPr lang="en-GB" smtClean="0"/>
              <a:t>13</a:t>
            </a:fld>
            <a:endParaRPr lang="en-GB"/>
          </a:p>
        </p:txBody>
      </p:sp>
    </p:spTree>
    <p:extLst>
      <p:ext uri="{BB962C8B-B14F-4D97-AF65-F5344CB8AC3E}">
        <p14:creationId xmlns:p14="http://schemas.microsoft.com/office/powerpoint/2010/main" val="29091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today’s session we’re going to look at using the accessibility inspector in Word, PowerPoint, and Excel. The accessibility inspector can spot 16 different issues. We’re going to look at six issues today.</a:t>
            </a:r>
          </a:p>
          <a:p>
            <a:endParaRPr lang="en-GB"/>
          </a:p>
          <a:p>
            <a:endParaRPr lang="en-GB"/>
          </a:p>
          <a:p>
            <a:endParaRPr lang="en-GB"/>
          </a:p>
          <a:p>
            <a:endParaRPr lang="en-GB"/>
          </a:p>
          <a:p>
            <a:r>
              <a:rPr lang="en-GB"/>
              <a:t>16 checks in total https://support.microsoft.com/en-us/office/rules-for-the-accessibility-checker-651e08f2-0fc3-4e10-aaca-74b4a67101c1</a:t>
            </a:r>
          </a:p>
        </p:txBody>
      </p:sp>
      <p:sp>
        <p:nvSpPr>
          <p:cNvPr id="4" name="Slide Number Placeholder 3"/>
          <p:cNvSpPr>
            <a:spLocks noGrp="1"/>
          </p:cNvSpPr>
          <p:nvPr>
            <p:ph type="sldNum" sz="quarter" idx="5"/>
          </p:nvPr>
        </p:nvSpPr>
        <p:spPr/>
        <p:txBody>
          <a:bodyPr/>
          <a:lstStyle/>
          <a:p>
            <a:fld id="{56C25F04-BAB1-4DF3-BCAD-1597F2677E30}" type="slidenum">
              <a:rPr lang="en-GB" smtClean="0"/>
              <a:t>14</a:t>
            </a:fld>
            <a:endParaRPr lang="en-GB"/>
          </a:p>
        </p:txBody>
      </p:sp>
    </p:spTree>
    <p:extLst>
      <p:ext uri="{BB962C8B-B14F-4D97-AF65-F5344CB8AC3E}">
        <p14:creationId xmlns:p14="http://schemas.microsoft.com/office/powerpoint/2010/main" val="2592693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lets start by diving into Word.</a:t>
            </a:r>
          </a:p>
        </p:txBody>
      </p:sp>
      <p:sp>
        <p:nvSpPr>
          <p:cNvPr id="4" name="Slide Number Placeholder 3"/>
          <p:cNvSpPr>
            <a:spLocks noGrp="1"/>
          </p:cNvSpPr>
          <p:nvPr>
            <p:ph type="sldNum" sz="quarter" idx="5"/>
          </p:nvPr>
        </p:nvSpPr>
        <p:spPr/>
        <p:txBody>
          <a:bodyPr/>
          <a:lstStyle/>
          <a:p>
            <a:fld id="{56C25F04-BAB1-4DF3-BCAD-1597F2677E30}" type="slidenum">
              <a:rPr lang="en-GB" smtClean="0"/>
              <a:t>15</a:t>
            </a:fld>
            <a:endParaRPr lang="en-GB"/>
          </a:p>
        </p:txBody>
      </p:sp>
    </p:spTree>
    <p:extLst>
      <p:ext uri="{BB962C8B-B14F-4D97-AF65-F5344CB8AC3E}">
        <p14:creationId xmlns:p14="http://schemas.microsoft.com/office/powerpoint/2010/main" val="41742432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screen reader is a piece of assistive technology that reads out what is on screen. Many of those who use screen readers will navigate a page in a different way than you might be used to. One such method is to navigate through the headings of a document or page. On screen are two documents. The NVDA screen reader has been set up to show the headings in the document. While the documents look the same, only one shows headings to navigate. This is because only one document has had headings set up using heading styles. The other simply uses bold text and an enlarged font to visually show headings.</a:t>
            </a:r>
          </a:p>
          <a:p>
            <a:endParaRPr lang="en-GB"/>
          </a:p>
          <a:p>
            <a:r>
              <a:rPr lang="en-GB"/>
              <a:t>A screen reader user can navigate quickly through the document with headings to find the content they want. They will have to listen through the whole document to find what they are interested in within the document without headings.</a:t>
            </a:r>
          </a:p>
        </p:txBody>
      </p:sp>
      <p:sp>
        <p:nvSpPr>
          <p:cNvPr id="4" name="Slide Number Placeholder 3"/>
          <p:cNvSpPr>
            <a:spLocks noGrp="1"/>
          </p:cNvSpPr>
          <p:nvPr>
            <p:ph type="sldNum" sz="quarter" idx="5"/>
          </p:nvPr>
        </p:nvSpPr>
        <p:spPr/>
        <p:txBody>
          <a:bodyPr/>
          <a:lstStyle/>
          <a:p>
            <a:fld id="{56C25F04-BAB1-4DF3-BCAD-1597F2677E30}" type="slidenum">
              <a:rPr lang="en-GB" smtClean="0"/>
              <a:t>17</a:t>
            </a:fld>
            <a:endParaRPr lang="en-GB"/>
          </a:p>
        </p:txBody>
      </p:sp>
    </p:spTree>
    <p:extLst>
      <p:ext uri="{BB962C8B-B14F-4D97-AF65-F5344CB8AC3E}">
        <p14:creationId xmlns:p14="http://schemas.microsoft.com/office/powerpoint/2010/main" val="3253395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Keep headings in sequence. Don’t skip for example from heading 3 to heading 5. </a:t>
            </a:r>
          </a:p>
        </p:txBody>
      </p:sp>
      <p:sp>
        <p:nvSpPr>
          <p:cNvPr id="4" name="Slide Number Placeholder 3"/>
          <p:cNvSpPr>
            <a:spLocks noGrp="1"/>
          </p:cNvSpPr>
          <p:nvPr>
            <p:ph type="sldNum" sz="quarter" idx="5"/>
          </p:nvPr>
        </p:nvSpPr>
        <p:spPr/>
        <p:txBody>
          <a:bodyPr/>
          <a:lstStyle/>
          <a:p>
            <a:fld id="{56C25F04-BAB1-4DF3-BCAD-1597F2677E30}" type="slidenum">
              <a:rPr lang="en-GB" smtClean="0"/>
              <a:t>18</a:t>
            </a:fld>
            <a:endParaRPr lang="en-GB"/>
          </a:p>
        </p:txBody>
      </p:sp>
    </p:spTree>
    <p:extLst>
      <p:ext uri="{BB962C8B-B14F-4D97-AF65-F5344CB8AC3E}">
        <p14:creationId xmlns:p14="http://schemas.microsoft.com/office/powerpoint/2010/main" val="2639777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22</a:t>
            </a:fld>
            <a:endParaRPr lang="en-GB"/>
          </a:p>
        </p:txBody>
      </p:sp>
    </p:spTree>
    <p:extLst>
      <p:ext uri="{BB962C8B-B14F-4D97-AF65-F5344CB8AC3E}">
        <p14:creationId xmlns:p14="http://schemas.microsoft.com/office/powerpoint/2010/main" val="18778578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Let’s take a break and run through any questions from the chat, and if you have a question you would like to discuss please raise your hand.</a:t>
            </a:r>
          </a:p>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24</a:t>
            </a:fld>
            <a:endParaRPr lang="en-GB"/>
          </a:p>
        </p:txBody>
      </p:sp>
    </p:spTree>
    <p:extLst>
      <p:ext uri="{BB962C8B-B14F-4D97-AF65-F5344CB8AC3E}">
        <p14:creationId xmlns:p14="http://schemas.microsoft.com/office/powerpoint/2010/main" val="3563798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Did you share with sound turned on?</a:t>
            </a:r>
          </a:p>
          <a:p>
            <a:endParaRPr lang="en-GB"/>
          </a:p>
          <a:p>
            <a:r>
              <a:rPr lang="en-GB"/>
              <a:t>Hi everyone! Welcome to “Better content, made easy!” where we will introduce you to the accessibility inspector in Office. We’ll take breaks for questions throughout this session so put any questions you have in the chat or wait for the question break and raise your hand and we’ll try to answer any questions throughout the session. You can also find the slides for today’s session in the chat.</a:t>
            </a:r>
          </a:p>
        </p:txBody>
      </p:sp>
      <p:sp>
        <p:nvSpPr>
          <p:cNvPr id="4" name="Slide Number Placeholder 3"/>
          <p:cNvSpPr>
            <a:spLocks noGrp="1"/>
          </p:cNvSpPr>
          <p:nvPr>
            <p:ph type="sldNum" sz="quarter" idx="5"/>
          </p:nvPr>
        </p:nvSpPr>
        <p:spPr/>
        <p:txBody>
          <a:bodyPr/>
          <a:lstStyle/>
          <a:p>
            <a:fld id="{56C25F04-BAB1-4DF3-BCAD-1597F2677E30}" type="slidenum">
              <a:rPr lang="en-GB" smtClean="0"/>
              <a:t>2</a:t>
            </a:fld>
            <a:endParaRPr lang="en-GB"/>
          </a:p>
        </p:txBody>
      </p:sp>
    </p:spTree>
    <p:extLst>
      <p:ext uri="{BB962C8B-B14F-4D97-AF65-F5344CB8AC3E}">
        <p14:creationId xmlns:p14="http://schemas.microsoft.com/office/powerpoint/2010/main" val="404169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We’re now going to look at PowerPoint.</a:t>
            </a:r>
          </a:p>
        </p:txBody>
      </p:sp>
      <p:sp>
        <p:nvSpPr>
          <p:cNvPr id="4" name="Slide Number Placeholder 3"/>
          <p:cNvSpPr>
            <a:spLocks noGrp="1"/>
          </p:cNvSpPr>
          <p:nvPr>
            <p:ph type="sldNum" sz="quarter" idx="5"/>
          </p:nvPr>
        </p:nvSpPr>
        <p:spPr/>
        <p:txBody>
          <a:bodyPr/>
          <a:lstStyle/>
          <a:p>
            <a:fld id="{56C25F04-BAB1-4DF3-BCAD-1597F2677E30}" type="slidenum">
              <a:rPr lang="en-GB" smtClean="0"/>
              <a:t>25</a:t>
            </a:fld>
            <a:endParaRPr lang="en-GB"/>
          </a:p>
        </p:txBody>
      </p:sp>
    </p:spTree>
    <p:extLst>
      <p:ext uri="{BB962C8B-B14F-4D97-AF65-F5344CB8AC3E}">
        <p14:creationId xmlns:p14="http://schemas.microsoft.com/office/powerpoint/2010/main" val="34374504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take a moment to consider colour contrast. We’ll</a:t>
            </a:r>
            <a:r>
              <a:rPr lang="en-GB" baseline="0"/>
              <a:t> run a dedicated session on this topic in a few months, but we’ll give you a quick overview for now.</a:t>
            </a:r>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27</a:t>
            </a:fld>
            <a:endParaRPr lang="en-GB"/>
          </a:p>
        </p:txBody>
      </p:sp>
    </p:spTree>
    <p:extLst>
      <p:ext uri="{BB962C8B-B14F-4D97-AF65-F5344CB8AC3E}">
        <p14:creationId xmlns:p14="http://schemas.microsoft.com/office/powerpoint/2010/main" val="3998812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sufficient contrast is important for many reasons. You’re likely to have encountered situational impairments like trying to use a screen in a bright light, or a projector screen in a poorly lit room, you’ve probably encountered screen glare that can make it hard to read what’s on screen, or just working in a room with poor lighting.</a:t>
            </a:r>
          </a:p>
          <a:p>
            <a:endParaRPr lang="en-GB"/>
          </a:p>
          <a:p>
            <a:r>
              <a:rPr lang="en-GB"/>
              <a:t>Our ability to distinguish contrast also reduces as we age. Good contrast can also help those who are colour blind, have low vision, or other visual impairments.</a:t>
            </a:r>
          </a:p>
        </p:txBody>
      </p:sp>
      <p:sp>
        <p:nvSpPr>
          <p:cNvPr id="4" name="Slide Number Placeholder 3"/>
          <p:cNvSpPr>
            <a:spLocks noGrp="1"/>
          </p:cNvSpPr>
          <p:nvPr>
            <p:ph type="sldNum" sz="quarter" idx="5"/>
          </p:nvPr>
        </p:nvSpPr>
        <p:spPr/>
        <p:txBody>
          <a:bodyPr/>
          <a:lstStyle/>
          <a:p>
            <a:fld id="{56C25F04-BAB1-4DF3-BCAD-1597F2677E30}" type="slidenum">
              <a:rPr lang="en-GB" smtClean="0"/>
              <a:t>28</a:t>
            </a:fld>
            <a:endParaRPr lang="en-GB"/>
          </a:p>
        </p:txBody>
      </p:sp>
    </p:spTree>
    <p:extLst>
      <p:ext uri="{BB962C8B-B14F-4D97-AF65-F5344CB8AC3E}">
        <p14:creationId xmlns:p14="http://schemas.microsoft.com/office/powerpoint/2010/main" val="2853263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We’re going to cover this in more detail in a future session, but if there’s time we can explain a bit more about colour contrast right now.</a:t>
            </a:r>
          </a:p>
          <a:p>
            <a:endParaRPr lang="en-GB"/>
          </a:p>
          <a:p>
            <a:r>
              <a:rPr lang="en-GB"/>
              <a:t>Here I’m sharing nine boxes in rows of three. Each box has a different coloured background and white or black text.</a:t>
            </a:r>
          </a:p>
          <a:p>
            <a:r>
              <a:rPr lang="en-GB"/>
              <a:t>[progress]</a:t>
            </a:r>
          </a:p>
          <a:p>
            <a:r>
              <a:rPr lang="en-GB"/>
              <a:t>The top row is harder to read because the colour of the text has LOW contrast to the background colour.</a:t>
            </a:r>
          </a:p>
          <a:p>
            <a:r>
              <a:rPr lang="en-GB"/>
              <a:t>[progress]</a:t>
            </a:r>
          </a:p>
          <a:p>
            <a:r>
              <a:rPr lang="en-GB"/>
              <a:t>The bottom row is easier to read. The text colour has higher contrast with the background colour.</a:t>
            </a:r>
          </a:p>
          <a:p>
            <a:r>
              <a:rPr lang="en-GB"/>
              <a:t>[progress]</a:t>
            </a:r>
          </a:p>
          <a:p>
            <a:r>
              <a:rPr lang="en-GB"/>
              <a:t>What about this middle row? Some might find it easy to read, some may disagree? How do we know how much contrast is sufficient?</a:t>
            </a:r>
          </a:p>
          <a:p>
            <a:r>
              <a:rPr lang="en-GB"/>
              <a:t>The web content accessibility guidelines, which I’ll shorten to WCAG, provide a calculation for assessing colour contrast. The result is a ratio, the higher the number the better.</a:t>
            </a:r>
          </a:p>
          <a:p>
            <a:r>
              <a:rPr lang="en-GB"/>
              <a:t>[progress]</a:t>
            </a:r>
          </a:p>
          <a:p>
            <a:r>
              <a:rPr lang="en-GB"/>
              <a:t>I’ve revealed the contrast ratios for these boxes. The top row are all low numbers below 2:1 those would all fail. The bottom row are all high numbers, all are over 7:1 and would pass because they go beyond the minimum level of contrast.</a:t>
            </a:r>
          </a:p>
          <a:p>
            <a:r>
              <a:rPr lang="en-GB"/>
              <a:t>The middle row are all 4 to one or lower. Those would all FAIL the minimum contrast ratio for the presentation of text.</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40335185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web content accessibility guidelines state that a contrast ratio of 3:1 is the minimum level of contrast for graphical objects like icons.  This is not enough contrast for the presentation for text.</a:t>
            </a:r>
          </a:p>
          <a:p>
            <a:r>
              <a:rPr lang="en-GB"/>
              <a:t>[progress]</a:t>
            </a:r>
          </a:p>
          <a:p>
            <a:r>
              <a:rPr lang="en-GB"/>
              <a:t>A contrast level of 4.5:1 is the minimum for text</a:t>
            </a:r>
          </a:p>
          <a:p>
            <a:r>
              <a:rPr lang="en-GB"/>
              <a:t>[progress]</a:t>
            </a:r>
          </a:p>
          <a:p>
            <a:r>
              <a:rPr lang="en-GB"/>
              <a:t>7:1 and higher is the minimum for text when we want to reach the AAA level of accessibility. </a:t>
            </a:r>
          </a:p>
          <a:p>
            <a:endParaRPr lang="en-GB"/>
          </a:p>
          <a:p>
            <a:r>
              <a:rPr lang="en-GB"/>
              <a:t>The accessibility inspector in Office keeps it simple, it checks that text meets the minimum requirement for contrast with the background.</a:t>
            </a:r>
          </a:p>
          <a:p>
            <a:endParaRPr lang="en-GB"/>
          </a:p>
        </p:txBody>
      </p:sp>
    </p:spTree>
    <p:extLst>
      <p:ext uri="{BB962C8B-B14F-4D97-AF65-F5344CB8AC3E}">
        <p14:creationId xmlns:p14="http://schemas.microsoft.com/office/powerpoint/2010/main" val="14292301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talk much more about contrast in a future event. There are many ways to calculate contrast ratios, my favourite is the website who can use .com.</a:t>
            </a:r>
          </a:p>
          <a:p>
            <a:endParaRPr lang="en-GB"/>
          </a:p>
          <a:p>
            <a:r>
              <a:rPr lang="en-GB"/>
              <a:t>You can enter the codes for the two colours you wish to check and it will give you a contrast ratio and a grading. It will also show how the colour combination will perform for those with different types of visual impairment.</a:t>
            </a:r>
          </a:p>
        </p:txBody>
      </p:sp>
      <p:sp>
        <p:nvSpPr>
          <p:cNvPr id="4" name="Slide Number Placeholder 3"/>
          <p:cNvSpPr>
            <a:spLocks noGrp="1"/>
          </p:cNvSpPr>
          <p:nvPr>
            <p:ph type="sldNum" sz="quarter" idx="5"/>
          </p:nvPr>
        </p:nvSpPr>
        <p:spPr/>
        <p:txBody>
          <a:bodyPr/>
          <a:lstStyle/>
          <a:p>
            <a:fld id="{56C25F04-BAB1-4DF3-BCAD-1597F2677E30}" type="slidenum">
              <a:rPr lang="en-GB" smtClean="0"/>
              <a:t>31</a:t>
            </a:fld>
            <a:endParaRPr lang="en-GB"/>
          </a:p>
        </p:txBody>
      </p:sp>
    </p:spTree>
    <p:extLst>
      <p:ext uri="{BB962C8B-B14F-4D97-AF65-F5344CB8AC3E}">
        <p14:creationId xmlns:p14="http://schemas.microsoft.com/office/powerpoint/2010/main" val="468265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accessibility inspector won’t identify all contrast issues. It doesn’t work on images, like this flyer for a summer party which is a graphic of text does not have enough contrast (1.81:1)</a:t>
            </a:r>
          </a:p>
          <a:p>
            <a:endParaRPr lang="en-GB"/>
          </a:p>
          <a:p>
            <a:r>
              <a:rPr lang="en-GB"/>
              <a:t>Shapes and graphics you make won’t be checked for contrast. (1.41:1, 1.32:1, 1.41:1)</a:t>
            </a:r>
          </a:p>
          <a:p>
            <a:endParaRPr lang="en-GB"/>
          </a:p>
          <a:p>
            <a:r>
              <a:rPr lang="en-GB"/>
              <a:t>And if you use Design Ideas to make a slide look more </a:t>
            </a:r>
            <a:r>
              <a:rPr lang="en-GB" err="1"/>
              <a:t>engauging</a:t>
            </a:r>
            <a:r>
              <a:rPr lang="en-GB"/>
              <a:t>, PowerPoint may suggest colours that have insufficient contrast too, this is dependent particularly on how the template has been set up. (2.84:1, 2.61:1, 1.67:1).</a:t>
            </a:r>
          </a:p>
        </p:txBody>
      </p:sp>
      <p:sp>
        <p:nvSpPr>
          <p:cNvPr id="4" name="Slide Number Placeholder 3"/>
          <p:cNvSpPr>
            <a:spLocks noGrp="1"/>
          </p:cNvSpPr>
          <p:nvPr>
            <p:ph type="sldNum" sz="quarter" idx="5"/>
          </p:nvPr>
        </p:nvSpPr>
        <p:spPr/>
        <p:txBody>
          <a:bodyPr/>
          <a:lstStyle/>
          <a:p>
            <a:fld id="{56C25F04-BAB1-4DF3-BCAD-1597F2677E30}" type="slidenum">
              <a:rPr lang="en-GB" smtClean="0"/>
              <a:t>32</a:t>
            </a:fld>
            <a:endParaRPr lang="en-GB"/>
          </a:p>
        </p:txBody>
      </p:sp>
    </p:spTree>
    <p:extLst>
      <p:ext uri="{BB962C8B-B14F-4D97-AF65-F5344CB8AC3E}">
        <p14:creationId xmlns:p14="http://schemas.microsoft.com/office/powerpoint/2010/main" val="3698210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main thing to remember is that lighter text on a darker background will be easier to read and give good contrast, likewise darker text on a lighter background is easier to read.</a:t>
            </a:r>
          </a:p>
        </p:txBody>
      </p:sp>
      <p:sp>
        <p:nvSpPr>
          <p:cNvPr id="4" name="Slide Number Placeholder 3"/>
          <p:cNvSpPr>
            <a:spLocks noGrp="1"/>
          </p:cNvSpPr>
          <p:nvPr>
            <p:ph type="sldNum" sz="quarter" idx="5"/>
          </p:nvPr>
        </p:nvSpPr>
        <p:spPr/>
        <p:txBody>
          <a:bodyPr/>
          <a:lstStyle/>
          <a:p>
            <a:fld id="{56C25F04-BAB1-4DF3-BCAD-1597F2677E30}" type="slidenum">
              <a:rPr lang="en-GB" smtClean="0"/>
              <a:t>33</a:t>
            </a:fld>
            <a:endParaRPr lang="en-GB"/>
          </a:p>
        </p:txBody>
      </p:sp>
    </p:spTree>
    <p:extLst>
      <p:ext uri="{BB962C8B-B14F-4D97-AF65-F5344CB8AC3E}">
        <p14:creationId xmlns:p14="http://schemas.microsoft.com/office/powerpoint/2010/main" val="4203669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34</a:t>
            </a:fld>
            <a:endParaRPr lang="en-GB"/>
          </a:p>
        </p:txBody>
      </p:sp>
    </p:spTree>
    <p:extLst>
      <p:ext uri="{BB962C8B-B14F-4D97-AF65-F5344CB8AC3E}">
        <p14:creationId xmlns:p14="http://schemas.microsoft.com/office/powerpoint/2010/main" val="29762110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37</a:t>
            </a:fld>
            <a:endParaRPr lang="en-GB"/>
          </a:p>
        </p:txBody>
      </p:sp>
    </p:spTree>
    <p:extLst>
      <p:ext uri="{BB962C8B-B14F-4D97-AF65-F5344CB8AC3E}">
        <p14:creationId xmlns:p14="http://schemas.microsoft.com/office/powerpoint/2010/main" val="3172429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What if I told you there was a way to make </a:t>
            </a:r>
            <a:r>
              <a:rPr lang="en-GB" sz="1200"/>
              <a:t>your documents, presentations, and spreadsheets more professional,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improve your efficiency in Blackboard,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make the world a better place for all,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…and that was easy?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Sounds pretty amazing,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p>
            <a:r>
              <a:rPr lang="en-GB"/>
              <a:t> </a:t>
            </a:r>
          </a:p>
        </p:txBody>
      </p:sp>
      <p:sp>
        <p:nvSpPr>
          <p:cNvPr id="4" name="Slide Number Placeholder 3"/>
          <p:cNvSpPr>
            <a:spLocks noGrp="1"/>
          </p:cNvSpPr>
          <p:nvPr>
            <p:ph type="sldNum" sz="quarter" idx="5"/>
          </p:nvPr>
        </p:nvSpPr>
        <p:spPr/>
        <p:txBody>
          <a:bodyPr/>
          <a:lstStyle/>
          <a:p>
            <a:fld id="{56C25F04-BAB1-4DF3-BCAD-1597F2677E30}" type="slidenum">
              <a:rPr lang="en-GB" smtClean="0"/>
              <a:t>3</a:t>
            </a:fld>
            <a:endParaRPr lang="en-GB"/>
          </a:p>
        </p:txBody>
      </p:sp>
    </p:spTree>
    <p:extLst>
      <p:ext uri="{BB962C8B-B14F-4D97-AF65-F5344CB8AC3E}">
        <p14:creationId xmlns:p14="http://schemas.microsoft.com/office/powerpoint/2010/main" val="1215866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38</a:t>
            </a:fld>
            <a:endParaRPr lang="en-GB"/>
          </a:p>
        </p:txBody>
      </p:sp>
    </p:spTree>
    <p:extLst>
      <p:ext uri="{BB962C8B-B14F-4D97-AF65-F5344CB8AC3E}">
        <p14:creationId xmlns:p14="http://schemas.microsoft.com/office/powerpoint/2010/main" val="2495412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take a break and run through any questions from the chat, and if you have a question you would like to discuss please raise your hand.</a:t>
            </a:r>
          </a:p>
        </p:txBody>
      </p:sp>
      <p:sp>
        <p:nvSpPr>
          <p:cNvPr id="4" name="Slide Number Placeholder 3"/>
          <p:cNvSpPr>
            <a:spLocks noGrp="1"/>
          </p:cNvSpPr>
          <p:nvPr>
            <p:ph type="sldNum" sz="quarter" idx="5"/>
          </p:nvPr>
        </p:nvSpPr>
        <p:spPr/>
        <p:txBody>
          <a:bodyPr/>
          <a:lstStyle/>
          <a:p>
            <a:fld id="{56C25F04-BAB1-4DF3-BCAD-1597F2677E30}" type="slidenum">
              <a:rPr lang="en-GB" smtClean="0"/>
              <a:t>39</a:t>
            </a:fld>
            <a:endParaRPr lang="en-GB"/>
          </a:p>
        </p:txBody>
      </p:sp>
    </p:spTree>
    <p:extLst>
      <p:ext uri="{BB962C8B-B14F-4D97-AF65-F5344CB8AC3E}">
        <p14:creationId xmlns:p14="http://schemas.microsoft.com/office/powerpoint/2010/main" val="27391612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Now Luke is going to take us through using the accessibility inspector in Excel.</a:t>
            </a:r>
          </a:p>
        </p:txBody>
      </p:sp>
      <p:sp>
        <p:nvSpPr>
          <p:cNvPr id="4" name="Slide Number Placeholder 3"/>
          <p:cNvSpPr>
            <a:spLocks noGrp="1"/>
          </p:cNvSpPr>
          <p:nvPr>
            <p:ph type="sldNum" sz="quarter" idx="5"/>
          </p:nvPr>
        </p:nvSpPr>
        <p:spPr/>
        <p:txBody>
          <a:bodyPr/>
          <a:lstStyle/>
          <a:p>
            <a:fld id="{56C25F04-BAB1-4DF3-BCAD-1597F2677E30}" type="slidenum">
              <a:rPr lang="en-GB" smtClean="0"/>
              <a:t>40</a:t>
            </a:fld>
            <a:endParaRPr lang="en-GB"/>
          </a:p>
        </p:txBody>
      </p:sp>
    </p:spTree>
    <p:extLst>
      <p:ext uri="{BB962C8B-B14F-4D97-AF65-F5344CB8AC3E}">
        <p14:creationId xmlns:p14="http://schemas.microsoft.com/office/powerpoint/2010/main" val="12446482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0" i="0">
                <a:solidFill>
                  <a:srgbClr val="1E1E1E"/>
                </a:solidFill>
                <a:effectLst/>
                <a:latin typeface="Segoe UI" panose="020B0502040204020203" pitchFamily="34" charset="0"/>
              </a:rPr>
              <a:t>Thank you, Matt.</a:t>
            </a:r>
          </a:p>
          <a:p>
            <a:pPr marL="0" indent="0">
              <a:buFont typeface="Arial" panose="020B0604020202020204" pitchFamily="34" charset="0"/>
              <a:buNone/>
            </a:pPr>
            <a:r>
              <a:rPr lang="en-US" b="0" i="0">
                <a:solidFill>
                  <a:srgbClr val="1E1E1E"/>
                </a:solidFill>
                <a:effectLst/>
                <a:latin typeface="Segoe UI" panose="020B0502040204020203" pitchFamily="34" charset="0"/>
              </a:rPr>
              <a:t>Today I am going to show you how to remediate two issues that are common in Microsoft Excel.</a:t>
            </a:r>
          </a:p>
          <a:p>
            <a:pPr marL="0" indent="0">
              <a:buFont typeface="Arial" panose="020B0604020202020204" pitchFamily="34" charset="0"/>
              <a:buNone/>
            </a:pPr>
            <a:r>
              <a:rPr lang="en-US" b="0" i="0">
                <a:solidFill>
                  <a:srgbClr val="1E1E1E"/>
                </a:solidFill>
                <a:effectLst/>
                <a:latin typeface="Segoe UI" panose="020B0502040204020203" pitchFamily="34" charset="0"/>
              </a:rPr>
              <a:t>These issues being cells that are set to </a:t>
            </a:r>
            <a:r>
              <a:rPr lang="en-US" b="1" i="0">
                <a:solidFill>
                  <a:srgbClr val="1E1E1E"/>
                </a:solidFill>
                <a:effectLst/>
                <a:latin typeface="Segoe UI" panose="020B0502040204020203" pitchFamily="34" charset="0"/>
              </a:rPr>
              <a:t>Number</a:t>
            </a:r>
            <a:r>
              <a:rPr lang="en-US" b="0" i="0">
                <a:solidFill>
                  <a:srgbClr val="1E1E1E"/>
                </a:solidFill>
                <a:effectLst/>
                <a:latin typeface="Segoe UI" panose="020B0502040204020203" pitchFamily="34" charset="0"/>
              </a:rPr>
              <a:t> format and use only the red color for negative numbers (e.g., show 1000 in red instead of -1000.) and a</a:t>
            </a:r>
            <a:r>
              <a:rPr lang="en-GB" sz="1800" err="1">
                <a:effectLst/>
                <a:latin typeface="Calibri" panose="020F0502020204030204" pitchFamily="34" charset="0"/>
                <a:ea typeface="Calibri" panose="020F0502020204030204" pitchFamily="34" charset="0"/>
                <a:cs typeface="Calibri" panose="020F0502020204030204" pitchFamily="34" charset="0"/>
              </a:rPr>
              <a:t>ll</a:t>
            </a:r>
            <a:r>
              <a:rPr lang="en-GB" sz="1800">
                <a:effectLst/>
                <a:latin typeface="Calibri" panose="020F0502020204030204" pitchFamily="34" charset="0"/>
                <a:ea typeface="Calibri" panose="020F0502020204030204" pitchFamily="34" charset="0"/>
                <a:cs typeface="Calibri" panose="020F0502020204030204" pitchFamily="34" charset="0"/>
              </a:rPr>
              <a:t> non-text content has alternative text.</a:t>
            </a:r>
          </a:p>
          <a:p>
            <a:pPr marL="171450" indent="-171450">
              <a:buFont typeface="Arial" panose="020B0604020202020204" pitchFamily="34" charset="0"/>
              <a:buChar char="•"/>
            </a:pPr>
            <a:endParaRPr lang="en-GB" sz="1800">
              <a:effectLst/>
              <a:latin typeface="Calibri" panose="020F0502020204030204" pitchFamily="34" charset="0"/>
              <a:ea typeface="Calibri" panose="020F0502020204030204" pitchFamily="34" charset="0"/>
              <a:cs typeface="Calibri" panose="020F0502020204030204" pitchFamily="34" charset="0"/>
            </a:endParaRPr>
          </a:p>
          <a:p>
            <a:pPr marL="171450" indent="-171450">
              <a:buFont typeface="Arial" panose="020B0604020202020204" pitchFamily="34" charset="0"/>
              <a:buChar char="•"/>
            </a:pPr>
            <a:r>
              <a:rPr lang="en-GB" sz="1800">
                <a:effectLst/>
                <a:latin typeface="Calibri" panose="020F0502020204030204" pitchFamily="34" charset="0"/>
                <a:ea typeface="Calibri" panose="020F0502020204030204" pitchFamily="34" charset="0"/>
                <a:cs typeface="Calibri" panose="020F0502020204030204" pitchFamily="34" charset="0"/>
              </a:rPr>
              <a:t>Colour filter in Windows 10 settings will be beneficial to explain the point. </a:t>
            </a:r>
            <a:endParaRPr lang="en-GB" sz="1800">
              <a:effectLst/>
              <a:latin typeface="Calibri" panose="020F0502020204030204" pitchFamily="34" charset="0"/>
              <a:ea typeface="Calibri" panose="020F0502020204030204" pitchFamily="34" charset="0"/>
              <a:cs typeface="Arial" panose="020B0604020202020204" pitchFamily="34" charset="0"/>
            </a:endParaRPr>
          </a:p>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41</a:t>
            </a:fld>
            <a:endParaRPr lang="en-GB"/>
          </a:p>
        </p:txBody>
      </p:sp>
    </p:spTree>
    <p:extLst>
      <p:ext uri="{BB962C8B-B14F-4D97-AF65-F5344CB8AC3E}">
        <p14:creationId xmlns:p14="http://schemas.microsoft.com/office/powerpoint/2010/main" val="31029395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Some of the default styles are not accessible.</a:t>
            </a:r>
          </a:p>
          <a:p>
            <a:r>
              <a:rPr lang="en-US" sz="1800" b="0" i="0" u="none" strike="noStrike">
                <a:solidFill>
                  <a:srgbClr val="000000"/>
                </a:solidFill>
                <a:effectLst/>
                <a:latin typeface="Calibri" panose="020F0502020204030204" pitchFamily="34" charset="0"/>
              </a:rPr>
              <a:t>The Calculation, Check cell Explanatory text, Linked cell </a:t>
            </a:r>
            <a:r>
              <a:rPr lang="en-US" sz="1800"/>
              <a:t>and </a:t>
            </a:r>
            <a:r>
              <a:rPr lang="en-US" sz="1800" b="0" i="0" u="none" strike="noStrike">
                <a:solidFill>
                  <a:srgbClr val="000000"/>
                </a:solidFill>
                <a:effectLst/>
                <a:latin typeface="Calibri" panose="020F0502020204030204" pitchFamily="34" charset="0"/>
              </a:rPr>
              <a:t>Warning text as well as Accent 2,</a:t>
            </a:r>
            <a:r>
              <a:rPr lang="en-US"/>
              <a:t> </a:t>
            </a:r>
            <a:r>
              <a:rPr lang="en-US" sz="1800" b="0" i="0" u="none" strike="noStrike">
                <a:solidFill>
                  <a:srgbClr val="000000"/>
                </a:solidFill>
                <a:effectLst/>
                <a:latin typeface="Calibri" panose="020F0502020204030204" pitchFamily="34" charset="0"/>
              </a:rPr>
              <a:t>3,</a:t>
            </a:r>
            <a:r>
              <a:rPr lang="en-US"/>
              <a:t> </a:t>
            </a:r>
            <a:r>
              <a:rPr lang="en-US" sz="1800" b="0" i="0" u="none" strike="noStrike">
                <a:solidFill>
                  <a:srgbClr val="000000"/>
                </a:solidFill>
                <a:effectLst/>
                <a:latin typeface="Calibri" panose="020F0502020204030204" pitchFamily="34" charset="0"/>
              </a:rPr>
              <a:t>4,</a:t>
            </a:r>
            <a:r>
              <a:rPr lang="en-US"/>
              <a:t> </a:t>
            </a:r>
            <a:r>
              <a:rPr lang="en-US" sz="1800" b="0" i="0" u="none" strike="noStrike">
                <a:solidFill>
                  <a:srgbClr val="000000"/>
                </a:solidFill>
                <a:effectLst/>
                <a:latin typeface="Calibri" panose="020F0502020204030204" pitchFamily="34" charset="0"/>
              </a:rPr>
              <a:t>5 and 6 styles,</a:t>
            </a:r>
            <a:r>
              <a:rPr lang="en-US"/>
              <a:t> </a:t>
            </a:r>
            <a:r>
              <a:rPr lang="en-GB"/>
              <a:t>all use colour combinations which could pose a barrier. </a:t>
            </a:r>
          </a:p>
        </p:txBody>
      </p:sp>
      <p:sp>
        <p:nvSpPr>
          <p:cNvPr id="4" name="Slide Number Placeholder 3"/>
          <p:cNvSpPr>
            <a:spLocks noGrp="1"/>
          </p:cNvSpPr>
          <p:nvPr>
            <p:ph type="sldNum" sz="quarter" idx="5"/>
          </p:nvPr>
        </p:nvSpPr>
        <p:spPr/>
        <p:txBody>
          <a:bodyPr/>
          <a:lstStyle/>
          <a:p>
            <a:fld id="{56C25F04-BAB1-4DF3-BCAD-1597F2677E30}" type="slidenum">
              <a:rPr lang="en-GB" smtClean="0"/>
              <a:t>42</a:t>
            </a:fld>
            <a:endParaRPr lang="en-GB"/>
          </a:p>
        </p:txBody>
      </p:sp>
    </p:spTree>
    <p:extLst>
      <p:ext uri="{BB962C8B-B14F-4D97-AF65-F5344CB8AC3E}">
        <p14:creationId xmlns:p14="http://schemas.microsoft.com/office/powerpoint/2010/main" val="10255145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All of the default conditional formatting rules are accessible. </a:t>
            </a:r>
          </a:p>
          <a:p>
            <a:r>
              <a:rPr lang="en-GB"/>
              <a:t>If you want to format your own conditional rules for better clarity you can with the “Custom format” option.</a:t>
            </a:r>
          </a:p>
          <a:p>
            <a:endParaRPr lang="en-GB"/>
          </a:p>
          <a:p>
            <a:r>
              <a:rPr lang="en-GB" b="1"/>
              <a:t>Be aware this is a use of colour only formatting, which can be problematic for other users. </a:t>
            </a:r>
          </a:p>
        </p:txBody>
      </p:sp>
      <p:sp>
        <p:nvSpPr>
          <p:cNvPr id="4" name="Slide Number Placeholder 3"/>
          <p:cNvSpPr>
            <a:spLocks noGrp="1"/>
          </p:cNvSpPr>
          <p:nvPr>
            <p:ph type="sldNum" sz="quarter" idx="5"/>
          </p:nvPr>
        </p:nvSpPr>
        <p:spPr/>
        <p:txBody>
          <a:bodyPr/>
          <a:lstStyle/>
          <a:p>
            <a:fld id="{56C25F04-BAB1-4DF3-BCAD-1597F2677E30}" type="slidenum">
              <a:rPr lang="en-GB" smtClean="0"/>
              <a:t>43</a:t>
            </a:fld>
            <a:endParaRPr lang="en-GB"/>
          </a:p>
        </p:txBody>
      </p:sp>
    </p:spTree>
    <p:extLst>
      <p:ext uri="{BB962C8B-B14F-4D97-AF65-F5344CB8AC3E}">
        <p14:creationId xmlns:p14="http://schemas.microsoft.com/office/powerpoint/2010/main" val="17994083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Table styles can greatly affect the clarity of data contained within the table.</a:t>
            </a:r>
          </a:p>
          <a:p>
            <a:r>
              <a:rPr lang="en-GB"/>
              <a:t>Out of the 60 default styles available;</a:t>
            </a:r>
          </a:p>
          <a:p>
            <a:pPr marL="171450" indent="-171450">
              <a:buFont typeface="Arial" panose="020B0604020202020204" pitchFamily="34" charset="0"/>
              <a:buChar char="•"/>
            </a:pPr>
            <a:r>
              <a:rPr lang="en-GB"/>
              <a:t>48% had either an AA or AAA rated colour combinations in </a:t>
            </a:r>
            <a:r>
              <a:rPr lang="en-GB" b="1"/>
              <a:t>both</a:t>
            </a:r>
            <a:r>
              <a:rPr lang="en-GB"/>
              <a:t> the header row and the table body.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a:t>32% had either an AA or AAA rated colour combination in </a:t>
            </a:r>
            <a:r>
              <a:rPr lang="en-GB" b="1"/>
              <a:t>both</a:t>
            </a:r>
            <a:r>
              <a:rPr lang="en-GB"/>
              <a:t> the header row and the table body</a:t>
            </a:r>
            <a:r>
              <a:rPr lang="en-US"/>
              <a:t> </a:t>
            </a:r>
            <a:r>
              <a:rPr lang="en-US" b="1"/>
              <a:t>and</a:t>
            </a:r>
            <a:r>
              <a:rPr lang="en-US"/>
              <a:t> a greater contrast than the default cell outline for the table 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15% </a:t>
            </a:r>
            <a:r>
              <a:rPr lang="en-GB"/>
              <a:t>had either an AA or AAA rated colour combination in </a:t>
            </a:r>
            <a:r>
              <a:rPr lang="en-GB" b="1"/>
              <a:t>both</a:t>
            </a:r>
            <a:r>
              <a:rPr lang="en-GB"/>
              <a:t> the header row and the table body</a:t>
            </a:r>
            <a:r>
              <a:rPr lang="en-US"/>
              <a:t> </a:t>
            </a:r>
            <a:r>
              <a:rPr lang="en-US" b="1"/>
              <a:t>and</a:t>
            </a:r>
            <a:r>
              <a:rPr lang="en-US"/>
              <a:t> a ratio great than 3:1 for the table structure.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44</a:t>
            </a:fld>
            <a:endParaRPr lang="en-GB"/>
          </a:p>
        </p:txBody>
      </p:sp>
    </p:spTree>
    <p:extLst>
      <p:ext uri="{BB962C8B-B14F-4D97-AF65-F5344CB8AC3E}">
        <p14:creationId xmlns:p14="http://schemas.microsoft.com/office/powerpoint/2010/main" val="23658361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Let’s take a break and run through any questions from the chat, and if you have a question you would like to discuss please raise your hand.</a:t>
            </a:r>
          </a:p>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46</a:t>
            </a:fld>
            <a:endParaRPr lang="en-GB"/>
          </a:p>
        </p:txBody>
      </p:sp>
    </p:spTree>
    <p:extLst>
      <p:ext uri="{BB962C8B-B14F-4D97-AF65-F5344CB8AC3E}">
        <p14:creationId xmlns:p14="http://schemas.microsoft.com/office/powerpoint/2010/main" val="13453158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might be asked to create a PDF. PDFs can be useful as a simple way to share content but they can be a challenge to make accessible. So we have a few tips.</a:t>
            </a:r>
          </a:p>
          <a:p>
            <a:endParaRPr lang="en-GB"/>
          </a:p>
          <a:p>
            <a:r>
              <a:rPr lang="en-GB"/>
              <a:t>First, check whether PDF is really the right format. If your original file is Word, PowerPoint or Excel, sharing that original file might be better. That’s especially the case if you will upload the file to Blackboard because students can create a “tagged PDF” alternative format if they prefer to use a PDF.</a:t>
            </a:r>
          </a:p>
          <a:p>
            <a:endParaRPr lang="en-GB"/>
          </a:p>
          <a:p>
            <a:r>
              <a:rPr lang="en-GB"/>
              <a:t>If you’re still going to go ahead with a PDF, make sure you’ve followed as much accessibility good practice as possible in your original file. The office accessibility inspector will help you with this – as we’ve explored in the session today.</a:t>
            </a:r>
          </a:p>
          <a:p>
            <a:endParaRPr lang="en-GB"/>
          </a:p>
          <a:p>
            <a:r>
              <a:rPr lang="en-GB"/>
              <a:t>It’s important to set the title of the document, I’ll demonstrate this on the next slide.</a:t>
            </a:r>
          </a:p>
          <a:p>
            <a:endParaRPr lang="en-GB"/>
          </a:p>
          <a:p>
            <a:r>
              <a:rPr lang="en-GB"/>
              <a:t>Finally use “save as PDF” rather than print to PDF. When you save as PDF the resulting file keeps the accessibility information like headings and so on. If you print to PDF then this information will be lost, making the PDF file much worse in terms of accessibility.</a:t>
            </a:r>
          </a:p>
        </p:txBody>
      </p:sp>
      <p:sp>
        <p:nvSpPr>
          <p:cNvPr id="4" name="Slide Number Placeholder 3"/>
          <p:cNvSpPr>
            <a:spLocks noGrp="1"/>
          </p:cNvSpPr>
          <p:nvPr>
            <p:ph type="sldNum" sz="quarter" idx="5"/>
          </p:nvPr>
        </p:nvSpPr>
        <p:spPr/>
        <p:txBody>
          <a:bodyPr/>
          <a:lstStyle/>
          <a:p>
            <a:fld id="{56C25F04-BAB1-4DF3-BCAD-1597F2677E30}" type="slidenum">
              <a:rPr lang="en-GB" smtClean="0"/>
              <a:t>47</a:t>
            </a:fld>
            <a:endParaRPr lang="en-GB"/>
          </a:p>
        </p:txBody>
      </p:sp>
    </p:spTree>
    <p:extLst>
      <p:ext uri="{BB962C8B-B14F-4D97-AF65-F5344CB8AC3E}">
        <p14:creationId xmlns:p14="http://schemas.microsoft.com/office/powerpoint/2010/main" val="176689552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how do you set the title of a file? In Word, PowerPoint, or Excel go to the Info menu.  </a:t>
            </a:r>
          </a:p>
          <a:p>
            <a:r>
              <a:rPr lang="en-GB"/>
              <a:t>[progress]</a:t>
            </a:r>
          </a:p>
          <a:p>
            <a:r>
              <a:rPr lang="en-GB"/>
              <a:t>And then set the Title according to your preference.</a:t>
            </a:r>
          </a:p>
        </p:txBody>
      </p:sp>
      <p:sp>
        <p:nvSpPr>
          <p:cNvPr id="4" name="Slide Number Placeholder 3"/>
          <p:cNvSpPr>
            <a:spLocks noGrp="1"/>
          </p:cNvSpPr>
          <p:nvPr>
            <p:ph type="sldNum" sz="quarter" idx="5"/>
          </p:nvPr>
        </p:nvSpPr>
        <p:spPr/>
        <p:txBody>
          <a:bodyPr/>
          <a:lstStyle/>
          <a:p>
            <a:fld id="{56C25F04-BAB1-4DF3-BCAD-1597F2677E30}" type="slidenum">
              <a:rPr lang="en-GB" smtClean="0"/>
              <a:t>48</a:t>
            </a:fld>
            <a:endParaRPr lang="en-GB"/>
          </a:p>
        </p:txBody>
      </p:sp>
    </p:spTree>
    <p:extLst>
      <p:ext uri="{BB962C8B-B14F-4D97-AF65-F5344CB8AC3E}">
        <p14:creationId xmlns:p14="http://schemas.microsoft.com/office/powerpoint/2010/main" val="213764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 we introduce you to the accessibility inspector in Word, PowerPoint, and Excel..</a:t>
            </a:r>
          </a:p>
          <a:p>
            <a:endParaRPr lang="en-GB"/>
          </a:p>
          <a:p>
            <a:r>
              <a:rPr lang="en-GB"/>
              <a:t>[progress]</a:t>
            </a:r>
          </a:p>
          <a:p>
            <a:r>
              <a:rPr lang="en-GB"/>
              <a:t>The accessibility inspector identifies possible improvements you can make to the accessibility of your document.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It runs whilst you’re working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it will show you how to make your document more accessible. </a:t>
            </a:r>
          </a:p>
        </p:txBody>
      </p:sp>
      <p:sp>
        <p:nvSpPr>
          <p:cNvPr id="4" name="Slide Number Placeholder 3"/>
          <p:cNvSpPr>
            <a:spLocks noGrp="1"/>
          </p:cNvSpPr>
          <p:nvPr>
            <p:ph type="sldNum" sz="quarter" idx="5"/>
          </p:nvPr>
        </p:nvSpPr>
        <p:spPr/>
        <p:txBody>
          <a:bodyPr/>
          <a:lstStyle/>
          <a:p>
            <a:fld id="{56C25F04-BAB1-4DF3-BCAD-1597F2677E30}" type="slidenum">
              <a:rPr lang="en-GB" smtClean="0"/>
              <a:t>4</a:t>
            </a:fld>
            <a:endParaRPr lang="en-GB"/>
          </a:p>
        </p:txBody>
      </p:sp>
    </p:spTree>
    <p:extLst>
      <p:ext uri="{BB962C8B-B14F-4D97-AF65-F5344CB8AC3E}">
        <p14:creationId xmlns:p14="http://schemas.microsoft.com/office/powerpoint/2010/main" val="2858429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we’ve reached our conclusion.</a:t>
            </a:r>
          </a:p>
        </p:txBody>
      </p:sp>
      <p:sp>
        <p:nvSpPr>
          <p:cNvPr id="4" name="Slide Number Placeholder 3"/>
          <p:cNvSpPr>
            <a:spLocks noGrp="1"/>
          </p:cNvSpPr>
          <p:nvPr>
            <p:ph type="sldNum" sz="quarter" idx="5"/>
          </p:nvPr>
        </p:nvSpPr>
        <p:spPr/>
        <p:txBody>
          <a:bodyPr/>
          <a:lstStyle/>
          <a:p>
            <a:fld id="{56C25F04-BAB1-4DF3-BCAD-1597F2677E30}" type="slidenum">
              <a:rPr lang="en-GB" smtClean="0"/>
              <a:t>49</a:t>
            </a:fld>
            <a:endParaRPr lang="en-GB"/>
          </a:p>
        </p:txBody>
      </p:sp>
    </p:spTree>
    <p:extLst>
      <p:ext uri="{BB962C8B-B14F-4D97-AF65-F5344CB8AC3E}">
        <p14:creationId xmlns:p14="http://schemas.microsoft.com/office/powerpoint/2010/main" val="29185811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try to make this our new slogan, it’s not good to go, until the accessibility inspector says it’s good to go. </a:t>
            </a:r>
          </a:p>
          <a:p>
            <a:endParaRPr lang="en-GB"/>
          </a:p>
          <a:p>
            <a:r>
              <a:rPr lang="en-GB"/>
              <a:t>This might not be possible in all cases, but if we can set our intention to be as accessible as possible then everyone will benefit. </a:t>
            </a:r>
          </a:p>
          <a:p>
            <a:endParaRPr lang="en-GB"/>
          </a:p>
          <a:p>
            <a:r>
              <a:rPr lang="en-GB"/>
              <a:t>We’ve also learned today that the accessibility inspector cannot tell you all accessibility issues. But using it regularly will raise your awareness of what to look out for and consider as you continue on your accessibility journey.</a:t>
            </a:r>
          </a:p>
        </p:txBody>
      </p:sp>
      <p:sp>
        <p:nvSpPr>
          <p:cNvPr id="4" name="Slide Number Placeholder 3"/>
          <p:cNvSpPr>
            <a:spLocks noGrp="1"/>
          </p:cNvSpPr>
          <p:nvPr>
            <p:ph type="sldNum" sz="quarter" idx="5"/>
          </p:nvPr>
        </p:nvSpPr>
        <p:spPr/>
        <p:txBody>
          <a:bodyPr/>
          <a:lstStyle/>
          <a:p>
            <a:fld id="{56C25F04-BAB1-4DF3-BCAD-1597F2677E30}" type="slidenum">
              <a:rPr lang="en-GB" smtClean="0"/>
              <a:t>50</a:t>
            </a:fld>
            <a:endParaRPr lang="en-GB"/>
          </a:p>
        </p:txBody>
      </p:sp>
    </p:spTree>
    <p:extLst>
      <p:ext uri="{BB962C8B-B14F-4D97-AF65-F5344CB8AC3E}">
        <p14:creationId xmlns:p14="http://schemas.microsoft.com/office/powerpoint/2010/main" val="3147706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terms of next steps, try using the accessibility inspector and post your questions about it in the Office 365 community. </a:t>
            </a:r>
          </a:p>
          <a:p>
            <a:endParaRPr lang="en-GB"/>
          </a:p>
          <a:p>
            <a:r>
              <a:rPr lang="en-GB"/>
              <a:t>We’ve added lots of links in the slide deck to help you.</a:t>
            </a:r>
          </a:p>
          <a:p>
            <a:endParaRPr lang="en-GB"/>
          </a:p>
          <a:p>
            <a:r>
              <a:rPr lang="en-GB"/>
              <a:t>And as you use the inspector give us your feedback on what you would like us to cover in a future session, so we can prepare a deeper dive into the topics that matter most to you.</a:t>
            </a:r>
          </a:p>
        </p:txBody>
      </p:sp>
      <p:sp>
        <p:nvSpPr>
          <p:cNvPr id="4" name="Slide Number Placeholder 3"/>
          <p:cNvSpPr>
            <a:spLocks noGrp="1"/>
          </p:cNvSpPr>
          <p:nvPr>
            <p:ph type="sldNum" sz="quarter" idx="5"/>
          </p:nvPr>
        </p:nvSpPr>
        <p:spPr/>
        <p:txBody>
          <a:bodyPr/>
          <a:lstStyle/>
          <a:p>
            <a:fld id="{56C25F04-BAB1-4DF3-BCAD-1597F2677E30}" type="slidenum">
              <a:rPr lang="en-GB" smtClean="0"/>
              <a:t>51</a:t>
            </a:fld>
            <a:endParaRPr lang="en-GB"/>
          </a:p>
        </p:txBody>
      </p:sp>
    </p:spTree>
    <p:extLst>
      <p:ext uri="{BB962C8B-B14F-4D97-AF65-F5344CB8AC3E}">
        <p14:creationId xmlns:p14="http://schemas.microsoft.com/office/powerpoint/2010/main" val="13047688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isn’t only about making your content accessible for others. There are many accessibility tools and features that can make your life easier. For example:</a:t>
            </a:r>
          </a:p>
          <a:p>
            <a:r>
              <a:rPr lang="en-GB"/>
              <a:t>[progress]</a:t>
            </a:r>
          </a:p>
          <a:p>
            <a:r>
              <a:rPr lang="en-GB"/>
              <a:t>You can dictate documents and emails.</a:t>
            </a:r>
          </a:p>
          <a:p>
            <a:r>
              <a:rPr lang="en-GB"/>
              <a:t>[progress]</a:t>
            </a:r>
          </a:p>
          <a:p>
            <a:r>
              <a:rPr lang="en-GB"/>
              <a:t>You can use immersive reader to make content easier to read or have it read aloud to you. I use that feature often to help me proof read documents.</a:t>
            </a:r>
          </a:p>
          <a:p>
            <a:r>
              <a:rPr lang="en-GB"/>
              <a:t>[progress]</a:t>
            </a:r>
          </a:p>
          <a:p>
            <a:r>
              <a:rPr lang="en-GB"/>
              <a:t>You can set your computer to use a light mode or dark mode, depending on your preference. Usually everyone has a preference. It’s one of the first things I set up when I get a new machine.</a:t>
            </a:r>
          </a:p>
          <a:p>
            <a:r>
              <a:rPr lang="en-GB"/>
              <a:t>[progress]</a:t>
            </a:r>
          </a:p>
          <a:p>
            <a:r>
              <a:rPr lang="en-GB"/>
              <a:t>You might have heard of blue light filters or night light settings. Some find that using these whatever the time of day can help to reduce eye strain.</a:t>
            </a:r>
          </a:p>
          <a:p>
            <a:r>
              <a:rPr lang="en-GB"/>
              <a:t>[progress]</a:t>
            </a:r>
          </a:p>
          <a:p>
            <a:r>
              <a:rPr lang="en-GB"/>
              <a:t>And you can change the scale of how windows presents content, and make it larger if you wish.</a:t>
            </a:r>
          </a:p>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52</a:t>
            </a:fld>
            <a:endParaRPr lang="en-GB"/>
          </a:p>
        </p:txBody>
      </p:sp>
    </p:spTree>
    <p:extLst>
      <p:ext uri="{BB962C8B-B14F-4D97-AF65-F5344CB8AC3E}">
        <p14:creationId xmlns:p14="http://schemas.microsoft.com/office/powerpoint/2010/main" val="3351860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added more links at the end of this presentation. There’s an introductory course about digital accessibility on Blackboard. We’ve recently extended it to include lots of guidance specifically about accessibility and Office.</a:t>
            </a:r>
          </a:p>
          <a:p>
            <a:endParaRPr lang="en-GB"/>
          </a:p>
          <a:p>
            <a:r>
              <a:rPr lang="en-GB"/>
              <a:t>Microsoft also have a short course on accessibility fundamentals.</a:t>
            </a:r>
          </a:p>
          <a:p>
            <a:endParaRPr lang="en-GB"/>
          </a:p>
          <a:p>
            <a:r>
              <a:rPr lang="en-GB"/>
              <a:t>And there’s a great short course on LinkedIn called </a:t>
            </a:r>
            <a:r>
              <a:rPr lang="en-GB">
                <a:hlinkClick r:id="rId3"/>
              </a:rPr>
              <a:t>Digital Accessibility for the Modern Workplace</a:t>
            </a:r>
            <a:r>
              <a:rPr lang="en-GB"/>
              <a:t> it’s less than an hour long and very approachable.</a:t>
            </a:r>
          </a:p>
          <a:p>
            <a:endParaRPr lang="en-GB"/>
          </a:p>
          <a:p>
            <a:r>
              <a:rPr lang="en-GB"/>
              <a:t>We mentioned that computers can’t detect all accessibility issues. I strongly recommend the dyslexia friendly style guide. There’s lots of simple and easy tips that will help you to make content more accessible.</a:t>
            </a:r>
          </a:p>
        </p:txBody>
      </p:sp>
      <p:sp>
        <p:nvSpPr>
          <p:cNvPr id="4" name="Slide Number Placeholder 3"/>
          <p:cNvSpPr>
            <a:spLocks noGrp="1"/>
          </p:cNvSpPr>
          <p:nvPr>
            <p:ph type="sldNum" sz="quarter" idx="5"/>
          </p:nvPr>
        </p:nvSpPr>
        <p:spPr/>
        <p:txBody>
          <a:bodyPr/>
          <a:lstStyle/>
          <a:p>
            <a:fld id="{56C25F04-BAB1-4DF3-BCAD-1597F2677E30}" type="slidenum">
              <a:rPr lang="en-GB" smtClean="0"/>
              <a:t>53</a:t>
            </a:fld>
            <a:endParaRPr lang="en-GB"/>
          </a:p>
        </p:txBody>
      </p:sp>
    </p:spTree>
    <p:extLst>
      <p:ext uri="{BB962C8B-B14F-4D97-AF65-F5344CB8AC3E}">
        <p14:creationId xmlns:p14="http://schemas.microsoft.com/office/powerpoint/2010/main" val="22379025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Here’s an example of the Introduction to Digital Accessibility Blackboard course. The course is broken into two main parts. One explains accessibility from the perspective of the lived experience of those with different types of impairment. The other is a dedicated section to Office Accessibility.</a:t>
            </a:r>
          </a:p>
        </p:txBody>
      </p:sp>
      <p:sp>
        <p:nvSpPr>
          <p:cNvPr id="4" name="Slide Number Placeholder 3"/>
          <p:cNvSpPr>
            <a:spLocks noGrp="1"/>
          </p:cNvSpPr>
          <p:nvPr>
            <p:ph type="sldNum" sz="quarter" idx="5"/>
          </p:nvPr>
        </p:nvSpPr>
        <p:spPr/>
        <p:txBody>
          <a:bodyPr/>
          <a:lstStyle/>
          <a:p>
            <a:fld id="{56C25F04-BAB1-4DF3-BCAD-1597F2677E30}" type="slidenum">
              <a:rPr lang="en-GB" smtClean="0"/>
              <a:t>54</a:t>
            </a:fld>
            <a:endParaRPr lang="en-GB"/>
          </a:p>
        </p:txBody>
      </p:sp>
    </p:spTree>
    <p:extLst>
      <p:ext uri="{BB962C8B-B14F-4D97-AF65-F5344CB8AC3E}">
        <p14:creationId xmlns:p14="http://schemas.microsoft.com/office/powerpoint/2010/main" val="49709673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Here’s a screenshot from the Office accessibility section. This is a great resource for dipping in and out of to remind yourself of things we’ve covered today and </a:t>
            </a:r>
            <a:r>
              <a:rPr lang="en-GB" err="1"/>
              <a:t>futher</a:t>
            </a:r>
            <a:r>
              <a:rPr lang="en-GB"/>
              <a:t> ways you can improve accessibility of the content you create in Office.</a:t>
            </a:r>
          </a:p>
        </p:txBody>
      </p:sp>
      <p:sp>
        <p:nvSpPr>
          <p:cNvPr id="4" name="Slide Number Placeholder 3"/>
          <p:cNvSpPr>
            <a:spLocks noGrp="1"/>
          </p:cNvSpPr>
          <p:nvPr>
            <p:ph type="sldNum" sz="quarter" idx="5"/>
          </p:nvPr>
        </p:nvSpPr>
        <p:spPr/>
        <p:txBody>
          <a:bodyPr/>
          <a:lstStyle/>
          <a:p>
            <a:fld id="{56C25F04-BAB1-4DF3-BCAD-1597F2677E30}" type="slidenum">
              <a:rPr lang="en-GB" smtClean="0"/>
              <a:t>55</a:t>
            </a:fld>
            <a:endParaRPr lang="en-GB"/>
          </a:p>
        </p:txBody>
      </p:sp>
    </p:spTree>
    <p:extLst>
      <p:ext uri="{BB962C8B-B14F-4D97-AF65-F5344CB8AC3E}">
        <p14:creationId xmlns:p14="http://schemas.microsoft.com/office/powerpoint/2010/main" val="915378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Pick out some links from this page</a:t>
            </a:r>
          </a:p>
        </p:txBody>
      </p:sp>
      <p:sp>
        <p:nvSpPr>
          <p:cNvPr id="4" name="Slide Number Placeholder 3"/>
          <p:cNvSpPr>
            <a:spLocks noGrp="1"/>
          </p:cNvSpPr>
          <p:nvPr>
            <p:ph type="sldNum" sz="quarter" idx="5"/>
          </p:nvPr>
        </p:nvSpPr>
        <p:spPr/>
        <p:txBody>
          <a:bodyPr/>
          <a:lstStyle/>
          <a:p>
            <a:fld id="{56C25F04-BAB1-4DF3-BCAD-1597F2677E30}" type="slidenum">
              <a:rPr lang="en-GB" smtClean="0"/>
              <a:t>56</a:t>
            </a:fld>
            <a:endParaRPr lang="en-GB"/>
          </a:p>
        </p:txBody>
      </p:sp>
    </p:spTree>
    <p:extLst>
      <p:ext uri="{BB962C8B-B14F-4D97-AF65-F5344CB8AC3E}">
        <p14:creationId xmlns:p14="http://schemas.microsoft.com/office/powerpoint/2010/main" val="1059410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we’ve added some links to guides about using some of the accessibility features we mentioned in our conclusion these are based on Windows PCs. </a:t>
            </a:r>
          </a:p>
          <a:p>
            <a:endParaRPr lang="en-GB"/>
          </a:p>
          <a:p>
            <a:r>
              <a:rPr lang="en-GB"/>
              <a:t>The </a:t>
            </a:r>
            <a:r>
              <a:rPr lang="en-GB">
                <a:hlinkClick r:id="rId3"/>
              </a:rPr>
              <a:t>My Computer, My Way</a:t>
            </a:r>
            <a:r>
              <a:rPr lang="en-GB"/>
              <a:t> site has more along these lines and they cover windows, macs, </a:t>
            </a:r>
            <a:r>
              <a:rPr lang="en-GB" err="1"/>
              <a:t>iphones</a:t>
            </a:r>
            <a:r>
              <a:rPr lang="en-GB"/>
              <a:t>, android phones, and </a:t>
            </a:r>
            <a:r>
              <a:rPr lang="en-GB" err="1"/>
              <a:t>chromebooks</a:t>
            </a:r>
            <a:r>
              <a:rPr lang="en-GB"/>
              <a:t>.</a:t>
            </a:r>
          </a:p>
        </p:txBody>
      </p:sp>
      <p:sp>
        <p:nvSpPr>
          <p:cNvPr id="4" name="Slide Number Placeholder 3"/>
          <p:cNvSpPr>
            <a:spLocks noGrp="1"/>
          </p:cNvSpPr>
          <p:nvPr>
            <p:ph type="sldNum" sz="quarter" idx="5"/>
          </p:nvPr>
        </p:nvSpPr>
        <p:spPr/>
        <p:txBody>
          <a:bodyPr/>
          <a:lstStyle/>
          <a:p>
            <a:fld id="{56C25F04-BAB1-4DF3-BCAD-1597F2677E30}" type="slidenum">
              <a:rPr lang="en-GB" smtClean="0"/>
              <a:t>57</a:t>
            </a:fld>
            <a:endParaRPr lang="en-GB"/>
          </a:p>
        </p:txBody>
      </p:sp>
    </p:spTree>
    <p:extLst>
      <p:ext uri="{BB962C8B-B14F-4D97-AF65-F5344CB8AC3E}">
        <p14:creationId xmlns:p14="http://schemas.microsoft.com/office/powerpoint/2010/main" val="34907875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Julia has recently updated the 365 Community SharePoint site to include a dedicated 365 Accessibility hub where you can find out more about using Microsoft 365 tools in an accessible way and much more.</a:t>
            </a:r>
          </a:p>
        </p:txBody>
      </p:sp>
      <p:sp>
        <p:nvSpPr>
          <p:cNvPr id="4" name="Slide Number Placeholder 3"/>
          <p:cNvSpPr>
            <a:spLocks noGrp="1"/>
          </p:cNvSpPr>
          <p:nvPr>
            <p:ph type="sldNum" sz="quarter" idx="5"/>
          </p:nvPr>
        </p:nvSpPr>
        <p:spPr/>
        <p:txBody>
          <a:bodyPr/>
          <a:lstStyle/>
          <a:p>
            <a:fld id="{56C25F04-BAB1-4DF3-BCAD-1597F2677E30}" type="slidenum">
              <a:rPr lang="en-GB" smtClean="0"/>
              <a:t>58</a:t>
            </a:fld>
            <a:endParaRPr lang="en-GB"/>
          </a:p>
        </p:txBody>
      </p:sp>
    </p:spTree>
    <p:extLst>
      <p:ext uri="{BB962C8B-B14F-4D97-AF65-F5344CB8AC3E}">
        <p14:creationId xmlns:p14="http://schemas.microsoft.com/office/powerpoint/2010/main" val="4250969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r>
              <a:rPr lang="en-GB"/>
              <a:t>Accessibility is about removing barriers that might prevent colleagues, students, or the general public from getting the most out of our resources, particularly if they have an impairment or disability. Accessible content is just better content.</a:t>
            </a:r>
          </a:p>
          <a:p>
            <a:endParaRPr lang="en-GB"/>
          </a:p>
          <a:p>
            <a:r>
              <a:rPr lang="en-GB"/>
              <a:t>If you use Blackboard, you’re probably used to seeing the accessibility indicators.</a:t>
            </a:r>
          </a:p>
          <a:p>
            <a:r>
              <a:rPr lang="en-GB"/>
              <a:t>[progress]</a:t>
            </a:r>
          </a:p>
          <a:p>
            <a:r>
              <a:rPr lang="en-GB"/>
              <a:t>These give you instant feedback on the accessibility of the content you upload for your students. </a:t>
            </a:r>
          </a:p>
          <a:p>
            <a:r>
              <a:rPr lang="en-GB"/>
              <a:t>The accessibility inspector in office takes you further. It points out issues whilst you create content. It’s more efficient to resolve issues before you upload content to Blackboard.</a:t>
            </a:r>
          </a:p>
          <a:p>
            <a:endParaRPr lang="en-GB"/>
          </a:p>
          <a:p>
            <a:r>
              <a:rPr lang="en-GB"/>
              <a:t>As a professional, you want your audience to focus on your content. When content shows poor accessibility practice it can be frustrating. For example when text has too little contrast you might be distracted trying to make out what is on screen and lose focus. Or if you open up a large document and find you cannot navigate through it using headings and you’re in a rush, it’s likely that you will be distracted by the problems the content is causing you, not the solutions you were expecting to find in the content.</a:t>
            </a:r>
          </a:p>
          <a:p>
            <a:r>
              <a:rPr lang="en-GB"/>
              <a:t>Even if your audience does not know about accessibility, if you follow good accessibility practice it’s more likely that you will get the results you want. While usually we don’t notice when something is good, we often notice when something is bad.</a:t>
            </a:r>
          </a:p>
        </p:txBody>
      </p:sp>
      <p:sp>
        <p:nvSpPr>
          <p:cNvPr id="4" name="Slide Number Placeholder 3"/>
          <p:cNvSpPr>
            <a:spLocks noGrp="1"/>
          </p:cNvSpPr>
          <p:nvPr>
            <p:ph type="sldNum" sz="quarter" idx="5"/>
          </p:nvPr>
        </p:nvSpPr>
        <p:spPr/>
        <p:txBody>
          <a:bodyPr/>
          <a:lstStyle/>
          <a:p>
            <a:fld id="{56C25F04-BAB1-4DF3-BCAD-1597F2677E30}" type="slidenum">
              <a:rPr lang="en-GB" smtClean="0"/>
              <a:t>5</a:t>
            </a:fld>
            <a:endParaRPr lang="en-GB"/>
          </a:p>
        </p:txBody>
      </p:sp>
    </p:spTree>
    <p:extLst>
      <p:ext uri="{BB962C8B-B14F-4D97-AF65-F5344CB8AC3E}">
        <p14:creationId xmlns:p14="http://schemas.microsoft.com/office/powerpoint/2010/main" val="425855303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Thanks for you participation and engagement in our session, we can use the time remaining to answer your questions and discuss anything we have covered today. Thank you!</a:t>
            </a:r>
          </a:p>
        </p:txBody>
      </p:sp>
      <p:sp>
        <p:nvSpPr>
          <p:cNvPr id="4" name="Slide Number Placeholder 3"/>
          <p:cNvSpPr>
            <a:spLocks noGrp="1"/>
          </p:cNvSpPr>
          <p:nvPr>
            <p:ph type="sldNum" sz="quarter" idx="5"/>
          </p:nvPr>
        </p:nvSpPr>
        <p:spPr/>
        <p:txBody>
          <a:bodyPr/>
          <a:lstStyle/>
          <a:p>
            <a:fld id="{56C25F04-BAB1-4DF3-BCAD-1597F2677E30}" type="slidenum">
              <a:rPr lang="en-GB" smtClean="0"/>
              <a:t>59</a:t>
            </a:fld>
            <a:endParaRPr lang="en-GB"/>
          </a:p>
        </p:txBody>
      </p:sp>
    </p:spTree>
    <p:extLst>
      <p:ext uri="{BB962C8B-B14F-4D97-AF65-F5344CB8AC3E}">
        <p14:creationId xmlns:p14="http://schemas.microsoft.com/office/powerpoint/2010/main" val="1694734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where is the accessibility inspector and how does it work?</a:t>
            </a:r>
          </a:p>
          <a:p>
            <a:r>
              <a:rPr lang="en-GB"/>
              <a:t>[progress]</a:t>
            </a:r>
          </a:p>
          <a:p>
            <a:r>
              <a:rPr lang="en-GB"/>
              <a:t>It appears as a button in Word, PowerPoint and Excel at the bottom left centre of the screen. This is the Office programs, we’ll talk about what happens if you use Office in a web browser in a moment. It will either say “Accessibility: investigate”, or “Accessibility: Good to go”. Select the button to open it.</a:t>
            </a:r>
          </a:p>
        </p:txBody>
      </p:sp>
      <p:sp>
        <p:nvSpPr>
          <p:cNvPr id="4" name="Slide Number Placeholder 3"/>
          <p:cNvSpPr>
            <a:spLocks noGrp="1"/>
          </p:cNvSpPr>
          <p:nvPr>
            <p:ph type="sldNum" sz="quarter" idx="5"/>
          </p:nvPr>
        </p:nvSpPr>
        <p:spPr/>
        <p:txBody>
          <a:bodyPr/>
          <a:lstStyle/>
          <a:p>
            <a:fld id="{56C25F04-BAB1-4DF3-BCAD-1597F2677E30}" type="slidenum">
              <a:rPr lang="en-GB" smtClean="0"/>
              <a:t>6</a:t>
            </a:fld>
            <a:endParaRPr lang="en-GB"/>
          </a:p>
        </p:txBody>
      </p:sp>
    </p:spTree>
    <p:extLst>
      <p:ext uri="{BB962C8B-B14F-4D97-AF65-F5344CB8AC3E}">
        <p14:creationId xmlns:p14="http://schemas.microsoft.com/office/powerpoint/2010/main" val="1922861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Having selected the button, a panel appears on the right of the screen that lists any accessibility issues the inspector has found. </a:t>
            </a:r>
          </a:p>
        </p:txBody>
      </p:sp>
      <p:sp>
        <p:nvSpPr>
          <p:cNvPr id="4" name="Slide Number Placeholder 3"/>
          <p:cNvSpPr>
            <a:spLocks noGrp="1"/>
          </p:cNvSpPr>
          <p:nvPr>
            <p:ph type="sldNum" sz="quarter" idx="5"/>
          </p:nvPr>
        </p:nvSpPr>
        <p:spPr/>
        <p:txBody>
          <a:bodyPr/>
          <a:lstStyle/>
          <a:p>
            <a:fld id="{56C25F04-BAB1-4DF3-BCAD-1597F2677E30}" type="slidenum">
              <a:rPr lang="en-GB" smtClean="0"/>
              <a:t>7</a:t>
            </a:fld>
            <a:endParaRPr lang="en-GB"/>
          </a:p>
        </p:txBody>
      </p:sp>
    </p:spTree>
    <p:extLst>
      <p:ext uri="{BB962C8B-B14F-4D97-AF65-F5344CB8AC3E}">
        <p14:creationId xmlns:p14="http://schemas.microsoft.com/office/powerpoint/2010/main" val="3313915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this case it’s some missing alternative text. We covered writing alternative text in a session back in May. </a:t>
            </a:r>
          </a:p>
          <a:p>
            <a:endParaRPr lang="en-GB"/>
          </a:p>
          <a:p>
            <a:r>
              <a:rPr lang="en-GB"/>
              <a:t>So in the screenshot now we have selected the error. The inspector gives us some choices and links to learn more.</a:t>
            </a:r>
          </a:p>
          <a:p>
            <a:r>
              <a:rPr lang="en-GB"/>
              <a:t>[progress]</a:t>
            </a:r>
          </a:p>
          <a:p>
            <a:r>
              <a:rPr lang="en-GB"/>
              <a:t>In this example I’ve selected “add a description”, and now I can enter my alternative text.</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By alerting us to issues whilst we create a document, it makes it easy for us to resolve accessibility issues right here and now.</a:t>
            </a:r>
          </a:p>
          <a:p>
            <a:endParaRPr lang="en-GB"/>
          </a:p>
        </p:txBody>
      </p:sp>
      <p:sp>
        <p:nvSpPr>
          <p:cNvPr id="4" name="Slide Number Placeholder 3"/>
          <p:cNvSpPr>
            <a:spLocks noGrp="1"/>
          </p:cNvSpPr>
          <p:nvPr>
            <p:ph type="sldNum" sz="quarter" idx="5"/>
          </p:nvPr>
        </p:nvSpPr>
        <p:spPr/>
        <p:txBody>
          <a:bodyPr/>
          <a:lstStyle/>
          <a:p>
            <a:fld id="{56C25F04-BAB1-4DF3-BCAD-1597F2677E30}" type="slidenum">
              <a:rPr lang="en-GB" smtClean="0"/>
              <a:t>8</a:t>
            </a:fld>
            <a:endParaRPr lang="en-GB"/>
          </a:p>
        </p:txBody>
      </p:sp>
    </p:spTree>
    <p:extLst>
      <p:ext uri="{BB962C8B-B14F-4D97-AF65-F5344CB8AC3E}">
        <p14:creationId xmlns:p14="http://schemas.microsoft.com/office/powerpoint/2010/main" val="4168909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Once we have resolved all the issues that the inspector has identified</a:t>
            </a:r>
          </a:p>
          <a:p>
            <a:r>
              <a:rPr lang="en-GB"/>
              <a:t>[progress]</a:t>
            </a:r>
          </a:p>
          <a:p>
            <a:r>
              <a:rPr lang="en-GB"/>
              <a:t>, the button changes to “Accessibility: good to go”.</a:t>
            </a:r>
          </a:p>
          <a:p>
            <a:endParaRPr lang="en-GB"/>
          </a:p>
          <a:p>
            <a:r>
              <a:rPr lang="en-GB"/>
              <a:t>This means we have resolved all the issues that the inspector has identified. It doesn’t mean our document is perfect, it just means we’ve resolved the issues that the computer was able to detect automatically. We’ll be covering issues that the inspector can’t find in future sessions.</a:t>
            </a:r>
          </a:p>
        </p:txBody>
      </p:sp>
      <p:sp>
        <p:nvSpPr>
          <p:cNvPr id="4" name="Slide Number Placeholder 3"/>
          <p:cNvSpPr>
            <a:spLocks noGrp="1"/>
          </p:cNvSpPr>
          <p:nvPr>
            <p:ph type="sldNum" sz="quarter" idx="5"/>
          </p:nvPr>
        </p:nvSpPr>
        <p:spPr/>
        <p:txBody>
          <a:bodyPr/>
          <a:lstStyle/>
          <a:p>
            <a:fld id="{56C25F04-BAB1-4DF3-BCAD-1597F2677E30}" type="slidenum">
              <a:rPr lang="en-GB" smtClean="0"/>
              <a:t>9</a:t>
            </a:fld>
            <a:endParaRPr lang="en-GB"/>
          </a:p>
        </p:txBody>
      </p:sp>
    </p:spTree>
    <p:extLst>
      <p:ext uri="{BB962C8B-B14F-4D97-AF65-F5344CB8AC3E}">
        <p14:creationId xmlns:p14="http://schemas.microsoft.com/office/powerpoint/2010/main" val="378046923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ogo Slide">
    <p:bg>
      <p:bgPr>
        <a:solidFill>
          <a:srgbClr val="005C84"/>
        </a:solidFill>
        <a:effectLst/>
      </p:bgPr>
    </p:bg>
    <p:spTree>
      <p:nvGrpSpPr>
        <p:cNvPr id="1" name=""/>
        <p:cNvGrpSpPr/>
        <p:nvPr/>
      </p:nvGrpSpPr>
      <p:grpSpPr>
        <a:xfrm>
          <a:off x="0" y="0"/>
          <a:ext cx="0" cy="0"/>
          <a:chOff x="0" y="0"/>
          <a:chExt cx="0" cy="0"/>
        </a:xfrm>
      </p:grpSpPr>
      <p:pic>
        <p:nvPicPr>
          <p:cNvPr id="5" name="Picture 4" descr="University of Southampton">
            <a:extLst>
              <a:ext uri="{FF2B5EF4-FFF2-40B4-BE49-F238E27FC236}">
                <a16:creationId xmlns:a16="http://schemas.microsoft.com/office/drawing/2014/main" id="{DEBB4950-3C70-47AC-8B71-D330CC5626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579" r="14264" b="36076"/>
          <a:stretch/>
        </p:blipFill>
        <p:spPr>
          <a:xfrm>
            <a:off x="2096082" y="2232212"/>
            <a:ext cx="7999835" cy="1769788"/>
          </a:xfrm>
          <a:prstGeom prst="rect">
            <a:avLst/>
          </a:prstGeom>
        </p:spPr>
      </p:pic>
    </p:spTree>
    <p:extLst>
      <p:ext uri="{BB962C8B-B14F-4D97-AF65-F5344CB8AC3E}">
        <p14:creationId xmlns:p14="http://schemas.microsoft.com/office/powerpoint/2010/main" val="216241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a:xfrm>
            <a:off x="336000" y="197896"/>
            <a:ext cx="10849205" cy="936104"/>
          </a:xfrm>
          <a:prstGeom prst="rect">
            <a:avLst/>
          </a:prstGeom>
        </p:spPr>
        <p:txBody>
          <a:bodyPr anchor="ctr"/>
          <a:lstStyle/>
          <a:p>
            <a:r>
              <a:rPr lang="en-US"/>
              <a:t>Click to edit Master title style</a:t>
            </a:r>
            <a:endParaRPr lang="en-GB"/>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336000" y="1269001"/>
            <a:ext cx="5553812" cy="243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336000" y="3879001"/>
            <a:ext cx="5553812" cy="243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6226248" y="1269000"/>
            <a:ext cx="5629752" cy="243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6226248" y="3879001"/>
            <a:ext cx="5629752" cy="243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1492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pane w/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a:xfrm>
            <a:off x="336001" y="197896"/>
            <a:ext cx="9180000" cy="936104"/>
          </a:xfrm>
          <a:prstGeom prst="rect">
            <a:avLst/>
          </a:prstGeom>
        </p:spPr>
        <p:txBody>
          <a:bodyPr anchor="ctr"/>
          <a:lstStyle/>
          <a:p>
            <a:r>
              <a:rPr lang="en-US"/>
              <a:t>Click to edit Master title style</a:t>
            </a:r>
            <a:endParaRPr lang="en-GB"/>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1207610" y="1269001"/>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1209716" y="4184925"/>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7463294" y="1269000"/>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7474485" y="4184926"/>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31254A58-5A4B-452C-9CCB-33A1BC06A8FB}"/>
              </a:ext>
            </a:extLst>
          </p:cNvPr>
          <p:cNvSpPr>
            <a:spLocks noGrp="1"/>
          </p:cNvSpPr>
          <p:nvPr>
            <p:ph sz="quarter" idx="14"/>
          </p:nvPr>
        </p:nvSpPr>
        <p:spPr>
          <a:xfrm>
            <a:off x="333895" y="1269000"/>
            <a:ext cx="864383" cy="2124075"/>
          </a:xfrm>
        </p:spPr>
        <p:txBody>
          <a:bodyPr/>
          <a:lstStyle/>
          <a:p>
            <a:pPr lvl="0"/>
            <a:endParaRPr lang="en-GB"/>
          </a:p>
        </p:txBody>
      </p:sp>
      <p:sp>
        <p:nvSpPr>
          <p:cNvPr id="15" name="Content Placeholder 5">
            <a:extLst>
              <a:ext uri="{FF2B5EF4-FFF2-40B4-BE49-F238E27FC236}">
                <a16:creationId xmlns:a16="http://schemas.microsoft.com/office/drawing/2014/main" id="{CBAFC4EF-0530-4F73-8923-291DB7C24BB6}"/>
              </a:ext>
            </a:extLst>
          </p:cNvPr>
          <p:cNvSpPr>
            <a:spLocks noGrp="1"/>
          </p:cNvSpPr>
          <p:nvPr>
            <p:ph sz="quarter" idx="15"/>
          </p:nvPr>
        </p:nvSpPr>
        <p:spPr>
          <a:xfrm>
            <a:off x="336000" y="4184924"/>
            <a:ext cx="864383" cy="2124075"/>
          </a:xfrm>
        </p:spPr>
        <p:txBody>
          <a:bodyPr/>
          <a:lstStyle/>
          <a:p>
            <a:pPr lvl="0"/>
            <a:endParaRPr lang="en-GB"/>
          </a:p>
        </p:txBody>
      </p:sp>
      <p:sp>
        <p:nvSpPr>
          <p:cNvPr id="16" name="Content Placeholder 5">
            <a:extLst>
              <a:ext uri="{FF2B5EF4-FFF2-40B4-BE49-F238E27FC236}">
                <a16:creationId xmlns:a16="http://schemas.microsoft.com/office/drawing/2014/main" id="{6B744FD1-6B28-4758-A8EC-111277D075B5}"/>
              </a:ext>
            </a:extLst>
          </p:cNvPr>
          <p:cNvSpPr>
            <a:spLocks noGrp="1"/>
          </p:cNvSpPr>
          <p:nvPr>
            <p:ph sz="quarter" idx="16"/>
          </p:nvPr>
        </p:nvSpPr>
        <p:spPr>
          <a:xfrm>
            <a:off x="6579809" y="1269000"/>
            <a:ext cx="864383" cy="2124075"/>
          </a:xfrm>
        </p:spPr>
        <p:txBody>
          <a:bodyPr/>
          <a:lstStyle/>
          <a:p>
            <a:pPr lvl="0"/>
            <a:endParaRPr lang="en-GB"/>
          </a:p>
        </p:txBody>
      </p:sp>
      <p:sp>
        <p:nvSpPr>
          <p:cNvPr id="17" name="Content Placeholder 5">
            <a:extLst>
              <a:ext uri="{FF2B5EF4-FFF2-40B4-BE49-F238E27FC236}">
                <a16:creationId xmlns:a16="http://schemas.microsoft.com/office/drawing/2014/main" id="{D00FAF38-AA36-4B4E-87F4-4EAB0384E6C6}"/>
              </a:ext>
            </a:extLst>
          </p:cNvPr>
          <p:cNvSpPr>
            <a:spLocks noGrp="1"/>
          </p:cNvSpPr>
          <p:nvPr>
            <p:ph sz="quarter" idx="17"/>
          </p:nvPr>
        </p:nvSpPr>
        <p:spPr>
          <a:xfrm>
            <a:off x="6591000" y="4184924"/>
            <a:ext cx="864383" cy="2124075"/>
          </a:xfrm>
        </p:spPr>
        <p:txBody>
          <a:bodyPr/>
          <a:lstStyle/>
          <a:p>
            <a:pPr lvl="0"/>
            <a:endParaRPr lang="en-GB"/>
          </a:p>
        </p:txBody>
      </p:sp>
    </p:spTree>
    <p:extLst>
      <p:ext uri="{BB962C8B-B14F-4D97-AF65-F5344CB8AC3E}">
        <p14:creationId xmlns:p14="http://schemas.microsoft.com/office/powerpoint/2010/main" val="1236051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a:xfrm>
            <a:off x="336001" y="189000"/>
            <a:ext cx="9180000" cy="936104"/>
          </a:xfrm>
          <a:prstGeom prst="rect">
            <a:avLst/>
          </a:prstGeom>
        </p:spPr>
        <p:txBody>
          <a:bodyPr anchor="ct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331144" y="1269001"/>
            <a:ext cx="3379856"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3">
            <a:extLst>
              <a:ext uri="{FF2B5EF4-FFF2-40B4-BE49-F238E27FC236}">
                <a16:creationId xmlns:a16="http://schemas.microsoft.com/office/drawing/2014/main" id="{E3843897-DC1A-4224-A405-FD61ABCBEA39}"/>
              </a:ext>
            </a:extLst>
          </p:cNvPr>
          <p:cNvSpPr>
            <a:spLocks noGrp="1"/>
          </p:cNvSpPr>
          <p:nvPr>
            <p:ph sz="quarter" idx="11"/>
          </p:nvPr>
        </p:nvSpPr>
        <p:spPr>
          <a:xfrm>
            <a:off x="4406072" y="1269001"/>
            <a:ext cx="3379856"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481000" y="1269001"/>
            <a:ext cx="3379856" cy="504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6185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ane thir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a:xfrm>
            <a:off x="336001" y="189000"/>
            <a:ext cx="9225000" cy="936104"/>
          </a:xfrm>
          <a:prstGeom prst="rect">
            <a:avLst/>
          </a:prstGeom>
        </p:spPr>
        <p:txBody>
          <a:bodyPr anchor="ct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336002" y="1264276"/>
            <a:ext cx="6934722" cy="50447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077200" y="1264276"/>
            <a:ext cx="3778798" cy="504472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262295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a:xfrm>
            <a:off x="331795" y="189000"/>
            <a:ext cx="9184205" cy="936104"/>
          </a:xfrm>
          <a:prstGeom prst="rect">
            <a:avLst/>
          </a:prstGeom>
        </p:spPr>
        <p:txBody>
          <a:bodyPr anchor="ct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331795" y="1269000"/>
            <a:ext cx="3668892"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269000"/>
            <a:ext cx="7007331"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4528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4BB6-E7AD-4768-AF5C-DEAE3D562D26}"/>
              </a:ext>
            </a:extLst>
          </p:cNvPr>
          <p:cNvSpPr>
            <a:spLocks noGrp="1"/>
          </p:cNvSpPr>
          <p:nvPr>
            <p:ph type="title"/>
          </p:nvPr>
        </p:nvSpPr>
        <p:spPr>
          <a:xfrm>
            <a:off x="336001" y="189000"/>
            <a:ext cx="9180000" cy="936104"/>
          </a:xfrm>
          <a:prstGeom prst="rect">
            <a:avLst/>
          </a:prstGeom>
        </p:spPr>
        <p:txBody>
          <a:bodyPr anchor="ctr"/>
          <a:lstStyle/>
          <a:p>
            <a:r>
              <a:rPr lang="en-US"/>
              <a:t>Click to edit Master title style</a:t>
            </a:r>
            <a:endParaRPr lang="en-GB"/>
          </a:p>
        </p:txBody>
      </p:sp>
    </p:spTree>
    <p:extLst>
      <p:ext uri="{BB962C8B-B14F-4D97-AF65-F5344CB8AC3E}">
        <p14:creationId xmlns:p14="http://schemas.microsoft.com/office/powerpoint/2010/main" val="1991677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55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77665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ory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560" y="2060849"/>
            <a:ext cx="7591573" cy="1226567"/>
          </a:xfrm>
          <a:prstGeom prst="rect">
            <a:avLst/>
          </a:prstGeom>
        </p:spPr>
        <p:txBody>
          <a:bodyPr anchor="ctr" anchorCtr="0"/>
          <a:lstStyle>
            <a:lvl1pPr algn="l">
              <a:defRPr sz="3200" b="1" spc="-150" baseline="0">
                <a:solidFill>
                  <a:srgbClr val="FFFDF9"/>
                </a:solidFill>
              </a:defRPr>
            </a:lvl1pPr>
          </a:lstStyle>
          <a:p>
            <a:r>
              <a:rPr lang="en-US"/>
              <a:t>Title</a:t>
            </a:r>
            <a:endParaRPr lang="en-GB"/>
          </a:p>
        </p:txBody>
      </p:sp>
      <p:sp>
        <p:nvSpPr>
          <p:cNvPr id="3" name="Subtitle 2"/>
          <p:cNvSpPr>
            <a:spLocks noGrp="1"/>
          </p:cNvSpPr>
          <p:nvPr>
            <p:ph type="subTitle" idx="1" hasCustomPrompt="1"/>
          </p:nvPr>
        </p:nvSpPr>
        <p:spPr>
          <a:xfrm>
            <a:off x="2351584" y="3287415"/>
            <a:ext cx="7584843" cy="864096"/>
          </a:xfrm>
          <a:prstGeom prst="rect">
            <a:avLst/>
          </a:prstGeom>
        </p:spPr>
        <p:txBody>
          <a:bodyPr anchor="ctr" anchorCtr="0"/>
          <a:lstStyle>
            <a:lvl1pPr marL="0" indent="0" algn="l">
              <a:buNone/>
              <a:defRPr sz="2000">
                <a:solidFill>
                  <a:srgbClr val="FFFDF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Subtitle</a:t>
            </a:r>
            <a:endParaRPr lang="en-GB"/>
          </a:p>
        </p:txBody>
      </p:sp>
      <p:sp>
        <p:nvSpPr>
          <p:cNvPr id="6" name="Text Placeholder 3"/>
          <p:cNvSpPr>
            <a:spLocks noGrp="1"/>
          </p:cNvSpPr>
          <p:nvPr>
            <p:ph type="body" sz="quarter" idx="10" hasCustomPrompt="1"/>
          </p:nvPr>
        </p:nvSpPr>
        <p:spPr>
          <a:xfrm>
            <a:off x="2351584" y="4149081"/>
            <a:ext cx="3071283" cy="359395"/>
          </a:xfrm>
          <a:prstGeom prst="rect">
            <a:avLst/>
          </a:prstGeom>
        </p:spPr>
        <p:txBody>
          <a:bodyPr/>
          <a:lstStyle>
            <a:lvl1pPr marL="0" indent="0">
              <a:buNone/>
              <a:defRPr sz="1400">
                <a:solidFill>
                  <a:srgbClr val="FFFDF9"/>
                </a:solidFill>
              </a:defRPr>
            </a:lvl1pPr>
          </a:lstStyle>
          <a:p>
            <a:pPr lvl="0"/>
            <a:r>
              <a:rPr lang="en-GB"/>
              <a:t>Date</a:t>
            </a:r>
          </a:p>
        </p:txBody>
      </p:sp>
      <p:pic>
        <p:nvPicPr>
          <p:cNvPr id="7" name="Picture 6">
            <a:extLst>
              <a:ext uri="{FF2B5EF4-FFF2-40B4-BE49-F238E27FC236}">
                <a16:creationId xmlns:a16="http://schemas.microsoft.com/office/drawing/2014/main" id="{DA6747B8-B0A0-412A-B4CB-FFB44C3C6828}"/>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20079" y="279918"/>
            <a:ext cx="2434786" cy="544100"/>
          </a:xfrm>
          <a:prstGeom prst="rect">
            <a:avLst/>
          </a:prstGeom>
        </p:spPr>
      </p:pic>
    </p:spTree>
    <p:extLst>
      <p:ext uri="{BB962C8B-B14F-4D97-AF65-F5344CB8AC3E}">
        <p14:creationId xmlns:p14="http://schemas.microsoft.com/office/powerpoint/2010/main" val="3279471643"/>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stions 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177076-9652-40B5-9BC5-997EDB57C0F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20079" y="279918"/>
            <a:ext cx="2434786" cy="544100"/>
          </a:xfrm>
          <a:prstGeom prst="rect">
            <a:avLst/>
          </a:prstGeom>
        </p:spPr>
      </p:pic>
      <p:sp>
        <p:nvSpPr>
          <p:cNvPr id="8" name="Title 1"/>
          <p:cNvSpPr txBox="1"/>
          <p:nvPr userDrawn="1"/>
        </p:nvSpPr>
        <p:spPr>
          <a:xfrm>
            <a:off x="2351584" y="2700210"/>
            <a:ext cx="7584843" cy="584775"/>
          </a:xfrm>
          <a:prstGeom prst="rect">
            <a:avLst/>
          </a:prstGeom>
          <a:noFill/>
        </p:spPr>
        <p:txBody>
          <a:bodyPr wrap="square" rtlCol="0">
            <a:spAutoFit/>
          </a:bodyPr>
          <a:lstStyle/>
          <a:p>
            <a:r>
              <a:rPr lang="en-GB" sz="3200" b="1" spc="-150">
                <a:solidFill>
                  <a:srgbClr val="FFFDF9"/>
                </a:solidFill>
              </a:rPr>
              <a:t>Your</a:t>
            </a:r>
            <a:r>
              <a:rPr lang="en-GB" sz="3200" b="1" spc="-150" baseline="0">
                <a:solidFill>
                  <a:srgbClr val="FFFDF9"/>
                </a:solidFill>
              </a:rPr>
              <a:t> questions</a:t>
            </a:r>
            <a:endParaRPr lang="en-GB" sz="3200" b="1" spc="-150">
              <a:solidFill>
                <a:srgbClr val="FFFDF9"/>
              </a:solidFill>
            </a:endParaRPr>
          </a:p>
        </p:txBody>
      </p:sp>
      <p:sp>
        <p:nvSpPr>
          <p:cNvPr id="6" name="Content Placeholder 2"/>
          <p:cNvSpPr>
            <a:spLocks noGrp="1"/>
          </p:cNvSpPr>
          <p:nvPr>
            <p:ph sz="quarter" idx="11" hasCustomPrompt="1"/>
          </p:nvPr>
        </p:nvSpPr>
        <p:spPr>
          <a:xfrm>
            <a:off x="2351584" y="3356522"/>
            <a:ext cx="7584843" cy="1800671"/>
          </a:xfrm>
          <a:prstGeom prst="rect">
            <a:avLst/>
          </a:prstGeom>
        </p:spPr>
        <p:txBody>
          <a:bodyPr/>
          <a:lstStyle>
            <a:lvl1pPr marL="0" indent="0">
              <a:buNone/>
              <a:defRPr sz="1600" b="0" spc="0">
                <a:solidFill>
                  <a:srgbClr val="FFFDF9"/>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Copy here</a:t>
            </a:r>
            <a:endParaRPr lang="en-GB"/>
          </a:p>
        </p:txBody>
      </p:sp>
    </p:spTree>
    <p:extLst>
      <p:ext uri="{BB962C8B-B14F-4D97-AF65-F5344CB8AC3E}">
        <p14:creationId xmlns:p14="http://schemas.microsoft.com/office/powerpoint/2010/main" val="18428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CD1-E4D7-4E2F-A758-0BBA1CAB9453}"/>
              </a:ext>
            </a:extLst>
          </p:cNvPr>
          <p:cNvSpPr>
            <a:spLocks noGrp="1"/>
          </p:cNvSpPr>
          <p:nvPr>
            <p:ph type="title" hasCustomPrompt="1"/>
          </p:nvPr>
        </p:nvSpPr>
        <p:spPr>
          <a:xfrm>
            <a:off x="335735" y="152896"/>
            <a:ext cx="9135266" cy="936104"/>
          </a:xfrm>
          <a:prstGeom prst="rect">
            <a:avLst/>
          </a:prstGeom>
        </p:spPr>
        <p:txBody>
          <a:bodyPr anchor="ctr"/>
          <a:lstStyle>
            <a:lvl1pPr>
              <a:defRPr/>
            </a:lvl1pPr>
          </a:lstStyle>
          <a:p>
            <a:r>
              <a:rPr lang="en-US"/>
              <a:t>Title</a:t>
            </a:r>
            <a:endParaRPr lang="en-GB"/>
          </a:p>
        </p:txBody>
      </p:sp>
      <p:sp>
        <p:nvSpPr>
          <p:cNvPr id="4" name="Content Placeholder 3">
            <a:extLst>
              <a:ext uri="{FF2B5EF4-FFF2-40B4-BE49-F238E27FC236}">
                <a16:creationId xmlns:a16="http://schemas.microsoft.com/office/drawing/2014/main" id="{695B1D5B-A730-4517-B9ED-06D69A590027}"/>
              </a:ext>
            </a:extLst>
          </p:cNvPr>
          <p:cNvSpPr>
            <a:spLocks noGrp="1"/>
          </p:cNvSpPr>
          <p:nvPr>
            <p:ph sz="quarter" idx="10"/>
          </p:nvPr>
        </p:nvSpPr>
        <p:spPr>
          <a:xfrm>
            <a:off x="336000" y="1269000"/>
            <a:ext cx="11520000" cy="50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751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P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EEE807FE-84C8-493F-84AC-FA099DC1621B}"/>
              </a:ext>
            </a:extLst>
          </p:cNvPr>
          <p:cNvSpPr>
            <a:spLocks noGrp="1"/>
          </p:cNvSpPr>
          <p:nvPr>
            <p:ph type="title" hasCustomPrompt="1"/>
          </p:nvPr>
        </p:nvSpPr>
        <p:spPr>
          <a:xfrm>
            <a:off x="336001" y="195241"/>
            <a:ext cx="9180000" cy="936104"/>
          </a:xfrm>
          <a:prstGeom prst="rect">
            <a:avLst/>
          </a:prstGeom>
        </p:spPr>
        <p:txBody>
          <a:bodyPr vert="horz" lIns="91440" tIns="45720" rIns="91440" bIns="45720" rtlCol="0" anchor="ctr" anchorCtr="0">
            <a:noAutofit/>
          </a:bodyPr>
          <a:lstStyle>
            <a:lvl1pPr>
              <a:defRPr sz="3200"/>
            </a:lvl1pPr>
          </a:lstStyle>
          <a:p>
            <a:r>
              <a:rPr lang="en-US"/>
              <a:t>Title</a:t>
            </a:r>
            <a:endParaRPr lang="en-GB"/>
          </a:p>
        </p:txBody>
      </p:sp>
      <p:sp>
        <p:nvSpPr>
          <p:cNvPr id="8" name="Text Placeholder 2">
            <a:extLst>
              <a:ext uri="{FF2B5EF4-FFF2-40B4-BE49-F238E27FC236}">
                <a16:creationId xmlns:a16="http://schemas.microsoft.com/office/drawing/2014/main" id="{B25F0461-580D-4AF1-807B-330863B741B7}"/>
              </a:ext>
            </a:extLst>
          </p:cNvPr>
          <p:cNvSpPr>
            <a:spLocks noGrp="1"/>
          </p:cNvSpPr>
          <p:nvPr>
            <p:ph idx="1" hasCustomPrompt="1"/>
          </p:nvPr>
        </p:nvSpPr>
        <p:spPr>
          <a:xfrm>
            <a:off x="336000" y="1269000"/>
            <a:ext cx="11520000" cy="5039999"/>
          </a:xfrm>
          <a:prstGeom prst="rect">
            <a:avLst/>
          </a:prstGeom>
        </p:spPr>
        <p:txBody>
          <a:bodyPr vert="horz" lIns="91440" tIns="45720" rIns="91440" bIns="45720" rtlCol="0">
            <a:noAutofit/>
          </a:bodyPr>
          <a:lstStyle>
            <a:lvl1pPr>
              <a:defRPr sz="2000"/>
            </a:lvl1pPr>
            <a:lvl2pPr>
              <a:defRPr sz="1800"/>
            </a:lvl2pPr>
            <a:lvl3pPr>
              <a:defRPr sz="1800"/>
            </a:lvl3pPr>
            <a:lvl4pPr>
              <a:defRPr sz="16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Slide Number Placeholder 3">
            <a:extLst>
              <a:ext uri="{FF2B5EF4-FFF2-40B4-BE49-F238E27FC236}">
                <a16:creationId xmlns:a16="http://schemas.microsoft.com/office/drawing/2014/main" id="{5A7B2DD0-C8A9-4D38-82CF-2784E2664185}"/>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a:solidFill>
                <a:schemeClr val="tx1"/>
              </a:solidFill>
            </a:endParaRPr>
          </a:p>
        </p:txBody>
      </p:sp>
    </p:spTree>
    <p:extLst>
      <p:ext uri="{BB962C8B-B14F-4D97-AF65-F5344CB8AC3E}">
        <p14:creationId xmlns:p14="http://schemas.microsoft.com/office/powerpoint/2010/main" val="204409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a:xfrm>
            <a:off x="336000" y="189000"/>
            <a:ext cx="9180001" cy="936104"/>
          </a:xfrm>
          <a:prstGeom prst="rect">
            <a:avLst/>
          </a:prstGeom>
        </p:spPr>
        <p:txBody>
          <a:bodyPr anchor="ctr"/>
          <a:lstStyle/>
          <a:p>
            <a:r>
              <a:rPr lang="en-US"/>
              <a:t>Click to edit Master title style</a:t>
            </a:r>
            <a:endParaRPr lang="en-GB"/>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336000" y="1269000"/>
            <a:ext cx="5609330" cy="504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268999"/>
            <a:ext cx="5705342" cy="5040000"/>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83707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ane with sub-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a:xfrm>
            <a:off x="336001" y="189000"/>
            <a:ext cx="9225000" cy="936104"/>
          </a:xfrm>
          <a:prstGeom prst="rect">
            <a:avLst/>
          </a:prstGeom>
        </p:spPr>
        <p:txBody>
          <a:bodyPr anchor="ctr"/>
          <a:lstStyle/>
          <a:p>
            <a:r>
              <a:rPr lang="en-US"/>
              <a:t>Click to edit Master title style</a:t>
            </a:r>
            <a:endParaRPr lang="en-GB"/>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336000" y="1269002"/>
            <a:ext cx="5609330" cy="4011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335858" y="5397500"/>
            <a:ext cx="5609330" cy="936104"/>
          </a:xfrm>
        </p:spPr>
        <p:txBody>
          <a:bodyPr/>
          <a:lstStyle>
            <a:lvl2pPr marL="457200" indent="0">
              <a:buNone/>
              <a:defRPr/>
            </a:lvl2pPr>
          </a:lstStyle>
          <a:p>
            <a:pPr lvl="0"/>
            <a:r>
              <a:rPr lang="en-US"/>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269001"/>
            <a:ext cx="5705342" cy="401121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51296" y="5397500"/>
            <a:ext cx="5704703" cy="936103"/>
          </a:xfrm>
        </p:spPr>
        <p:txBody>
          <a:bodyPr/>
          <a:lstStyle>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55559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ane with top 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a:xfrm>
            <a:off x="336001" y="189000"/>
            <a:ext cx="9225000" cy="936104"/>
          </a:xfrm>
          <a:prstGeom prst="rect">
            <a:avLst/>
          </a:prstGeom>
        </p:spPr>
        <p:txBody>
          <a:bodyPr anchor="ctr"/>
          <a:lstStyle/>
          <a:p>
            <a:r>
              <a:rPr lang="en-US"/>
              <a:t>Click to edit Master title style</a:t>
            </a:r>
            <a:endParaRPr lang="en-GB"/>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336001" y="1269000"/>
            <a:ext cx="5321300" cy="767804"/>
          </a:xfrm>
        </p:spPr>
        <p:txBody>
          <a:bodyPr/>
          <a:lstStyle>
            <a:lvl2pPr marL="457200" indent="0">
              <a:buNone/>
              <a:defRPr/>
            </a:lvl2pPr>
          </a:lstStyle>
          <a:p>
            <a:pPr lvl="0"/>
            <a:r>
              <a:rPr lang="en-US"/>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345090" y="2187003"/>
            <a:ext cx="5321938" cy="4121997"/>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08219" y="1274822"/>
            <a:ext cx="5747780" cy="767804"/>
          </a:xfrm>
        </p:spPr>
        <p:txBody>
          <a:bodyPr/>
          <a:lstStyle>
            <a:lvl2pPr marL="457200" indent="0">
              <a:buNone/>
              <a:defRPr/>
            </a:lvl2pPr>
          </a:lstStyle>
          <a:p>
            <a:pPr lvl="0"/>
            <a:r>
              <a:rPr lang="en-US"/>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27667" y="2187004"/>
            <a:ext cx="5728332" cy="4121996"/>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06438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ane with up and down sub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a:xfrm>
            <a:off x="336001" y="189000"/>
            <a:ext cx="9180000" cy="936104"/>
          </a:xfrm>
          <a:prstGeom prst="rect">
            <a:avLst/>
          </a:prstGeom>
        </p:spPr>
        <p:txBody>
          <a:bodyPr anchor="ctr"/>
          <a:lstStyle/>
          <a:p>
            <a:r>
              <a:rPr lang="en-US"/>
              <a:t>Click to edit Master title style</a:t>
            </a:r>
            <a:endParaRPr lang="en-GB"/>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336001" y="1269000"/>
            <a:ext cx="5623121" cy="767804"/>
          </a:xfrm>
        </p:spPr>
        <p:txBody>
          <a:bodyPr/>
          <a:lstStyle>
            <a:lvl2pPr marL="457200" indent="0">
              <a:buNone/>
              <a:defRPr/>
            </a:lvl2pPr>
          </a:lstStyle>
          <a:p>
            <a:pPr lvl="0"/>
            <a:r>
              <a:rPr lang="en-US"/>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336001" y="2205305"/>
            <a:ext cx="5623759" cy="410369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1297" y="1268999"/>
            <a:ext cx="5704702" cy="410369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10238" y="5541196"/>
            <a:ext cx="5704702" cy="767804"/>
          </a:xfrm>
        </p:spPr>
        <p:txBody>
          <a:bodyPr/>
          <a:lstStyle>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817038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5C8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8909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AEFDB3C7-A2BB-483F-977D-5E995C9B92C9}"/>
              </a:ext>
            </a:extLst>
          </p:cNvPr>
          <p:cNvSpPr>
            <a:spLocks noGrp="1"/>
          </p:cNvSpPr>
          <p:nvPr>
            <p:ph type="title"/>
          </p:nvPr>
        </p:nvSpPr>
        <p:spPr>
          <a:xfrm>
            <a:off x="335999" y="128085"/>
            <a:ext cx="9135001" cy="936104"/>
          </a:xfrm>
          <a:prstGeom prst="rect">
            <a:avLst/>
          </a:prstGeom>
        </p:spPr>
        <p:txBody>
          <a:bodyPr vert="horz" lIns="91440" tIns="45720" rIns="91440" bIns="45720" rtlCol="0" anchor="ctr" anchorCtr="0">
            <a:noAutofit/>
          </a:bodyPr>
          <a:lstStyle/>
          <a:p>
            <a:r>
              <a:rPr lang="en-US"/>
              <a:t>Title</a:t>
            </a:r>
            <a:endParaRPr lang="en-GB"/>
          </a:p>
        </p:txBody>
      </p:sp>
      <p:sp>
        <p:nvSpPr>
          <p:cNvPr id="12" name="Text Placeholder 11">
            <a:extLst>
              <a:ext uri="{FF2B5EF4-FFF2-40B4-BE49-F238E27FC236}">
                <a16:creationId xmlns:a16="http://schemas.microsoft.com/office/drawing/2014/main" id="{3BBFF99C-DF0B-412F-A2A3-CCD2EF0C9741}"/>
              </a:ext>
            </a:extLst>
          </p:cNvPr>
          <p:cNvSpPr>
            <a:spLocks noGrp="1"/>
          </p:cNvSpPr>
          <p:nvPr>
            <p:ph type="body" idx="1"/>
          </p:nvPr>
        </p:nvSpPr>
        <p:spPr>
          <a:xfrm>
            <a:off x="336000" y="1269000"/>
            <a:ext cx="11520000" cy="5040000"/>
          </a:xfrm>
          <a:prstGeom prst="rect">
            <a:avLst/>
          </a:prstGeom>
        </p:spPr>
        <p:txBody>
          <a:bodyPr vert="horz" lIns="91440" tIns="45720" rIns="91440" bIns="45720" rtlCol="0">
            <a:normAutofit/>
          </a:bodyPr>
          <a:lstStyle/>
          <a:p>
            <a:pPr lvl="0"/>
            <a:r>
              <a:rPr lang="en-US"/>
              <a:t>Level 1</a:t>
            </a:r>
          </a:p>
          <a:p>
            <a:pPr lvl="1"/>
            <a:r>
              <a:rPr lang="en-US"/>
              <a:t>Level 2</a:t>
            </a:r>
          </a:p>
          <a:p>
            <a:pPr lvl="2"/>
            <a:r>
              <a:rPr lang="en-US"/>
              <a:t>Level 3</a:t>
            </a:r>
          </a:p>
          <a:p>
            <a:pPr lvl="3"/>
            <a:r>
              <a:rPr lang="en-US"/>
              <a:t>Level 4 level</a:t>
            </a:r>
          </a:p>
          <a:p>
            <a:pPr lvl="4"/>
            <a:r>
              <a:rPr lang="en-US"/>
              <a:t>Level 5</a:t>
            </a:r>
            <a:endParaRPr lang="en-GB"/>
          </a:p>
        </p:txBody>
      </p:sp>
      <p:pic>
        <p:nvPicPr>
          <p:cNvPr id="11" name="Picture 10">
            <a:extLst>
              <a:ext uri="{FF2B5EF4-FFF2-40B4-BE49-F238E27FC236}">
                <a16:creationId xmlns:a16="http://schemas.microsoft.com/office/drawing/2014/main" id="{9D4E4413-FE97-4AD5-9AE4-5BF35816611D}"/>
              </a:ext>
              <a:ext uri="{C183D7F6-B498-43B3-948B-1728B52AA6E4}">
                <adec:decorative xmlns:adec="http://schemas.microsoft.com/office/drawing/2017/decorative" val="1"/>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3836" t="35120" r="13767" b="35335"/>
          <a:stretch/>
        </p:blipFill>
        <p:spPr>
          <a:xfrm>
            <a:off x="9561670" y="294182"/>
            <a:ext cx="2370722" cy="544100"/>
          </a:xfrm>
          <a:prstGeom prst="rect">
            <a:avLst/>
          </a:prstGeom>
        </p:spPr>
      </p:pic>
      <p:sp>
        <p:nvSpPr>
          <p:cNvPr id="9" name="Slide Number Placeholder 3">
            <a:extLst>
              <a:ext uri="{FF2B5EF4-FFF2-40B4-BE49-F238E27FC236}">
                <a16:creationId xmlns:a16="http://schemas.microsoft.com/office/drawing/2014/main" id="{7234563A-CFCB-4114-977D-0FF218B739A6}"/>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a:solidFill>
                <a:schemeClr val="tx1"/>
              </a:solidFill>
            </a:endParaRPr>
          </a:p>
        </p:txBody>
      </p:sp>
    </p:spTree>
    <p:extLst>
      <p:ext uri="{BB962C8B-B14F-4D97-AF65-F5344CB8AC3E}">
        <p14:creationId xmlns:p14="http://schemas.microsoft.com/office/powerpoint/2010/main" val="2333143664"/>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69" r:id="rId4"/>
    <p:sldLayoutId id="2147483671" r:id="rId5"/>
    <p:sldLayoutId id="2147483670" r:id="rId6"/>
    <p:sldLayoutId id="2147483652" r:id="rId7"/>
    <p:sldLayoutId id="2147483677" r:id="rId8"/>
    <p:sldLayoutId id="2147483651" r:id="rId9"/>
    <p:sldLayoutId id="2147483672" r:id="rId10"/>
    <p:sldLayoutId id="2147483673" r:id="rId11"/>
    <p:sldLayoutId id="2147483653" r:id="rId12"/>
    <p:sldLayoutId id="2147483654" r:id="rId13"/>
    <p:sldLayoutId id="2147483678" r:id="rId14"/>
  </p:sldLayoutIdLst>
  <p:txStyles>
    <p:titleStyle>
      <a:lvl1pPr algn="l" defTabSz="914400" rtl="0" eaLnBrk="1" latinLnBrk="0" hangingPunct="1">
        <a:lnSpc>
          <a:spcPct val="90000"/>
        </a:lnSpc>
        <a:spcBef>
          <a:spcPct val="0"/>
        </a:spcBef>
        <a:buNone/>
        <a:defRPr sz="3200" kern="1200">
          <a:solidFill>
            <a:schemeClr val="tx1"/>
          </a:solidFill>
          <a:latin typeface="Lucida Sans" panose="020B0602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diagramColors" Target="../diagrams/colors2.xml"/><Relationship Id="rId11" Type="http://schemas.openxmlformats.org/officeDocument/2006/relationships/image" Target="../media/image15.png"/><Relationship Id="rId5" Type="http://schemas.openxmlformats.org/officeDocument/2006/relationships/diagramQuickStyle" Target="../diagrams/quickStyle2.xml"/><Relationship Id="rId10" Type="http://schemas.openxmlformats.org/officeDocument/2006/relationships/image" Target="../media/image14.png"/><Relationship Id="rId4" Type="http://schemas.openxmlformats.org/officeDocument/2006/relationships/diagramLayout" Target="../diagrams/layout2.xml"/><Relationship Id="rId9"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4.xml"/><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bighack.org/how-to-heading-structure-accessibilit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support.microsoft.com/en-us/office/video-create-accessible-tables-in-word-cb464015-59dc-46a0-ac01-6217c62210e5" TargetMode="External"/><Relationship Id="rId2" Type="http://schemas.openxmlformats.org/officeDocument/2006/relationships/hyperlink" Target="https://support.microsoft.com/en-us/office/video-improve-accessibility-with-heading-styles-68f1eeff-6113-410f-8313-b5d382cc3be1" TargetMode="External"/><Relationship Id="rId1" Type="http://schemas.openxmlformats.org/officeDocument/2006/relationships/slideLayout" Target="../slideLayouts/slideLayout13.xml"/><Relationship Id="rId5" Type="http://schemas.openxmlformats.org/officeDocument/2006/relationships/hyperlink" Target="https://www.linkedin.com/learning-login/share?account=35146660&amp;forceAccount=false&amp;redirect=https%3A%2F%2Fwww.linkedin.com%2Flearning%2Fcreating-accessible-pdfs-14445392%2Ftagging-tables%3Ftrk%3Dshare_video_url%26shareId%3Dulw2Vx84QCqcQ3I6XzTp2g%253D%253D" TargetMode="External"/><Relationship Id="rId4" Type="http://schemas.openxmlformats.org/officeDocument/2006/relationships/hyperlink" Target="https://www.linkedin.com/learning-login/share?account=35146660&amp;forceAccount=false&amp;redirect=https%3A%2F%2Fwww.linkedin.com%2Flearning%2Fcreating-accessible-pdfs-14445392%2Fstyles-and-outline-levels%3Ftrk%3Dshare_video_url%26shareId%3Dulw2Vx84QCqcQ3I6XzTp2g%253D%253D"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hyperlink" Target="https://whocanuse.com/" TargetMode="External"/></Relationships>
</file>

<file path=ppt/slides/_rels/slide3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4.jpeg"/><Relationship Id="rId7" Type="http://schemas.openxmlformats.org/officeDocument/2006/relationships/diagramColors" Target="../diagrams/colors3.xml"/><Relationship Id="rId2" Type="http://schemas.openxmlformats.org/officeDocument/2006/relationships/notesSlide" Target="../notesSlides/notesSlide26.xml"/><Relationship Id="rId1" Type="http://schemas.openxmlformats.org/officeDocument/2006/relationships/slideLayout" Target="../slideLayouts/slideLayout10.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8" Type="http://schemas.openxmlformats.org/officeDocument/2006/relationships/hyperlink" Target="https://support.microsoft.com/en-gb/office/video-create-slides-with-an-accessible-reading-order-794fc5da-f686-464d-8c29-1c6ab8515465" TargetMode="External"/><Relationship Id="rId3" Type="http://schemas.openxmlformats.org/officeDocument/2006/relationships/hyperlink" Target="https://support.microsoft.com/en-us/office/make-your-powerpoint-presentations-accessible-to-people-with-disabilities-6f7772b2-2f33-4bd2-8ca7-dae3b2b3ef25#:~:text=To%20find%20insufficient%20color%20contrast,see%20and%20use%20the%20content." TargetMode="External"/><Relationship Id="rId7" Type="http://schemas.openxmlformats.org/officeDocument/2006/relationships/hyperlink" Target="https://csdtl.info.yorku.ca/2021/01/set-the-reading-order-of-a-powerpoint-slide/"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support.microsoft.com/en-us/office/make-slides-easier-to-read-by-using-the-reading-order-pane-863b5c1c-4f19-45ec-96e6-93a6457f5e1c" TargetMode="External"/><Relationship Id="rId5" Type="http://schemas.openxmlformats.org/officeDocument/2006/relationships/hyperlink" Target="https://www.washington.edu/accessibility/documents/contrast/" TargetMode="External"/><Relationship Id="rId4" Type="http://schemas.openxmlformats.org/officeDocument/2006/relationships/hyperlink" Target="https://accessible-communications.com/"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matthewdeeprose.github.io/matrix/matrix.html" TargetMode="External"/><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image" Target="../media/image58.png"/><Relationship Id="rId4" Type="http://schemas.openxmlformats.org/officeDocument/2006/relationships/hyperlink" Target="https://matthewdeeprose.github.io/infographic-colour-generator.html"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0.sv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sv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62.png"/><Relationship Id="rId4" Type="http://schemas.openxmlformats.org/officeDocument/2006/relationships/image" Target="../media/image61.png"/></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microsoft.com/office/2007/relationships/hdphoto" Target="../media/hdphoto1.wdp"/></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66.svg"/><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hyperlink" Target="https://youtu.be/YDCVzN7_7UQ" TargetMode="External"/><Relationship Id="rId7" Type="http://schemas.openxmlformats.org/officeDocument/2006/relationships/hyperlink" Target="https://support.microsoft.com/en-gb/excel" TargetMode="External"/><Relationship Id="rId2" Type="http://schemas.openxmlformats.org/officeDocument/2006/relationships/hyperlink" Target="https://www.linkedin.com/learning/paths/excel-boot-camp?u=35146660" TargetMode="External"/><Relationship Id="rId1" Type="http://schemas.openxmlformats.org/officeDocument/2006/relationships/slideLayout" Target="../slideLayouts/slideLayout13.xml"/><Relationship Id="rId6" Type="http://schemas.openxmlformats.org/officeDocument/2006/relationships/hyperlink" Target="https://support.microsoft.com/en-us/office/make-your-excel-documents-accessible-to-people-with-disabilities-6cc05fc5-1314-48b5-8eb3-683e49b3e593" TargetMode="External"/><Relationship Id="rId5" Type="http://schemas.openxmlformats.org/officeDocument/2006/relationships/hyperlink" Target="https://digitalaccessibility.leeds.ac.uk/how-to-create-accessible-content/spreadsheets-2/create-accessible-excel-spreadsheets/" TargetMode="External"/><Relationship Id="rId4" Type="http://schemas.openxmlformats.org/officeDocument/2006/relationships/hyperlink" Target="https://support.microsoft.com/en-gb/office/excel-video-training-9bc05390-e94c-46af-a5b3-d7c22f6990bb"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2.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hyperlink" Target="https://go.soton.ac.uk/access1001" TargetMode="External"/><Relationship Id="rId7" Type="http://schemas.openxmlformats.org/officeDocument/2006/relationships/image" Target="../media/image83.jpe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hyperlink" Target="https://www.bdadyslexia.org.uk/advice/employers/creating-a-dyslexia-friendly-workplace/dyslexia-friendly-style-guide" TargetMode="External"/><Relationship Id="rId5" Type="http://schemas.openxmlformats.org/officeDocument/2006/relationships/hyperlink" Target="https://www.linkedin.com/learning/digital-accessibility-for-the-modern-workplace/accessibility-at-work?u=35146660&amp;auth=true" TargetMode="External"/><Relationship Id="rId4" Type="http://schemas.openxmlformats.org/officeDocument/2006/relationships/hyperlink" Target="https://docs.microsoft.com/en-us/learn/paths/accessibility-fundamental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6.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8" Type="http://schemas.openxmlformats.org/officeDocument/2006/relationships/hyperlink" Target="https://support.microsoft.com/en-us/office/make-your-excel-documents-accessible-to-people-with-disabilities-6cc05fc5-1314-48b5-8eb3-683e49b3e593" TargetMode="External"/><Relationship Id="rId3" Type="http://schemas.openxmlformats.org/officeDocument/2006/relationships/hyperlink" Target="https://sotonac.sharepoint.com/teams/CreatingaccessiblePDFs" TargetMode="External"/><Relationship Id="rId7" Type="http://schemas.openxmlformats.org/officeDocument/2006/relationships/hyperlink" Target="https://generic.wordpress.soton.ac.uk/digital-learning/2021/07/20/design-ideas-three-ways-overview/" TargetMode="External"/><Relationship Id="rId2" Type="http://schemas.openxmlformats.org/officeDocument/2006/relationships/notesSlide" Target="../notesSlides/notesSlide47.xml"/><Relationship Id="rId1" Type="http://schemas.openxmlformats.org/officeDocument/2006/relationships/slideLayout" Target="../slideLayouts/slideLayout13.xml"/><Relationship Id="rId6" Type="http://schemas.openxmlformats.org/officeDocument/2006/relationships/hyperlink" Target="https://support.microsoft.com/en-us/office/make-your-powerpoint-presentations-accessible-to-people-with-disabilities-6f7772b2-2f33-4bd2-8ca7-dae3b2b3ef25" TargetMode="External"/><Relationship Id="rId5" Type="http://schemas.openxmlformats.org/officeDocument/2006/relationships/hyperlink" Target="https://web.microsoftstream.com/video/8afe329c-00e7-4ee6-8dae-e14addd8b00c" TargetMode="External"/><Relationship Id="rId4" Type="http://schemas.openxmlformats.org/officeDocument/2006/relationships/hyperlink" Target="https://support.microsoft.com/en-us/office/make-your-word-documents-accessible-to-people-with-disabilities-d9bf3683-87ac-47ea-b91a-78dcacb3c66d" TargetMode="External"/><Relationship Id="rId9" Type="http://schemas.openxmlformats.org/officeDocument/2006/relationships/image" Target="../media/image86.jpeg"/></Relationships>
</file>

<file path=ppt/slides/_rels/slide57.xml.rels><?xml version="1.0" encoding="UTF-8" standalone="yes"?>
<Relationships xmlns="http://schemas.openxmlformats.org/package/2006/relationships"><Relationship Id="rId8" Type="http://schemas.openxmlformats.org/officeDocument/2006/relationships/hyperlink" Target="https://support.microsoft.com/en-us/windows/change-colors-in-windows-d26ef4d6-819a-581c-1581-493cfcc005fe" TargetMode="External"/><Relationship Id="rId3" Type="http://schemas.openxmlformats.org/officeDocument/2006/relationships/hyperlink" Target="https://support.microsoft.com/en-us/office/dictate-your-documents-in-word-3876e05f-3fcc-418f-b8ab-db7ce0d11d3c" TargetMode="External"/><Relationship Id="rId7" Type="http://schemas.openxmlformats.org/officeDocument/2006/relationships/hyperlink" Target="https://support.microsoft.com/en-us/windows/make-windows-easier-to-see-c97c2b0d-cadb-93f0-5fd1-59ccfe19345d" TargetMode="External"/><Relationship Id="rId2" Type="http://schemas.openxmlformats.org/officeDocument/2006/relationships/notesSlide" Target="../notesSlides/notesSlide48.xml"/><Relationship Id="rId1" Type="http://schemas.openxmlformats.org/officeDocument/2006/relationships/slideLayout" Target="../slideLayouts/slideLayout13.xml"/><Relationship Id="rId6" Type="http://schemas.openxmlformats.org/officeDocument/2006/relationships/hyperlink" Target="https://support.microsoft.com/en-us/windows/make-text-and-apps-bigger-c3095a80-6edd-4779-9282-623c4d721d64#:~:text=Make%20text%20bigger%20on%20your%20screen&amp;text=To%20go%20to%20the%20Accessibility,the%20text%20size%2C%20select%20Apply." TargetMode="External"/><Relationship Id="rId11" Type="http://schemas.openxmlformats.org/officeDocument/2006/relationships/image" Target="../media/image87.jpeg"/><Relationship Id="rId5" Type="http://schemas.openxmlformats.org/officeDocument/2006/relationships/hyperlink" Target="https://support.microsoft.com/en-us/windows/set-your-display-for-night-time-in-windows-18fe903a-e0a1-8326-4c68-fd23d7aaf136#Category=Windows_10" TargetMode="External"/><Relationship Id="rId10" Type="http://schemas.openxmlformats.org/officeDocument/2006/relationships/hyperlink" Target="https://mcmw.abilitynet.org.uk/" TargetMode="External"/><Relationship Id="rId4" Type="http://schemas.openxmlformats.org/officeDocument/2006/relationships/hyperlink" Target="https://support.microsoft.com/en-gb/office/use-immersive-reader-in-word-a857949f-c91e-4c97-977c-a4efcaf9b3c1" TargetMode="External"/><Relationship Id="rId9" Type="http://schemas.openxmlformats.org/officeDocument/2006/relationships/hyperlink" Target="https://support.microsoft.com/en-us/office/listen-to-your-outlook-email-messages-64e393a4-1229-45c0-acdb-dc93330ebdb3"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hyperlink" Target="https://sotonac.sharepoint.com/teams/Office365/SitePages/M365-Accessibility.aspx?xsdata=MDV8MDF8fGYyNjNkMGI0MzRiMjQ3YzgxNzFkMDhkYThhOTJmNWI0fDRhNTM3OGY5MjlmNDRkM2ViZTg5NjY5ZDAzYWRhOWQ4fDB8MHw2Mzc5NzQ2NjEwMTg0MjUxMTd8R29vZHxWR1ZoYlhOVFpXTjFjbWwwZVZObGNuWnBZMlY4ZXlKV0lqb2lNQzR3TGpBd01EQWlMQ0pRSWpvaVYybHVNeklpTENKQlRpSTZJazkwYUdWeUlpd2lWMVFpT2pFeGZRPT18MXxNVGs2YldWbGRHbHVaMTlaZWtFd1dWUkpNVTFIVFhSTmFsazBUbE13TUU5SFNtaE1WR3Q2VDBkSmRFNXFWbXBaVkUweVdsUlZlbGxYV1RWQWRHaHlaV0ZrTG5ZeXx8&amp;sdata=eHorSitXTWlJSVFrZXZkSE85ZS80SzljRmt5NHdRY3I5WllIR1Fsck9NRT0%3D&amp;ovuser=4a5378f9-29f4-4d3e-be89-669d03ada9d8%2CMd4%40soton.ac.uk&amp;OR=Teams-HL&amp;CT=1661940422779&amp;clickparams=eyJBcHBOYW1lIjoiVGVhbXMtRGVza3RvcCIsIkFwcFZlcnNpb24iOiIyNy8yMjA3MzEwMTAwNSIsIkhhc0ZlZGVyYXRlZFVzZXIiOmZhbHNlfQ%3D%3D"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6884-4AEF-4A30-8FDC-58C354418451}"/>
              </a:ext>
            </a:extLst>
          </p:cNvPr>
          <p:cNvSpPr>
            <a:spLocks noGrp="1"/>
          </p:cNvSpPr>
          <p:nvPr>
            <p:ph type="title" idx="4294967295"/>
          </p:nvPr>
        </p:nvSpPr>
        <p:spPr>
          <a:xfrm>
            <a:off x="838200" y="365125"/>
            <a:ext cx="10515600" cy="1325563"/>
          </a:xfrm>
          <a:prstGeom prst="rect">
            <a:avLst/>
          </a:prstGeom>
        </p:spPr>
        <p:txBody>
          <a:bodyPr/>
          <a:lstStyle/>
          <a:p>
            <a:r>
              <a:rPr lang="en-GB">
                <a:solidFill>
                  <a:schemeClr val="tx2"/>
                </a:solidFill>
              </a:rPr>
              <a:t>University of Southampton</a:t>
            </a:r>
          </a:p>
        </p:txBody>
      </p:sp>
    </p:spTree>
    <p:custDataLst>
      <p:tags r:id="rId1"/>
    </p:custDataLst>
    <p:extLst>
      <p:ext uri="{BB962C8B-B14F-4D97-AF65-F5344CB8AC3E}">
        <p14:creationId xmlns:p14="http://schemas.microsoft.com/office/powerpoint/2010/main" val="124332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CFEA2B5A-14E4-4E3A-B328-8247E7059A88}"/>
              </a:ext>
            </a:extLst>
          </p:cNvPr>
          <p:cNvSpPr>
            <a:spLocks noGrp="1"/>
          </p:cNvSpPr>
          <p:nvPr>
            <p:ph type="title"/>
          </p:nvPr>
        </p:nvSpPr>
        <p:spPr/>
        <p:txBody>
          <a:bodyPr/>
          <a:lstStyle/>
          <a:p>
            <a:r>
              <a:rPr lang="en-GB"/>
              <a:t>If you don’t see the inspector</a:t>
            </a:r>
          </a:p>
        </p:txBody>
      </p:sp>
      <p:grpSp>
        <p:nvGrpSpPr>
          <p:cNvPr id="84" name="Group 83">
            <a:extLst>
              <a:ext uri="{FF2B5EF4-FFF2-40B4-BE49-F238E27FC236}">
                <a16:creationId xmlns:a16="http://schemas.microsoft.com/office/drawing/2014/main" id="{33C0444C-0C49-49CD-BA3A-EEF87D2F0803}"/>
              </a:ext>
              <a:ext uri="{C183D7F6-B498-43B3-948B-1728B52AA6E4}">
                <adec:decorative xmlns:adec="http://schemas.microsoft.com/office/drawing/2017/decorative" val="1"/>
              </a:ext>
            </a:extLst>
          </p:cNvPr>
          <p:cNvGrpSpPr>
            <a:grpSpLocks noChangeAspect="1"/>
          </p:cNvGrpSpPr>
          <p:nvPr/>
        </p:nvGrpSpPr>
        <p:grpSpPr>
          <a:xfrm>
            <a:off x="201000" y="1158680"/>
            <a:ext cx="3915000" cy="5699320"/>
            <a:chOff x="4505325" y="998538"/>
            <a:chExt cx="3194051" cy="46497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BC2184E3-7281-4796-85AF-1AC6BB2C9722}"/>
                </a:ext>
              </a:extLst>
            </p:cNvPr>
            <p:cNvSpPr>
              <a:spLocks/>
            </p:cNvSpPr>
            <p:nvPr/>
          </p:nvSpPr>
          <p:spPr bwMode="auto">
            <a:xfrm>
              <a:off x="4505325" y="4646613"/>
              <a:ext cx="2082800" cy="1001713"/>
            </a:xfrm>
            <a:custGeom>
              <a:avLst/>
              <a:gdLst>
                <a:gd name="T0" fmla="*/ 21348 w 21348"/>
                <a:gd name="T1" fmla="*/ 10295 h 10295"/>
                <a:gd name="T2" fmla="*/ 0 w 21348"/>
                <a:gd name="T3" fmla="*/ 10295 h 10295"/>
                <a:gd name="T4" fmla="*/ 3879 w 21348"/>
                <a:gd name="T5" fmla="*/ 611 h 10295"/>
                <a:gd name="T6" fmla="*/ 17661 w 21348"/>
                <a:gd name="T7" fmla="*/ 867 h 10295"/>
                <a:gd name="T8" fmla="*/ 21348 w 21348"/>
                <a:gd name="T9" fmla="*/ 10295 h 10295"/>
              </a:gdLst>
              <a:ahLst/>
              <a:cxnLst>
                <a:cxn ang="0">
                  <a:pos x="T0" y="T1"/>
                </a:cxn>
                <a:cxn ang="0">
                  <a:pos x="T2" y="T3"/>
                </a:cxn>
                <a:cxn ang="0">
                  <a:pos x="T4" y="T5"/>
                </a:cxn>
                <a:cxn ang="0">
                  <a:pos x="T6" y="T7"/>
                </a:cxn>
                <a:cxn ang="0">
                  <a:pos x="T8" y="T9"/>
                </a:cxn>
              </a:cxnLst>
              <a:rect l="0" t="0" r="r" b="b"/>
              <a:pathLst>
                <a:path w="21348" h="10295">
                  <a:moveTo>
                    <a:pt x="21348" y="10295"/>
                  </a:moveTo>
                  <a:lnTo>
                    <a:pt x="0" y="10295"/>
                  </a:lnTo>
                  <a:cubicBezTo>
                    <a:pt x="426" y="5056"/>
                    <a:pt x="3879" y="611"/>
                    <a:pt x="3879" y="611"/>
                  </a:cubicBezTo>
                  <a:cubicBezTo>
                    <a:pt x="8516" y="0"/>
                    <a:pt x="13070" y="259"/>
                    <a:pt x="17661" y="867"/>
                  </a:cubicBezTo>
                  <a:cubicBezTo>
                    <a:pt x="17661" y="867"/>
                    <a:pt x="20425" y="4597"/>
                    <a:pt x="21348" y="1029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7">
              <a:extLst>
                <a:ext uri="{FF2B5EF4-FFF2-40B4-BE49-F238E27FC236}">
                  <a16:creationId xmlns:a16="http://schemas.microsoft.com/office/drawing/2014/main" id="{8489B9C7-26CC-40A7-8959-ECB6F64AEF07}"/>
                </a:ext>
              </a:extLst>
            </p:cNvPr>
            <p:cNvSpPr>
              <a:spLocks/>
            </p:cNvSpPr>
            <p:nvPr/>
          </p:nvSpPr>
          <p:spPr bwMode="auto">
            <a:xfrm>
              <a:off x="4859338" y="4502150"/>
              <a:ext cx="1379538" cy="261938"/>
            </a:xfrm>
            <a:custGeom>
              <a:avLst/>
              <a:gdLst>
                <a:gd name="T0" fmla="*/ 310 w 14129"/>
                <a:gd name="T1" fmla="*/ 0 h 2704"/>
                <a:gd name="T2" fmla="*/ 13727 w 14129"/>
                <a:gd name="T3" fmla="*/ 82 h 2704"/>
                <a:gd name="T4" fmla="*/ 14129 w 14129"/>
                <a:gd name="T5" fmla="*/ 2531 h 2704"/>
                <a:gd name="T6" fmla="*/ 0 w 14129"/>
                <a:gd name="T7" fmla="*/ 2526 h 2704"/>
                <a:gd name="T8" fmla="*/ 310 w 14129"/>
                <a:gd name="T9" fmla="*/ 0 h 2704"/>
              </a:gdLst>
              <a:ahLst/>
              <a:cxnLst>
                <a:cxn ang="0">
                  <a:pos x="T0" y="T1"/>
                </a:cxn>
                <a:cxn ang="0">
                  <a:pos x="T2" y="T3"/>
                </a:cxn>
                <a:cxn ang="0">
                  <a:pos x="T4" y="T5"/>
                </a:cxn>
                <a:cxn ang="0">
                  <a:pos x="T6" y="T7"/>
                </a:cxn>
                <a:cxn ang="0">
                  <a:pos x="T8" y="T9"/>
                </a:cxn>
              </a:cxnLst>
              <a:rect l="0" t="0" r="r" b="b"/>
              <a:pathLst>
                <a:path w="14129" h="2704">
                  <a:moveTo>
                    <a:pt x="310" y="0"/>
                  </a:moveTo>
                  <a:cubicBezTo>
                    <a:pt x="310" y="0"/>
                    <a:pt x="13510" y="30"/>
                    <a:pt x="13727" y="82"/>
                  </a:cubicBezTo>
                  <a:cubicBezTo>
                    <a:pt x="13943" y="135"/>
                    <a:pt x="14129" y="2531"/>
                    <a:pt x="14129" y="2531"/>
                  </a:cubicBezTo>
                  <a:cubicBezTo>
                    <a:pt x="9822" y="2704"/>
                    <a:pt x="4142" y="2598"/>
                    <a:pt x="0" y="2526"/>
                  </a:cubicBezTo>
                  <a:lnTo>
                    <a:pt x="31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8">
              <a:extLst>
                <a:ext uri="{FF2B5EF4-FFF2-40B4-BE49-F238E27FC236}">
                  <a16:creationId xmlns:a16="http://schemas.microsoft.com/office/drawing/2014/main" id="{FA5F9D94-4093-4618-8D4A-06A292A7F7EC}"/>
                </a:ext>
              </a:extLst>
            </p:cNvPr>
            <p:cNvSpPr>
              <a:spLocks/>
            </p:cNvSpPr>
            <p:nvPr/>
          </p:nvSpPr>
          <p:spPr bwMode="auto">
            <a:xfrm>
              <a:off x="4546600" y="1117600"/>
              <a:ext cx="2254250" cy="1957388"/>
            </a:xfrm>
            <a:custGeom>
              <a:avLst/>
              <a:gdLst>
                <a:gd name="T0" fmla="*/ 4411 w 23105"/>
                <a:gd name="T1" fmla="*/ 4454 h 20138"/>
                <a:gd name="T2" fmla="*/ 1276 w 23105"/>
                <a:gd name="T3" fmla="*/ 9001 h 20138"/>
                <a:gd name="T4" fmla="*/ 3066 w 23105"/>
                <a:gd name="T5" fmla="*/ 14668 h 20138"/>
                <a:gd name="T6" fmla="*/ 8477 w 23105"/>
                <a:gd name="T7" fmla="*/ 18908 h 20138"/>
                <a:gd name="T8" fmla="*/ 12784 w 23105"/>
                <a:gd name="T9" fmla="*/ 18171 h 20138"/>
                <a:gd name="T10" fmla="*/ 20049 w 23105"/>
                <a:gd name="T11" fmla="*/ 15209 h 20138"/>
                <a:gd name="T12" fmla="*/ 20635 w 23105"/>
                <a:gd name="T13" fmla="*/ 9529 h 20138"/>
                <a:gd name="T14" fmla="*/ 16798 w 23105"/>
                <a:gd name="T15" fmla="*/ 3938 h 20138"/>
                <a:gd name="T16" fmla="*/ 10992 w 23105"/>
                <a:gd name="T17" fmla="*/ 1563 h 20138"/>
                <a:gd name="T18" fmla="*/ 4411 w 23105"/>
                <a:gd name="T19" fmla="*/ 4454 h 20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05" h="20138">
                  <a:moveTo>
                    <a:pt x="4411" y="4454"/>
                  </a:moveTo>
                  <a:cubicBezTo>
                    <a:pt x="4411" y="4454"/>
                    <a:pt x="316" y="3852"/>
                    <a:pt x="1276" y="9001"/>
                  </a:cubicBezTo>
                  <a:cubicBezTo>
                    <a:pt x="1585" y="10664"/>
                    <a:pt x="0" y="12820"/>
                    <a:pt x="3066" y="14668"/>
                  </a:cubicBezTo>
                  <a:cubicBezTo>
                    <a:pt x="4819" y="15725"/>
                    <a:pt x="3323" y="17971"/>
                    <a:pt x="8477" y="18908"/>
                  </a:cubicBezTo>
                  <a:cubicBezTo>
                    <a:pt x="10474" y="19272"/>
                    <a:pt x="12408" y="18502"/>
                    <a:pt x="12784" y="18171"/>
                  </a:cubicBezTo>
                  <a:cubicBezTo>
                    <a:pt x="14160" y="16955"/>
                    <a:pt x="20384" y="20138"/>
                    <a:pt x="20049" y="15209"/>
                  </a:cubicBezTo>
                  <a:cubicBezTo>
                    <a:pt x="19916" y="13262"/>
                    <a:pt x="23105" y="13137"/>
                    <a:pt x="20635" y="9529"/>
                  </a:cubicBezTo>
                  <a:cubicBezTo>
                    <a:pt x="19213" y="7451"/>
                    <a:pt x="21378" y="4871"/>
                    <a:pt x="16798" y="3938"/>
                  </a:cubicBezTo>
                  <a:cubicBezTo>
                    <a:pt x="15614" y="3697"/>
                    <a:pt x="16001" y="60"/>
                    <a:pt x="10992" y="1563"/>
                  </a:cubicBezTo>
                  <a:cubicBezTo>
                    <a:pt x="9443" y="2027"/>
                    <a:pt x="6169" y="0"/>
                    <a:pt x="4411" y="44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9">
              <a:extLst>
                <a:ext uri="{FF2B5EF4-FFF2-40B4-BE49-F238E27FC236}">
                  <a16:creationId xmlns:a16="http://schemas.microsoft.com/office/drawing/2014/main" id="{3C60C2B1-55AB-4386-89A7-232ADB4BD3E3}"/>
                </a:ext>
              </a:extLst>
            </p:cNvPr>
            <p:cNvSpPr>
              <a:spLocks/>
            </p:cNvSpPr>
            <p:nvPr/>
          </p:nvSpPr>
          <p:spPr bwMode="auto">
            <a:xfrm>
              <a:off x="5111750" y="1624013"/>
              <a:ext cx="917575" cy="1471613"/>
            </a:xfrm>
            <a:custGeom>
              <a:avLst/>
              <a:gdLst>
                <a:gd name="T0" fmla="*/ 347 w 9419"/>
                <a:gd name="T1" fmla="*/ 6415 h 15133"/>
                <a:gd name="T2" fmla="*/ 1793 w 9419"/>
                <a:gd name="T3" fmla="*/ 7671 h 15133"/>
                <a:gd name="T4" fmla="*/ 2401 w 9419"/>
                <a:gd name="T5" fmla="*/ 9027 h 15133"/>
                <a:gd name="T6" fmla="*/ 1480 w 9419"/>
                <a:gd name="T7" fmla="*/ 12798 h 15133"/>
                <a:gd name="T8" fmla="*/ 7386 w 9419"/>
                <a:gd name="T9" fmla="*/ 12944 h 15133"/>
                <a:gd name="T10" fmla="*/ 7283 w 9419"/>
                <a:gd name="T11" fmla="*/ 10943 h 15133"/>
                <a:gd name="T12" fmla="*/ 4892 w 9419"/>
                <a:gd name="T13" fmla="*/ 10088 h 15133"/>
                <a:gd name="T14" fmla="*/ 7822 w 9419"/>
                <a:gd name="T15" fmla="*/ 9536 h 15133"/>
                <a:gd name="T16" fmla="*/ 9330 w 9419"/>
                <a:gd name="T17" fmla="*/ 6733 h 15133"/>
                <a:gd name="T18" fmla="*/ 9384 w 9419"/>
                <a:gd name="T19" fmla="*/ 6294 h 15133"/>
                <a:gd name="T20" fmla="*/ 9408 w 9419"/>
                <a:gd name="T21" fmla="*/ 5918 h 15133"/>
                <a:gd name="T22" fmla="*/ 9408 w 9419"/>
                <a:gd name="T23" fmla="*/ 5215 h 15133"/>
                <a:gd name="T24" fmla="*/ 9378 w 9419"/>
                <a:gd name="T25" fmla="*/ 4754 h 15133"/>
                <a:gd name="T26" fmla="*/ 9346 w 9419"/>
                <a:gd name="T27" fmla="*/ 4442 h 15133"/>
                <a:gd name="T28" fmla="*/ 8936 w 9419"/>
                <a:gd name="T29" fmla="*/ 2471 h 15133"/>
                <a:gd name="T30" fmla="*/ 6131 w 9419"/>
                <a:gd name="T31" fmla="*/ 250 h 15133"/>
                <a:gd name="T32" fmla="*/ 3379 w 9419"/>
                <a:gd name="T33" fmla="*/ 2096 h 15133"/>
                <a:gd name="T34" fmla="*/ 2121 w 9419"/>
                <a:gd name="T35" fmla="*/ 4935 h 15133"/>
                <a:gd name="T36" fmla="*/ 1909 w 9419"/>
                <a:gd name="T37" fmla="*/ 5429 h 15133"/>
                <a:gd name="T38" fmla="*/ 1557 w 9419"/>
                <a:gd name="T39" fmla="*/ 5284 h 15133"/>
                <a:gd name="T40" fmla="*/ 1272 w 9419"/>
                <a:gd name="T41" fmla="*/ 5072 h 15133"/>
                <a:gd name="T42" fmla="*/ 347 w 9419"/>
                <a:gd name="T43" fmla="*/ 6415 h 15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19" h="15133">
                  <a:moveTo>
                    <a:pt x="347" y="6415"/>
                  </a:moveTo>
                  <a:cubicBezTo>
                    <a:pt x="609" y="7375"/>
                    <a:pt x="1158" y="7846"/>
                    <a:pt x="1793" y="7671"/>
                  </a:cubicBezTo>
                  <a:cubicBezTo>
                    <a:pt x="1870" y="7973"/>
                    <a:pt x="2066" y="8569"/>
                    <a:pt x="2401" y="9027"/>
                  </a:cubicBezTo>
                  <a:lnTo>
                    <a:pt x="1480" y="12798"/>
                  </a:lnTo>
                  <a:cubicBezTo>
                    <a:pt x="4791" y="15133"/>
                    <a:pt x="7386" y="12944"/>
                    <a:pt x="7386" y="12944"/>
                  </a:cubicBezTo>
                  <a:lnTo>
                    <a:pt x="7283" y="10943"/>
                  </a:lnTo>
                  <a:lnTo>
                    <a:pt x="4892" y="10088"/>
                  </a:lnTo>
                  <a:cubicBezTo>
                    <a:pt x="6258" y="10347"/>
                    <a:pt x="7220" y="9984"/>
                    <a:pt x="7822" y="9536"/>
                  </a:cubicBezTo>
                  <a:cubicBezTo>
                    <a:pt x="8758" y="8837"/>
                    <a:pt x="9167" y="7785"/>
                    <a:pt x="9330" y="6733"/>
                  </a:cubicBezTo>
                  <a:cubicBezTo>
                    <a:pt x="9353" y="6587"/>
                    <a:pt x="9371" y="6441"/>
                    <a:pt x="9384" y="6294"/>
                  </a:cubicBezTo>
                  <a:cubicBezTo>
                    <a:pt x="9395" y="6169"/>
                    <a:pt x="9403" y="6043"/>
                    <a:pt x="9408" y="5918"/>
                  </a:cubicBezTo>
                  <a:cubicBezTo>
                    <a:pt x="9419" y="5680"/>
                    <a:pt x="9417" y="5444"/>
                    <a:pt x="9408" y="5215"/>
                  </a:cubicBezTo>
                  <a:cubicBezTo>
                    <a:pt x="9401" y="5058"/>
                    <a:pt x="9391" y="4905"/>
                    <a:pt x="9378" y="4754"/>
                  </a:cubicBezTo>
                  <a:cubicBezTo>
                    <a:pt x="9368" y="4648"/>
                    <a:pt x="9358" y="4544"/>
                    <a:pt x="9346" y="4442"/>
                  </a:cubicBezTo>
                  <a:cubicBezTo>
                    <a:pt x="9213" y="3308"/>
                    <a:pt x="9113" y="2943"/>
                    <a:pt x="8936" y="2471"/>
                  </a:cubicBezTo>
                  <a:cubicBezTo>
                    <a:pt x="8399" y="1048"/>
                    <a:pt x="7172" y="0"/>
                    <a:pt x="6131" y="250"/>
                  </a:cubicBezTo>
                  <a:cubicBezTo>
                    <a:pt x="5076" y="504"/>
                    <a:pt x="5449" y="1355"/>
                    <a:pt x="3379" y="2096"/>
                  </a:cubicBezTo>
                  <a:cubicBezTo>
                    <a:pt x="2067" y="2566"/>
                    <a:pt x="2030" y="3710"/>
                    <a:pt x="2121" y="4935"/>
                  </a:cubicBezTo>
                  <a:cubicBezTo>
                    <a:pt x="2145" y="5256"/>
                    <a:pt x="2055" y="5411"/>
                    <a:pt x="1909" y="5429"/>
                  </a:cubicBezTo>
                  <a:cubicBezTo>
                    <a:pt x="1811" y="5440"/>
                    <a:pt x="1687" y="5389"/>
                    <a:pt x="1557" y="5284"/>
                  </a:cubicBezTo>
                  <a:cubicBezTo>
                    <a:pt x="1475" y="5221"/>
                    <a:pt x="1382" y="5150"/>
                    <a:pt x="1272" y="5072"/>
                  </a:cubicBezTo>
                  <a:cubicBezTo>
                    <a:pt x="720" y="4688"/>
                    <a:pt x="0" y="5144"/>
                    <a:pt x="347" y="6415"/>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0">
              <a:extLst>
                <a:ext uri="{FF2B5EF4-FFF2-40B4-BE49-F238E27FC236}">
                  <a16:creationId xmlns:a16="http://schemas.microsoft.com/office/drawing/2014/main" id="{19848C35-5666-4FCA-9C9B-B5958739F079}"/>
                </a:ext>
              </a:extLst>
            </p:cNvPr>
            <p:cNvSpPr>
              <a:spLocks/>
            </p:cNvSpPr>
            <p:nvPr/>
          </p:nvSpPr>
          <p:spPr bwMode="auto">
            <a:xfrm>
              <a:off x="5786438" y="1878013"/>
              <a:ext cx="184150" cy="66675"/>
            </a:xfrm>
            <a:custGeom>
              <a:avLst/>
              <a:gdLst>
                <a:gd name="T0" fmla="*/ 1070 w 1896"/>
                <a:gd name="T1" fmla="*/ 145 h 689"/>
                <a:gd name="T2" fmla="*/ 58 w 1896"/>
                <a:gd name="T3" fmla="*/ 297 h 689"/>
                <a:gd name="T4" fmla="*/ 22 w 1896"/>
                <a:gd name="T5" fmla="*/ 412 h 689"/>
                <a:gd name="T6" fmla="*/ 137 w 1896"/>
                <a:gd name="T7" fmla="*/ 449 h 689"/>
                <a:gd name="T8" fmla="*/ 1742 w 1896"/>
                <a:gd name="T9" fmla="*/ 657 h 689"/>
                <a:gd name="T10" fmla="*/ 1863 w 1896"/>
                <a:gd name="T11" fmla="*/ 653 h 689"/>
                <a:gd name="T12" fmla="*/ 1859 w 1896"/>
                <a:gd name="T13" fmla="*/ 532 h 689"/>
                <a:gd name="T14" fmla="*/ 1070 w 1896"/>
                <a:gd name="T15" fmla="*/ 145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6" h="689">
                  <a:moveTo>
                    <a:pt x="1070" y="145"/>
                  </a:moveTo>
                  <a:cubicBezTo>
                    <a:pt x="526" y="62"/>
                    <a:pt x="65" y="294"/>
                    <a:pt x="58" y="297"/>
                  </a:cubicBezTo>
                  <a:cubicBezTo>
                    <a:pt x="16" y="319"/>
                    <a:pt x="0" y="370"/>
                    <a:pt x="22" y="412"/>
                  </a:cubicBezTo>
                  <a:cubicBezTo>
                    <a:pt x="43" y="455"/>
                    <a:pt x="95" y="471"/>
                    <a:pt x="137" y="449"/>
                  </a:cubicBezTo>
                  <a:cubicBezTo>
                    <a:pt x="173" y="431"/>
                    <a:pt x="1037" y="0"/>
                    <a:pt x="1742" y="657"/>
                  </a:cubicBezTo>
                  <a:cubicBezTo>
                    <a:pt x="1777" y="689"/>
                    <a:pt x="1831" y="688"/>
                    <a:pt x="1863" y="653"/>
                  </a:cubicBezTo>
                  <a:cubicBezTo>
                    <a:pt x="1896" y="618"/>
                    <a:pt x="1894" y="564"/>
                    <a:pt x="1859" y="532"/>
                  </a:cubicBezTo>
                  <a:cubicBezTo>
                    <a:pt x="1604" y="294"/>
                    <a:pt x="1327" y="184"/>
                    <a:pt x="1070" y="1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1">
              <a:extLst>
                <a:ext uri="{FF2B5EF4-FFF2-40B4-BE49-F238E27FC236}">
                  <a16:creationId xmlns:a16="http://schemas.microsoft.com/office/drawing/2014/main" id="{20E97C49-D85A-41C4-9B5A-9F583D127FF8}"/>
                </a:ext>
              </a:extLst>
            </p:cNvPr>
            <p:cNvSpPr>
              <a:spLocks/>
            </p:cNvSpPr>
            <p:nvPr/>
          </p:nvSpPr>
          <p:spPr bwMode="auto">
            <a:xfrm>
              <a:off x="5424488" y="1922463"/>
              <a:ext cx="177800" cy="84138"/>
            </a:xfrm>
            <a:custGeom>
              <a:avLst/>
              <a:gdLst>
                <a:gd name="T0" fmla="*/ 732 w 1825"/>
                <a:gd name="T1" fmla="*/ 183 h 858"/>
                <a:gd name="T2" fmla="*/ 1754 w 1825"/>
                <a:gd name="T3" fmla="*/ 145 h 858"/>
                <a:gd name="T4" fmla="*/ 1812 w 1825"/>
                <a:gd name="T5" fmla="*/ 251 h 858"/>
                <a:gd name="T6" fmla="*/ 1705 w 1825"/>
                <a:gd name="T7" fmla="*/ 309 h 858"/>
                <a:gd name="T8" fmla="*/ 166 w 1825"/>
                <a:gd name="T9" fmla="*/ 812 h 858"/>
                <a:gd name="T10" fmla="*/ 46 w 1825"/>
                <a:gd name="T11" fmla="*/ 830 h 858"/>
                <a:gd name="T12" fmla="*/ 28 w 1825"/>
                <a:gd name="T13" fmla="*/ 710 h 858"/>
                <a:gd name="T14" fmla="*/ 732 w 1825"/>
                <a:gd name="T15" fmla="*/ 183 h 8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5" h="858">
                  <a:moveTo>
                    <a:pt x="732" y="183"/>
                  </a:moveTo>
                  <a:cubicBezTo>
                    <a:pt x="1251" y="0"/>
                    <a:pt x="1747" y="143"/>
                    <a:pt x="1754" y="145"/>
                  </a:cubicBezTo>
                  <a:cubicBezTo>
                    <a:pt x="1799" y="158"/>
                    <a:pt x="1825" y="206"/>
                    <a:pt x="1812" y="251"/>
                  </a:cubicBezTo>
                  <a:cubicBezTo>
                    <a:pt x="1798" y="297"/>
                    <a:pt x="1751" y="323"/>
                    <a:pt x="1705" y="309"/>
                  </a:cubicBezTo>
                  <a:cubicBezTo>
                    <a:pt x="1666" y="298"/>
                    <a:pt x="737" y="34"/>
                    <a:pt x="166" y="812"/>
                  </a:cubicBezTo>
                  <a:cubicBezTo>
                    <a:pt x="138" y="850"/>
                    <a:pt x="85" y="858"/>
                    <a:pt x="46" y="830"/>
                  </a:cubicBezTo>
                  <a:cubicBezTo>
                    <a:pt x="8" y="802"/>
                    <a:pt x="0" y="748"/>
                    <a:pt x="28" y="710"/>
                  </a:cubicBezTo>
                  <a:cubicBezTo>
                    <a:pt x="235" y="429"/>
                    <a:pt x="486" y="269"/>
                    <a:pt x="732" y="1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2">
              <a:extLst>
                <a:ext uri="{FF2B5EF4-FFF2-40B4-BE49-F238E27FC236}">
                  <a16:creationId xmlns:a16="http://schemas.microsoft.com/office/drawing/2014/main" id="{EF7D7534-E6DC-4B86-8692-30E500B9ECBB}"/>
                </a:ext>
              </a:extLst>
            </p:cNvPr>
            <p:cNvSpPr>
              <a:spLocks/>
            </p:cNvSpPr>
            <p:nvPr/>
          </p:nvSpPr>
          <p:spPr bwMode="auto">
            <a:xfrm>
              <a:off x="5845175" y="1993900"/>
              <a:ext cx="84138" cy="95250"/>
            </a:xfrm>
            <a:custGeom>
              <a:avLst/>
              <a:gdLst>
                <a:gd name="T0" fmla="*/ 31 w 867"/>
                <a:gd name="T1" fmla="*/ 543 h 989"/>
                <a:gd name="T2" fmla="*/ 489 w 867"/>
                <a:gd name="T3" fmla="*/ 962 h 989"/>
                <a:gd name="T4" fmla="*/ 836 w 867"/>
                <a:gd name="T5" fmla="*/ 447 h 989"/>
                <a:gd name="T6" fmla="*/ 378 w 867"/>
                <a:gd name="T7" fmla="*/ 27 h 989"/>
                <a:gd name="T8" fmla="*/ 31 w 867"/>
                <a:gd name="T9" fmla="*/ 543 h 989"/>
              </a:gdLst>
              <a:ahLst/>
              <a:cxnLst>
                <a:cxn ang="0">
                  <a:pos x="T0" y="T1"/>
                </a:cxn>
                <a:cxn ang="0">
                  <a:pos x="T2" y="T3"/>
                </a:cxn>
                <a:cxn ang="0">
                  <a:pos x="T4" y="T5"/>
                </a:cxn>
                <a:cxn ang="0">
                  <a:pos x="T6" y="T7"/>
                </a:cxn>
                <a:cxn ang="0">
                  <a:pos x="T8" y="T9"/>
                </a:cxn>
              </a:cxnLst>
              <a:rect l="0" t="0" r="r" b="b"/>
              <a:pathLst>
                <a:path w="867" h="989">
                  <a:moveTo>
                    <a:pt x="31" y="543"/>
                  </a:moveTo>
                  <a:cubicBezTo>
                    <a:pt x="62" y="801"/>
                    <a:pt x="267" y="989"/>
                    <a:pt x="489" y="962"/>
                  </a:cubicBezTo>
                  <a:cubicBezTo>
                    <a:pt x="712" y="936"/>
                    <a:pt x="867" y="705"/>
                    <a:pt x="836" y="447"/>
                  </a:cubicBezTo>
                  <a:cubicBezTo>
                    <a:pt x="805" y="188"/>
                    <a:pt x="600" y="0"/>
                    <a:pt x="378" y="27"/>
                  </a:cubicBezTo>
                  <a:cubicBezTo>
                    <a:pt x="155" y="53"/>
                    <a:pt x="0" y="284"/>
                    <a:pt x="31" y="5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3">
              <a:extLst>
                <a:ext uri="{FF2B5EF4-FFF2-40B4-BE49-F238E27FC236}">
                  <a16:creationId xmlns:a16="http://schemas.microsoft.com/office/drawing/2014/main" id="{FC4520DC-633E-49F9-942F-D56548005892}"/>
                </a:ext>
              </a:extLst>
            </p:cNvPr>
            <p:cNvSpPr>
              <a:spLocks/>
            </p:cNvSpPr>
            <p:nvPr/>
          </p:nvSpPr>
          <p:spPr bwMode="auto">
            <a:xfrm>
              <a:off x="5508625" y="2041525"/>
              <a:ext cx="85725" cy="96838"/>
            </a:xfrm>
            <a:custGeom>
              <a:avLst/>
              <a:gdLst>
                <a:gd name="T0" fmla="*/ 31 w 867"/>
                <a:gd name="T1" fmla="*/ 542 h 988"/>
                <a:gd name="T2" fmla="*/ 490 w 867"/>
                <a:gd name="T3" fmla="*/ 962 h 988"/>
                <a:gd name="T4" fmla="*/ 836 w 867"/>
                <a:gd name="T5" fmla="*/ 446 h 988"/>
                <a:gd name="T6" fmla="*/ 378 w 867"/>
                <a:gd name="T7" fmla="*/ 26 h 988"/>
                <a:gd name="T8" fmla="*/ 31 w 867"/>
                <a:gd name="T9" fmla="*/ 542 h 988"/>
              </a:gdLst>
              <a:ahLst/>
              <a:cxnLst>
                <a:cxn ang="0">
                  <a:pos x="T0" y="T1"/>
                </a:cxn>
                <a:cxn ang="0">
                  <a:pos x="T2" y="T3"/>
                </a:cxn>
                <a:cxn ang="0">
                  <a:pos x="T4" y="T5"/>
                </a:cxn>
                <a:cxn ang="0">
                  <a:pos x="T6" y="T7"/>
                </a:cxn>
                <a:cxn ang="0">
                  <a:pos x="T8" y="T9"/>
                </a:cxn>
              </a:cxnLst>
              <a:rect l="0" t="0" r="r" b="b"/>
              <a:pathLst>
                <a:path w="867" h="988">
                  <a:moveTo>
                    <a:pt x="31" y="542"/>
                  </a:moveTo>
                  <a:cubicBezTo>
                    <a:pt x="62" y="800"/>
                    <a:pt x="267" y="988"/>
                    <a:pt x="490" y="962"/>
                  </a:cubicBezTo>
                  <a:cubicBezTo>
                    <a:pt x="712" y="935"/>
                    <a:pt x="867" y="704"/>
                    <a:pt x="836" y="446"/>
                  </a:cubicBezTo>
                  <a:cubicBezTo>
                    <a:pt x="806" y="188"/>
                    <a:pt x="600" y="0"/>
                    <a:pt x="378" y="26"/>
                  </a:cubicBezTo>
                  <a:cubicBezTo>
                    <a:pt x="156" y="53"/>
                    <a:pt x="0" y="284"/>
                    <a:pt x="31" y="5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4">
              <a:extLst>
                <a:ext uri="{FF2B5EF4-FFF2-40B4-BE49-F238E27FC236}">
                  <a16:creationId xmlns:a16="http://schemas.microsoft.com/office/drawing/2014/main" id="{C863276E-275D-482A-98C9-812257260B3B}"/>
                </a:ext>
              </a:extLst>
            </p:cNvPr>
            <p:cNvSpPr>
              <a:spLocks/>
            </p:cNvSpPr>
            <p:nvPr/>
          </p:nvSpPr>
          <p:spPr bwMode="auto">
            <a:xfrm>
              <a:off x="5695950" y="2074863"/>
              <a:ext cx="101600" cy="168275"/>
            </a:xfrm>
            <a:custGeom>
              <a:avLst/>
              <a:gdLst>
                <a:gd name="T0" fmla="*/ 441 w 1043"/>
                <a:gd name="T1" fmla="*/ 1694 h 1718"/>
                <a:gd name="T2" fmla="*/ 896 w 1043"/>
                <a:gd name="T3" fmla="*/ 1430 h 1718"/>
                <a:gd name="T4" fmla="*/ 971 w 1043"/>
                <a:gd name="T5" fmla="*/ 939 h 1718"/>
                <a:gd name="T6" fmla="*/ 622 w 1043"/>
                <a:gd name="T7" fmla="*/ 118 h 1718"/>
                <a:gd name="T8" fmla="*/ 466 w 1043"/>
                <a:gd name="T9" fmla="*/ 189 h 1718"/>
                <a:gd name="T10" fmla="*/ 814 w 1043"/>
                <a:gd name="T11" fmla="*/ 1009 h 1718"/>
                <a:gd name="T12" fmla="*/ 761 w 1043"/>
                <a:gd name="T13" fmla="*/ 1324 h 1718"/>
                <a:gd name="T14" fmla="*/ 109 w 1043"/>
                <a:gd name="T15" fmla="*/ 1527 h 1718"/>
                <a:gd name="T16" fmla="*/ 9 w 1043"/>
                <a:gd name="T17" fmla="*/ 1596 h 1718"/>
                <a:gd name="T18" fmla="*/ 78 w 1043"/>
                <a:gd name="T19" fmla="*/ 1695 h 1718"/>
                <a:gd name="T20" fmla="*/ 441 w 1043"/>
                <a:gd name="T21" fmla="*/ 169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1718">
                  <a:moveTo>
                    <a:pt x="441" y="1694"/>
                  </a:moveTo>
                  <a:cubicBezTo>
                    <a:pt x="626" y="1658"/>
                    <a:pt x="789" y="1566"/>
                    <a:pt x="896" y="1430"/>
                  </a:cubicBezTo>
                  <a:cubicBezTo>
                    <a:pt x="1015" y="1278"/>
                    <a:pt x="1043" y="1099"/>
                    <a:pt x="971" y="939"/>
                  </a:cubicBezTo>
                  <a:cubicBezTo>
                    <a:pt x="837" y="639"/>
                    <a:pt x="718" y="357"/>
                    <a:pt x="622" y="118"/>
                  </a:cubicBezTo>
                  <a:cubicBezTo>
                    <a:pt x="568" y="0"/>
                    <a:pt x="412" y="72"/>
                    <a:pt x="466" y="189"/>
                  </a:cubicBezTo>
                  <a:cubicBezTo>
                    <a:pt x="563" y="429"/>
                    <a:pt x="680" y="710"/>
                    <a:pt x="814" y="1009"/>
                  </a:cubicBezTo>
                  <a:cubicBezTo>
                    <a:pt x="859" y="1109"/>
                    <a:pt x="840" y="1224"/>
                    <a:pt x="761" y="1324"/>
                  </a:cubicBezTo>
                  <a:cubicBezTo>
                    <a:pt x="660" y="1454"/>
                    <a:pt x="427" y="1585"/>
                    <a:pt x="109" y="1527"/>
                  </a:cubicBezTo>
                  <a:cubicBezTo>
                    <a:pt x="62" y="1518"/>
                    <a:pt x="18" y="1549"/>
                    <a:pt x="9" y="1596"/>
                  </a:cubicBezTo>
                  <a:cubicBezTo>
                    <a:pt x="0" y="1642"/>
                    <a:pt x="31" y="1687"/>
                    <a:pt x="78" y="1695"/>
                  </a:cubicBezTo>
                  <a:cubicBezTo>
                    <a:pt x="202" y="1718"/>
                    <a:pt x="326" y="1717"/>
                    <a:pt x="441" y="16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17">
              <a:extLst>
                <a:ext uri="{FF2B5EF4-FFF2-40B4-BE49-F238E27FC236}">
                  <a16:creationId xmlns:a16="http://schemas.microsoft.com/office/drawing/2014/main" id="{212D14C7-C959-4F3E-92FF-3CC4002644C7}"/>
                </a:ext>
              </a:extLst>
            </p:cNvPr>
            <p:cNvSpPr>
              <a:spLocks/>
            </p:cNvSpPr>
            <p:nvPr/>
          </p:nvSpPr>
          <p:spPr bwMode="auto">
            <a:xfrm>
              <a:off x="5661025" y="2312988"/>
              <a:ext cx="114300" cy="34925"/>
            </a:xfrm>
            <a:custGeom>
              <a:avLst/>
              <a:gdLst>
                <a:gd name="T0" fmla="*/ 101 w 1167"/>
                <a:gd name="T1" fmla="*/ 361 h 361"/>
                <a:gd name="T2" fmla="*/ 21 w 1167"/>
                <a:gd name="T3" fmla="*/ 310 h 361"/>
                <a:gd name="T4" fmla="*/ 63 w 1167"/>
                <a:gd name="T5" fmla="*/ 193 h 361"/>
                <a:gd name="T6" fmla="*/ 1082 w 1167"/>
                <a:gd name="T7" fmla="*/ 20 h 361"/>
                <a:gd name="T8" fmla="*/ 1164 w 1167"/>
                <a:gd name="T9" fmla="*/ 114 h 361"/>
                <a:gd name="T10" fmla="*/ 1070 w 1167"/>
                <a:gd name="T11" fmla="*/ 196 h 361"/>
                <a:gd name="T12" fmla="*/ 138 w 1167"/>
                <a:gd name="T13" fmla="*/ 353 h 361"/>
                <a:gd name="T14" fmla="*/ 101 w 1167"/>
                <a:gd name="T15" fmla="*/ 36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7" h="361">
                  <a:moveTo>
                    <a:pt x="101" y="361"/>
                  </a:moveTo>
                  <a:cubicBezTo>
                    <a:pt x="68" y="361"/>
                    <a:pt x="36" y="342"/>
                    <a:pt x="21" y="310"/>
                  </a:cubicBezTo>
                  <a:cubicBezTo>
                    <a:pt x="0" y="266"/>
                    <a:pt x="19" y="214"/>
                    <a:pt x="63" y="193"/>
                  </a:cubicBezTo>
                  <a:cubicBezTo>
                    <a:pt x="462" y="8"/>
                    <a:pt x="788" y="0"/>
                    <a:pt x="1082" y="20"/>
                  </a:cubicBezTo>
                  <a:cubicBezTo>
                    <a:pt x="1130" y="23"/>
                    <a:pt x="1167" y="65"/>
                    <a:pt x="1164" y="114"/>
                  </a:cubicBezTo>
                  <a:cubicBezTo>
                    <a:pt x="1161" y="162"/>
                    <a:pt x="1118" y="199"/>
                    <a:pt x="1070" y="196"/>
                  </a:cubicBezTo>
                  <a:cubicBezTo>
                    <a:pt x="818" y="179"/>
                    <a:pt x="518" y="176"/>
                    <a:pt x="138" y="353"/>
                  </a:cubicBezTo>
                  <a:cubicBezTo>
                    <a:pt x="126" y="359"/>
                    <a:pt x="113" y="361"/>
                    <a:pt x="101" y="36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18">
              <a:extLst>
                <a:ext uri="{FF2B5EF4-FFF2-40B4-BE49-F238E27FC236}">
                  <a16:creationId xmlns:a16="http://schemas.microsoft.com/office/drawing/2014/main" id="{238A4EB9-0E43-4F08-B2D6-A3CD81150036}"/>
                </a:ext>
              </a:extLst>
            </p:cNvPr>
            <p:cNvSpPr>
              <a:spLocks/>
            </p:cNvSpPr>
            <p:nvPr/>
          </p:nvSpPr>
          <p:spPr bwMode="auto">
            <a:xfrm>
              <a:off x="4535488" y="2759075"/>
              <a:ext cx="1995488" cy="1908175"/>
            </a:xfrm>
            <a:custGeom>
              <a:avLst/>
              <a:gdLst>
                <a:gd name="T0" fmla="*/ 20455 w 20455"/>
                <a:gd name="T1" fmla="*/ 3776 h 19634"/>
                <a:gd name="T2" fmla="*/ 13234 w 20455"/>
                <a:gd name="T3" fmla="*/ 0 h 19634"/>
                <a:gd name="T4" fmla="*/ 7679 w 20455"/>
                <a:gd name="T5" fmla="*/ 65 h 19634"/>
                <a:gd name="T6" fmla="*/ 1913 w 20455"/>
                <a:gd name="T7" fmla="*/ 1850 h 19634"/>
                <a:gd name="T8" fmla="*/ 123 w 20455"/>
                <a:gd name="T9" fmla="*/ 7281 h 19634"/>
                <a:gd name="T10" fmla="*/ 802 w 20455"/>
                <a:gd name="T11" fmla="*/ 14502 h 19634"/>
                <a:gd name="T12" fmla="*/ 6171 w 20455"/>
                <a:gd name="T13" fmla="*/ 17855 h 19634"/>
                <a:gd name="T14" fmla="*/ 3085 w 20455"/>
                <a:gd name="T15" fmla="*/ 14646 h 19634"/>
                <a:gd name="T16" fmla="*/ 2428 w 20455"/>
                <a:gd name="T17" fmla="*/ 18698 h 19634"/>
                <a:gd name="T18" fmla="*/ 18303 w 20455"/>
                <a:gd name="T19" fmla="*/ 18557 h 19634"/>
                <a:gd name="T20" fmla="*/ 17650 w 20455"/>
                <a:gd name="T21" fmla="*/ 12795 h 19634"/>
                <a:gd name="T22" fmla="*/ 20455 w 20455"/>
                <a:gd name="T23" fmla="*/ 3776 h 19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55" h="19634">
                  <a:moveTo>
                    <a:pt x="20455" y="3776"/>
                  </a:moveTo>
                  <a:cubicBezTo>
                    <a:pt x="18479" y="601"/>
                    <a:pt x="15788" y="268"/>
                    <a:pt x="13234" y="0"/>
                  </a:cubicBezTo>
                  <a:cubicBezTo>
                    <a:pt x="11763" y="741"/>
                    <a:pt x="9401" y="930"/>
                    <a:pt x="7679" y="65"/>
                  </a:cubicBezTo>
                  <a:cubicBezTo>
                    <a:pt x="5986" y="60"/>
                    <a:pt x="2901" y="924"/>
                    <a:pt x="1913" y="1850"/>
                  </a:cubicBezTo>
                  <a:cubicBezTo>
                    <a:pt x="956" y="2747"/>
                    <a:pt x="0" y="4319"/>
                    <a:pt x="123" y="7281"/>
                  </a:cubicBezTo>
                  <a:cubicBezTo>
                    <a:pt x="208" y="9303"/>
                    <a:pt x="493" y="11622"/>
                    <a:pt x="802" y="14502"/>
                  </a:cubicBezTo>
                  <a:cubicBezTo>
                    <a:pt x="1057" y="16874"/>
                    <a:pt x="2344" y="18226"/>
                    <a:pt x="6171" y="17855"/>
                  </a:cubicBezTo>
                  <a:lnTo>
                    <a:pt x="3085" y="14646"/>
                  </a:lnTo>
                  <a:lnTo>
                    <a:pt x="2428" y="18698"/>
                  </a:lnTo>
                  <a:cubicBezTo>
                    <a:pt x="8868" y="19634"/>
                    <a:pt x="16899" y="18816"/>
                    <a:pt x="18303" y="18557"/>
                  </a:cubicBezTo>
                  <a:lnTo>
                    <a:pt x="17650" y="12795"/>
                  </a:lnTo>
                  <a:lnTo>
                    <a:pt x="20455" y="37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19">
              <a:extLst>
                <a:ext uri="{FF2B5EF4-FFF2-40B4-BE49-F238E27FC236}">
                  <a16:creationId xmlns:a16="http://schemas.microsoft.com/office/drawing/2014/main" id="{F09E6CCB-FBEC-4225-B0A2-04A5235F909C}"/>
                </a:ext>
              </a:extLst>
            </p:cNvPr>
            <p:cNvSpPr>
              <a:spLocks/>
            </p:cNvSpPr>
            <p:nvPr/>
          </p:nvSpPr>
          <p:spPr bwMode="auto">
            <a:xfrm>
              <a:off x="5037138" y="4713288"/>
              <a:ext cx="182563" cy="136525"/>
            </a:xfrm>
            <a:custGeom>
              <a:avLst/>
              <a:gdLst>
                <a:gd name="T0" fmla="*/ 1838 w 1887"/>
                <a:gd name="T1" fmla="*/ 0 h 1397"/>
                <a:gd name="T2" fmla="*/ 927 w 1887"/>
                <a:gd name="T3" fmla="*/ 1397 h 1397"/>
                <a:gd name="T4" fmla="*/ 1838 w 1887"/>
                <a:gd name="T5" fmla="*/ 0 h 1397"/>
              </a:gdLst>
              <a:ahLst/>
              <a:cxnLst>
                <a:cxn ang="0">
                  <a:pos x="T0" y="T1"/>
                </a:cxn>
                <a:cxn ang="0">
                  <a:pos x="T2" y="T3"/>
                </a:cxn>
                <a:cxn ang="0">
                  <a:pos x="T4" y="T5"/>
                </a:cxn>
              </a:cxnLst>
              <a:rect l="0" t="0" r="r" b="b"/>
              <a:pathLst>
                <a:path w="1887" h="1397">
                  <a:moveTo>
                    <a:pt x="1838" y="0"/>
                  </a:moveTo>
                  <a:cubicBezTo>
                    <a:pt x="1838" y="0"/>
                    <a:pt x="1887" y="881"/>
                    <a:pt x="927" y="1397"/>
                  </a:cubicBezTo>
                  <a:cubicBezTo>
                    <a:pt x="927" y="1397"/>
                    <a:pt x="0" y="160"/>
                    <a:pt x="1838" y="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0">
              <a:extLst>
                <a:ext uri="{FF2B5EF4-FFF2-40B4-BE49-F238E27FC236}">
                  <a16:creationId xmlns:a16="http://schemas.microsoft.com/office/drawing/2014/main" id="{78C128C1-F4C6-427E-B3C2-04F0DD8DB131}"/>
                </a:ext>
              </a:extLst>
            </p:cNvPr>
            <p:cNvSpPr>
              <a:spLocks/>
            </p:cNvSpPr>
            <p:nvPr/>
          </p:nvSpPr>
          <p:spPr bwMode="auto">
            <a:xfrm>
              <a:off x="5365750" y="4332288"/>
              <a:ext cx="395288" cy="463550"/>
            </a:xfrm>
            <a:custGeom>
              <a:avLst/>
              <a:gdLst>
                <a:gd name="T0" fmla="*/ 1348 w 4048"/>
                <a:gd name="T1" fmla="*/ 4623 h 4775"/>
                <a:gd name="T2" fmla="*/ 671 w 4048"/>
                <a:gd name="T3" fmla="*/ 132 h 4775"/>
                <a:gd name="T4" fmla="*/ 1348 w 4048"/>
                <a:gd name="T5" fmla="*/ 4623 h 4775"/>
              </a:gdLst>
              <a:ahLst/>
              <a:cxnLst>
                <a:cxn ang="0">
                  <a:pos x="T0" y="T1"/>
                </a:cxn>
                <a:cxn ang="0">
                  <a:pos x="T2" y="T3"/>
                </a:cxn>
                <a:cxn ang="0">
                  <a:pos x="T4" y="T5"/>
                </a:cxn>
              </a:cxnLst>
              <a:rect l="0" t="0" r="r" b="b"/>
              <a:pathLst>
                <a:path w="4048" h="4775">
                  <a:moveTo>
                    <a:pt x="1348" y="4623"/>
                  </a:moveTo>
                  <a:cubicBezTo>
                    <a:pt x="0" y="4775"/>
                    <a:pt x="30" y="962"/>
                    <a:pt x="671" y="132"/>
                  </a:cubicBezTo>
                  <a:cubicBezTo>
                    <a:pt x="2825" y="0"/>
                    <a:pt x="4048" y="4293"/>
                    <a:pt x="1348" y="462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1">
              <a:extLst>
                <a:ext uri="{FF2B5EF4-FFF2-40B4-BE49-F238E27FC236}">
                  <a16:creationId xmlns:a16="http://schemas.microsoft.com/office/drawing/2014/main" id="{F17C48E6-D9CC-4B9F-A844-5E472D14A0BB}"/>
                </a:ext>
              </a:extLst>
            </p:cNvPr>
            <p:cNvSpPr>
              <a:spLocks/>
            </p:cNvSpPr>
            <p:nvPr/>
          </p:nvSpPr>
          <p:spPr bwMode="auto">
            <a:xfrm>
              <a:off x="4822825" y="4322763"/>
              <a:ext cx="866775" cy="546100"/>
            </a:xfrm>
            <a:custGeom>
              <a:avLst/>
              <a:gdLst>
                <a:gd name="T0" fmla="*/ 8061 w 8893"/>
                <a:gd name="T1" fmla="*/ 3092 h 5611"/>
                <a:gd name="T2" fmla="*/ 4091 w 8893"/>
                <a:gd name="T3" fmla="*/ 4185 h 5611"/>
                <a:gd name="T4" fmla="*/ 3257 w 8893"/>
                <a:gd name="T5" fmla="*/ 4672 h 5611"/>
                <a:gd name="T6" fmla="*/ 3203 w 8893"/>
                <a:gd name="T7" fmla="*/ 5376 h 5611"/>
                <a:gd name="T8" fmla="*/ 1605 w 8893"/>
                <a:gd name="T9" fmla="*/ 5115 h 5611"/>
                <a:gd name="T10" fmla="*/ 1602 w 8893"/>
                <a:gd name="T11" fmla="*/ 5113 h 5611"/>
                <a:gd name="T12" fmla="*/ 162 w 8893"/>
                <a:gd name="T13" fmla="*/ 3519 h 5611"/>
                <a:gd name="T14" fmla="*/ 1217 w 8893"/>
                <a:gd name="T15" fmla="*/ 1778 h 5611"/>
                <a:gd name="T16" fmla="*/ 1375 w 8893"/>
                <a:gd name="T17" fmla="*/ 1620 h 5611"/>
                <a:gd name="T18" fmla="*/ 2497 w 8893"/>
                <a:gd name="T19" fmla="*/ 1714 h 5611"/>
                <a:gd name="T20" fmla="*/ 5243 w 8893"/>
                <a:gd name="T21" fmla="*/ 440 h 5611"/>
                <a:gd name="T22" fmla="*/ 5540 w 8893"/>
                <a:gd name="T23" fmla="*/ 368 h 5611"/>
                <a:gd name="T24" fmla="*/ 7063 w 8893"/>
                <a:gd name="T25" fmla="*/ 0 h 5611"/>
                <a:gd name="T26" fmla="*/ 8061 w 8893"/>
                <a:gd name="T27" fmla="*/ 3092 h 5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93" h="5611">
                  <a:moveTo>
                    <a:pt x="8061" y="3092"/>
                  </a:moveTo>
                  <a:lnTo>
                    <a:pt x="4091" y="4185"/>
                  </a:lnTo>
                  <a:cubicBezTo>
                    <a:pt x="4091" y="4185"/>
                    <a:pt x="3686" y="4426"/>
                    <a:pt x="3257" y="4672"/>
                  </a:cubicBezTo>
                  <a:cubicBezTo>
                    <a:pt x="3401" y="4883"/>
                    <a:pt x="3385" y="5175"/>
                    <a:pt x="3203" y="5376"/>
                  </a:cubicBezTo>
                  <a:cubicBezTo>
                    <a:pt x="2989" y="5611"/>
                    <a:pt x="2281" y="5383"/>
                    <a:pt x="1605" y="5115"/>
                  </a:cubicBezTo>
                  <a:cubicBezTo>
                    <a:pt x="1604" y="5114"/>
                    <a:pt x="1604" y="5114"/>
                    <a:pt x="1602" y="5113"/>
                  </a:cubicBezTo>
                  <a:cubicBezTo>
                    <a:pt x="402" y="4600"/>
                    <a:pt x="0" y="4057"/>
                    <a:pt x="162" y="3519"/>
                  </a:cubicBezTo>
                  <a:cubicBezTo>
                    <a:pt x="346" y="2905"/>
                    <a:pt x="804" y="2217"/>
                    <a:pt x="1217" y="1778"/>
                  </a:cubicBezTo>
                  <a:cubicBezTo>
                    <a:pt x="1270" y="1721"/>
                    <a:pt x="1323" y="1668"/>
                    <a:pt x="1375" y="1620"/>
                  </a:cubicBezTo>
                  <a:cubicBezTo>
                    <a:pt x="1676" y="1679"/>
                    <a:pt x="2066" y="1728"/>
                    <a:pt x="2497" y="1714"/>
                  </a:cubicBezTo>
                  <a:cubicBezTo>
                    <a:pt x="3624" y="1678"/>
                    <a:pt x="4546" y="1250"/>
                    <a:pt x="5243" y="440"/>
                  </a:cubicBezTo>
                  <a:cubicBezTo>
                    <a:pt x="5344" y="416"/>
                    <a:pt x="5444" y="391"/>
                    <a:pt x="5540" y="368"/>
                  </a:cubicBezTo>
                  <a:cubicBezTo>
                    <a:pt x="6412" y="155"/>
                    <a:pt x="7063" y="0"/>
                    <a:pt x="7063" y="0"/>
                  </a:cubicBezTo>
                  <a:cubicBezTo>
                    <a:pt x="8838" y="920"/>
                    <a:pt x="8893" y="3311"/>
                    <a:pt x="8061" y="3092"/>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2">
              <a:extLst>
                <a:ext uri="{FF2B5EF4-FFF2-40B4-BE49-F238E27FC236}">
                  <a16:creationId xmlns:a16="http://schemas.microsoft.com/office/drawing/2014/main" id="{5D2E8715-06E3-4016-83ED-1D43B94D60F7}"/>
                </a:ext>
              </a:extLst>
            </p:cNvPr>
            <p:cNvSpPr>
              <a:spLocks/>
            </p:cNvSpPr>
            <p:nvPr/>
          </p:nvSpPr>
          <p:spPr bwMode="auto">
            <a:xfrm>
              <a:off x="4883150" y="4559300"/>
              <a:ext cx="95250" cy="196850"/>
            </a:xfrm>
            <a:custGeom>
              <a:avLst/>
              <a:gdLst>
                <a:gd name="T0" fmla="*/ 146 w 984"/>
                <a:gd name="T1" fmla="*/ 2017 h 2030"/>
                <a:gd name="T2" fmla="*/ 193 w 984"/>
                <a:gd name="T3" fmla="*/ 1963 h 2030"/>
                <a:gd name="T4" fmla="*/ 962 w 984"/>
                <a:gd name="T5" fmla="*/ 147 h 2030"/>
                <a:gd name="T6" fmla="*/ 919 w 984"/>
                <a:gd name="T7" fmla="*/ 23 h 2030"/>
                <a:gd name="T8" fmla="*/ 794 w 984"/>
                <a:gd name="T9" fmla="*/ 66 h 2030"/>
                <a:gd name="T10" fmla="*/ 16 w 984"/>
                <a:gd name="T11" fmla="*/ 1904 h 2030"/>
                <a:gd name="T12" fmla="*/ 76 w 984"/>
                <a:gd name="T13" fmla="*/ 2022 h 2030"/>
                <a:gd name="T14" fmla="*/ 146 w 984"/>
                <a:gd name="T15" fmla="*/ 2017 h 20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4" h="2030">
                  <a:moveTo>
                    <a:pt x="146" y="2017"/>
                  </a:moveTo>
                  <a:cubicBezTo>
                    <a:pt x="168" y="2006"/>
                    <a:pt x="185" y="1987"/>
                    <a:pt x="193" y="1963"/>
                  </a:cubicBezTo>
                  <a:cubicBezTo>
                    <a:pt x="409" y="1303"/>
                    <a:pt x="957" y="156"/>
                    <a:pt x="962" y="147"/>
                  </a:cubicBezTo>
                  <a:cubicBezTo>
                    <a:pt x="984" y="101"/>
                    <a:pt x="965" y="45"/>
                    <a:pt x="919" y="23"/>
                  </a:cubicBezTo>
                  <a:cubicBezTo>
                    <a:pt x="872" y="0"/>
                    <a:pt x="816" y="19"/>
                    <a:pt x="794" y="66"/>
                  </a:cubicBezTo>
                  <a:cubicBezTo>
                    <a:pt x="790" y="75"/>
                    <a:pt x="236" y="1233"/>
                    <a:pt x="16" y="1904"/>
                  </a:cubicBezTo>
                  <a:cubicBezTo>
                    <a:pt x="0" y="1953"/>
                    <a:pt x="27" y="2006"/>
                    <a:pt x="76" y="2022"/>
                  </a:cubicBezTo>
                  <a:cubicBezTo>
                    <a:pt x="100" y="2030"/>
                    <a:pt x="125" y="2028"/>
                    <a:pt x="146" y="2017"/>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3">
              <a:extLst>
                <a:ext uri="{FF2B5EF4-FFF2-40B4-BE49-F238E27FC236}">
                  <a16:creationId xmlns:a16="http://schemas.microsoft.com/office/drawing/2014/main" id="{24B6F4FE-10AF-4D11-9906-94A6F1C313D4}"/>
                </a:ext>
              </a:extLst>
            </p:cNvPr>
            <p:cNvSpPr>
              <a:spLocks/>
            </p:cNvSpPr>
            <p:nvPr/>
          </p:nvSpPr>
          <p:spPr bwMode="auto">
            <a:xfrm>
              <a:off x="4946650" y="4611688"/>
              <a:ext cx="85725" cy="185738"/>
            </a:xfrm>
            <a:custGeom>
              <a:avLst/>
              <a:gdLst>
                <a:gd name="T0" fmla="*/ 147 w 878"/>
                <a:gd name="T1" fmla="*/ 1900 h 1913"/>
                <a:gd name="T2" fmla="*/ 194 w 878"/>
                <a:gd name="T3" fmla="*/ 1846 h 1913"/>
                <a:gd name="T4" fmla="*/ 855 w 878"/>
                <a:gd name="T5" fmla="*/ 147 h 1913"/>
                <a:gd name="T6" fmla="*/ 812 w 878"/>
                <a:gd name="T7" fmla="*/ 22 h 1913"/>
                <a:gd name="T8" fmla="*/ 687 w 878"/>
                <a:gd name="T9" fmla="*/ 65 h 1913"/>
                <a:gd name="T10" fmla="*/ 17 w 878"/>
                <a:gd name="T11" fmla="*/ 1788 h 1913"/>
                <a:gd name="T12" fmla="*/ 76 w 878"/>
                <a:gd name="T13" fmla="*/ 1905 h 1913"/>
                <a:gd name="T14" fmla="*/ 147 w 878"/>
                <a:gd name="T15" fmla="*/ 1900 h 1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8" h="1913">
                  <a:moveTo>
                    <a:pt x="147" y="1900"/>
                  </a:moveTo>
                  <a:cubicBezTo>
                    <a:pt x="168" y="1889"/>
                    <a:pt x="186" y="1870"/>
                    <a:pt x="194" y="1846"/>
                  </a:cubicBezTo>
                  <a:cubicBezTo>
                    <a:pt x="409" y="1186"/>
                    <a:pt x="851" y="156"/>
                    <a:pt x="855" y="147"/>
                  </a:cubicBezTo>
                  <a:cubicBezTo>
                    <a:pt x="878" y="101"/>
                    <a:pt x="858" y="45"/>
                    <a:pt x="812" y="22"/>
                  </a:cubicBezTo>
                  <a:cubicBezTo>
                    <a:pt x="766" y="0"/>
                    <a:pt x="710" y="19"/>
                    <a:pt x="687" y="65"/>
                  </a:cubicBezTo>
                  <a:cubicBezTo>
                    <a:pt x="683" y="74"/>
                    <a:pt x="236" y="1116"/>
                    <a:pt x="17" y="1788"/>
                  </a:cubicBezTo>
                  <a:cubicBezTo>
                    <a:pt x="0" y="1837"/>
                    <a:pt x="27" y="1889"/>
                    <a:pt x="76" y="1905"/>
                  </a:cubicBezTo>
                  <a:cubicBezTo>
                    <a:pt x="100" y="1913"/>
                    <a:pt x="126" y="1911"/>
                    <a:pt x="147" y="1900"/>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4">
              <a:extLst>
                <a:ext uri="{FF2B5EF4-FFF2-40B4-BE49-F238E27FC236}">
                  <a16:creationId xmlns:a16="http://schemas.microsoft.com/office/drawing/2014/main" id="{699D6F1B-7F27-4AFE-B9AD-9871945BD5A3}"/>
                </a:ext>
              </a:extLst>
            </p:cNvPr>
            <p:cNvSpPr>
              <a:spLocks/>
            </p:cNvSpPr>
            <p:nvPr/>
          </p:nvSpPr>
          <p:spPr bwMode="auto">
            <a:xfrm>
              <a:off x="5011738" y="4645025"/>
              <a:ext cx="84138" cy="171450"/>
            </a:xfrm>
            <a:custGeom>
              <a:avLst/>
              <a:gdLst>
                <a:gd name="T0" fmla="*/ 146 w 863"/>
                <a:gd name="T1" fmla="*/ 1750 h 1763"/>
                <a:gd name="T2" fmla="*/ 193 w 863"/>
                <a:gd name="T3" fmla="*/ 1695 h 1763"/>
                <a:gd name="T4" fmla="*/ 840 w 863"/>
                <a:gd name="T5" fmla="*/ 147 h 1763"/>
                <a:gd name="T6" fmla="*/ 797 w 863"/>
                <a:gd name="T7" fmla="*/ 23 h 1763"/>
                <a:gd name="T8" fmla="*/ 673 w 863"/>
                <a:gd name="T9" fmla="*/ 66 h 1763"/>
                <a:gd name="T10" fmla="*/ 16 w 863"/>
                <a:gd name="T11" fmla="*/ 1638 h 1763"/>
                <a:gd name="T12" fmla="*/ 75 w 863"/>
                <a:gd name="T13" fmla="*/ 1755 h 1763"/>
                <a:gd name="T14" fmla="*/ 146 w 863"/>
                <a:gd name="T15" fmla="*/ 1750 h 1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1763">
                  <a:moveTo>
                    <a:pt x="146" y="1750"/>
                  </a:moveTo>
                  <a:cubicBezTo>
                    <a:pt x="167" y="1739"/>
                    <a:pt x="185" y="1720"/>
                    <a:pt x="193" y="1695"/>
                  </a:cubicBezTo>
                  <a:cubicBezTo>
                    <a:pt x="409" y="1036"/>
                    <a:pt x="836" y="156"/>
                    <a:pt x="840" y="147"/>
                  </a:cubicBezTo>
                  <a:cubicBezTo>
                    <a:pt x="863" y="101"/>
                    <a:pt x="844" y="45"/>
                    <a:pt x="797" y="23"/>
                  </a:cubicBezTo>
                  <a:cubicBezTo>
                    <a:pt x="751" y="0"/>
                    <a:pt x="695" y="19"/>
                    <a:pt x="673" y="66"/>
                  </a:cubicBezTo>
                  <a:cubicBezTo>
                    <a:pt x="668" y="74"/>
                    <a:pt x="235" y="966"/>
                    <a:pt x="16" y="1638"/>
                  </a:cubicBezTo>
                  <a:cubicBezTo>
                    <a:pt x="0" y="1687"/>
                    <a:pt x="26" y="1739"/>
                    <a:pt x="75" y="1755"/>
                  </a:cubicBezTo>
                  <a:cubicBezTo>
                    <a:pt x="99" y="1763"/>
                    <a:pt x="125" y="1761"/>
                    <a:pt x="146" y="1750"/>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5">
              <a:extLst>
                <a:ext uri="{FF2B5EF4-FFF2-40B4-BE49-F238E27FC236}">
                  <a16:creationId xmlns:a16="http://schemas.microsoft.com/office/drawing/2014/main" id="{CE24CBD8-81C1-4144-AEE5-5DD4BFBBA6E8}"/>
                </a:ext>
              </a:extLst>
            </p:cNvPr>
            <p:cNvSpPr>
              <a:spLocks/>
            </p:cNvSpPr>
            <p:nvPr/>
          </p:nvSpPr>
          <p:spPr bwMode="auto">
            <a:xfrm>
              <a:off x="5429250" y="2919413"/>
              <a:ext cx="1441450" cy="1862138"/>
            </a:xfrm>
            <a:custGeom>
              <a:avLst/>
              <a:gdLst>
                <a:gd name="T0" fmla="*/ 8222 w 14781"/>
                <a:gd name="T1" fmla="*/ 10874 h 19164"/>
                <a:gd name="T2" fmla="*/ 0 w 14781"/>
                <a:gd name="T3" fmla="*/ 14636 h 19164"/>
                <a:gd name="T4" fmla="*/ 707 w 14781"/>
                <a:gd name="T5" fmla="*/ 19164 h 19164"/>
                <a:gd name="T6" fmla="*/ 11573 w 14781"/>
                <a:gd name="T7" fmla="*/ 16624 h 19164"/>
                <a:gd name="T8" fmla="*/ 14007 w 14781"/>
                <a:gd name="T9" fmla="*/ 10203 h 19164"/>
                <a:gd name="T10" fmla="*/ 9386 w 14781"/>
                <a:gd name="T11" fmla="*/ 43 h 19164"/>
                <a:gd name="T12" fmla="*/ 8222 w 14781"/>
                <a:gd name="T13" fmla="*/ 10874 h 19164"/>
              </a:gdLst>
              <a:ahLst/>
              <a:cxnLst>
                <a:cxn ang="0">
                  <a:pos x="T0" y="T1"/>
                </a:cxn>
                <a:cxn ang="0">
                  <a:pos x="T2" y="T3"/>
                </a:cxn>
                <a:cxn ang="0">
                  <a:pos x="T4" y="T5"/>
                </a:cxn>
                <a:cxn ang="0">
                  <a:pos x="T6" y="T7"/>
                </a:cxn>
                <a:cxn ang="0">
                  <a:pos x="T8" y="T9"/>
                </a:cxn>
                <a:cxn ang="0">
                  <a:pos x="T10" y="T11"/>
                </a:cxn>
                <a:cxn ang="0">
                  <a:pos x="T12" y="T13"/>
                </a:cxn>
              </a:cxnLst>
              <a:rect l="0" t="0" r="r" b="b"/>
              <a:pathLst>
                <a:path w="14781" h="19164">
                  <a:moveTo>
                    <a:pt x="8222" y="10874"/>
                  </a:moveTo>
                  <a:lnTo>
                    <a:pt x="0" y="14636"/>
                  </a:lnTo>
                  <a:cubicBezTo>
                    <a:pt x="1236" y="14788"/>
                    <a:pt x="1413" y="18846"/>
                    <a:pt x="707" y="19164"/>
                  </a:cubicBezTo>
                  <a:cubicBezTo>
                    <a:pt x="1095" y="19164"/>
                    <a:pt x="7164" y="18183"/>
                    <a:pt x="11573" y="16624"/>
                  </a:cubicBezTo>
                  <a:cubicBezTo>
                    <a:pt x="14466" y="15601"/>
                    <a:pt x="14781" y="13472"/>
                    <a:pt x="14007" y="10203"/>
                  </a:cubicBezTo>
                  <a:cubicBezTo>
                    <a:pt x="13055" y="6182"/>
                    <a:pt x="11890" y="1454"/>
                    <a:pt x="9386" y="43"/>
                  </a:cubicBezTo>
                  <a:cubicBezTo>
                    <a:pt x="7003" y="0"/>
                    <a:pt x="8222" y="10874"/>
                    <a:pt x="8222" y="1087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26">
              <a:extLst>
                <a:ext uri="{FF2B5EF4-FFF2-40B4-BE49-F238E27FC236}">
                  <a16:creationId xmlns:a16="http://schemas.microsoft.com/office/drawing/2014/main" id="{3F732F4F-8E66-4E34-98D7-07A62E702E24}"/>
                </a:ext>
              </a:extLst>
            </p:cNvPr>
            <p:cNvSpPr>
              <a:spLocks/>
            </p:cNvSpPr>
            <p:nvPr/>
          </p:nvSpPr>
          <p:spPr bwMode="auto">
            <a:xfrm>
              <a:off x="5295900" y="2827338"/>
              <a:ext cx="431800" cy="496888"/>
            </a:xfrm>
            <a:custGeom>
              <a:avLst/>
              <a:gdLst>
                <a:gd name="T0" fmla="*/ 4438 w 4438"/>
                <a:gd name="T1" fmla="*/ 2344 h 5108"/>
                <a:gd name="T2" fmla="*/ 165 w 4438"/>
                <a:gd name="T3" fmla="*/ 1000 h 5108"/>
                <a:gd name="T4" fmla="*/ 4438 w 4438"/>
                <a:gd name="T5" fmla="*/ 2344 h 5108"/>
              </a:gdLst>
              <a:ahLst/>
              <a:cxnLst>
                <a:cxn ang="0">
                  <a:pos x="T0" y="T1"/>
                </a:cxn>
                <a:cxn ang="0">
                  <a:pos x="T2" y="T3"/>
                </a:cxn>
                <a:cxn ang="0">
                  <a:pos x="T4" y="T5"/>
                </a:cxn>
              </a:cxnLst>
              <a:rect l="0" t="0" r="r" b="b"/>
              <a:pathLst>
                <a:path w="4438" h="5108">
                  <a:moveTo>
                    <a:pt x="4438" y="2344"/>
                  </a:moveTo>
                  <a:cubicBezTo>
                    <a:pt x="4433" y="1246"/>
                    <a:pt x="0" y="0"/>
                    <a:pt x="165" y="1000"/>
                  </a:cubicBezTo>
                  <a:cubicBezTo>
                    <a:pt x="1015" y="3594"/>
                    <a:pt x="4097" y="5108"/>
                    <a:pt x="4438" y="234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7">
              <a:extLst>
                <a:ext uri="{FF2B5EF4-FFF2-40B4-BE49-F238E27FC236}">
                  <a16:creationId xmlns:a16="http://schemas.microsoft.com/office/drawing/2014/main" id="{A175C990-EA07-4DA1-935C-C396793F3F6F}"/>
                </a:ext>
              </a:extLst>
            </p:cNvPr>
            <p:cNvSpPr>
              <a:spLocks/>
            </p:cNvSpPr>
            <p:nvPr/>
          </p:nvSpPr>
          <p:spPr bwMode="auto">
            <a:xfrm>
              <a:off x="5248275" y="2411413"/>
              <a:ext cx="419100" cy="817563"/>
            </a:xfrm>
            <a:custGeom>
              <a:avLst/>
              <a:gdLst>
                <a:gd name="T0" fmla="*/ 1543 w 4300"/>
                <a:gd name="T1" fmla="*/ 307 h 8414"/>
                <a:gd name="T2" fmla="*/ 11 w 4300"/>
                <a:gd name="T3" fmla="*/ 2422 h 8414"/>
                <a:gd name="T4" fmla="*/ 11 w 4300"/>
                <a:gd name="T5" fmla="*/ 2422 h 8414"/>
                <a:gd name="T6" fmla="*/ 7 w 4300"/>
                <a:gd name="T7" fmla="*/ 2600 h 8414"/>
                <a:gd name="T8" fmla="*/ 274 w 4300"/>
                <a:gd name="T9" fmla="*/ 6986 h 8414"/>
                <a:gd name="T10" fmla="*/ 3467 w 4300"/>
                <a:gd name="T11" fmla="*/ 7711 h 8414"/>
                <a:gd name="T12" fmla="*/ 3309 w 4300"/>
                <a:gd name="T13" fmla="*/ 3732 h 8414"/>
                <a:gd name="T14" fmla="*/ 3513 w 4300"/>
                <a:gd name="T15" fmla="*/ 2821 h 8414"/>
                <a:gd name="T16" fmla="*/ 4146 w 4300"/>
                <a:gd name="T17" fmla="*/ 2564 h 8414"/>
                <a:gd name="T18" fmla="*/ 3436 w 4300"/>
                <a:gd name="T19" fmla="*/ 1169 h 8414"/>
                <a:gd name="T20" fmla="*/ 3434 w 4300"/>
                <a:gd name="T21" fmla="*/ 1167 h 8414"/>
                <a:gd name="T22" fmla="*/ 1543 w 4300"/>
                <a:gd name="T23" fmla="*/ 307 h 8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00" h="8414">
                  <a:moveTo>
                    <a:pt x="1543" y="307"/>
                  </a:moveTo>
                  <a:cubicBezTo>
                    <a:pt x="772" y="834"/>
                    <a:pt x="31" y="1980"/>
                    <a:pt x="11" y="2422"/>
                  </a:cubicBezTo>
                  <a:lnTo>
                    <a:pt x="11" y="2422"/>
                  </a:lnTo>
                  <a:cubicBezTo>
                    <a:pt x="0" y="2489"/>
                    <a:pt x="5" y="2548"/>
                    <a:pt x="7" y="2600"/>
                  </a:cubicBezTo>
                  <a:cubicBezTo>
                    <a:pt x="65" y="4235"/>
                    <a:pt x="274" y="6986"/>
                    <a:pt x="274" y="6986"/>
                  </a:cubicBezTo>
                  <a:cubicBezTo>
                    <a:pt x="1642" y="8352"/>
                    <a:pt x="3913" y="8414"/>
                    <a:pt x="3467" y="7711"/>
                  </a:cubicBezTo>
                  <a:lnTo>
                    <a:pt x="3309" y="3732"/>
                  </a:lnTo>
                  <a:cubicBezTo>
                    <a:pt x="3309" y="3732"/>
                    <a:pt x="3412" y="3288"/>
                    <a:pt x="3513" y="2821"/>
                  </a:cubicBezTo>
                  <a:cubicBezTo>
                    <a:pt x="3750" y="2891"/>
                    <a:pt x="4015" y="2791"/>
                    <a:pt x="4146" y="2564"/>
                  </a:cubicBezTo>
                  <a:cubicBezTo>
                    <a:pt x="4300" y="2299"/>
                    <a:pt x="3883" y="1713"/>
                    <a:pt x="3436" y="1169"/>
                  </a:cubicBezTo>
                  <a:cubicBezTo>
                    <a:pt x="3436" y="1168"/>
                    <a:pt x="3435" y="1168"/>
                    <a:pt x="3434" y="1167"/>
                  </a:cubicBezTo>
                  <a:cubicBezTo>
                    <a:pt x="2609" y="211"/>
                    <a:pt x="1991" y="0"/>
                    <a:pt x="1543" y="30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28">
              <a:extLst>
                <a:ext uri="{FF2B5EF4-FFF2-40B4-BE49-F238E27FC236}">
                  <a16:creationId xmlns:a16="http://schemas.microsoft.com/office/drawing/2014/main" id="{D1BD8CEC-5459-49B8-8835-BC777F9CEABB}"/>
                </a:ext>
              </a:extLst>
            </p:cNvPr>
            <p:cNvSpPr>
              <a:spLocks/>
            </p:cNvSpPr>
            <p:nvPr/>
          </p:nvSpPr>
          <p:spPr bwMode="auto">
            <a:xfrm>
              <a:off x="5238750" y="2398713"/>
              <a:ext cx="434975" cy="771525"/>
            </a:xfrm>
            <a:custGeom>
              <a:avLst/>
              <a:gdLst>
                <a:gd name="T0" fmla="*/ 3578 w 4466"/>
                <a:gd name="T1" fmla="*/ 7930 h 7934"/>
                <a:gd name="T2" fmla="*/ 3562 w 4466"/>
                <a:gd name="T3" fmla="*/ 7932 h 7934"/>
                <a:gd name="T4" fmla="*/ 3465 w 4466"/>
                <a:gd name="T5" fmla="*/ 7843 h 7934"/>
                <a:gd name="T6" fmla="*/ 3308 w 4466"/>
                <a:gd name="T7" fmla="*/ 3863 h 7934"/>
                <a:gd name="T8" fmla="*/ 3310 w 4466"/>
                <a:gd name="T9" fmla="*/ 3839 h 7934"/>
                <a:gd name="T10" fmla="*/ 3514 w 4466"/>
                <a:gd name="T11" fmla="*/ 2930 h 7934"/>
                <a:gd name="T12" fmla="*/ 3557 w 4466"/>
                <a:gd name="T13" fmla="*/ 2870 h 7934"/>
                <a:gd name="T14" fmla="*/ 3631 w 4466"/>
                <a:gd name="T15" fmla="*/ 2861 h 7934"/>
                <a:gd name="T16" fmla="*/ 4157 w 4466"/>
                <a:gd name="T17" fmla="*/ 2646 h 7934"/>
                <a:gd name="T18" fmla="*/ 3456 w 4466"/>
                <a:gd name="T19" fmla="*/ 1356 h 7934"/>
                <a:gd name="T20" fmla="*/ 1686 w 4466"/>
                <a:gd name="T21" fmla="*/ 511 h 7934"/>
                <a:gd name="T22" fmla="*/ 195 w 4466"/>
                <a:gd name="T23" fmla="*/ 2555 h 7934"/>
                <a:gd name="T24" fmla="*/ 193 w 4466"/>
                <a:gd name="T25" fmla="*/ 2566 h 7934"/>
                <a:gd name="T26" fmla="*/ 189 w 4466"/>
                <a:gd name="T27" fmla="*/ 2701 h 7934"/>
                <a:gd name="T28" fmla="*/ 190 w 4466"/>
                <a:gd name="T29" fmla="*/ 2725 h 7934"/>
                <a:gd name="T30" fmla="*/ 256 w 4466"/>
                <a:gd name="T31" fmla="*/ 4098 h 7934"/>
                <a:gd name="T32" fmla="*/ 169 w 4466"/>
                <a:gd name="T33" fmla="*/ 4196 h 7934"/>
                <a:gd name="T34" fmla="*/ 71 w 4466"/>
                <a:gd name="T35" fmla="*/ 4109 h 7934"/>
                <a:gd name="T36" fmla="*/ 5 w 4466"/>
                <a:gd name="T37" fmla="*/ 2732 h 7934"/>
                <a:gd name="T38" fmla="*/ 4 w 4466"/>
                <a:gd name="T39" fmla="*/ 2709 h 7934"/>
                <a:gd name="T40" fmla="*/ 10 w 4466"/>
                <a:gd name="T41" fmla="*/ 2541 h 7934"/>
                <a:gd name="T42" fmla="*/ 1582 w 4466"/>
                <a:gd name="T43" fmla="*/ 359 h 7934"/>
                <a:gd name="T44" fmla="*/ 3595 w 4466"/>
                <a:gd name="T45" fmla="*/ 1234 h 7934"/>
                <a:gd name="T46" fmla="*/ 4317 w 4466"/>
                <a:gd name="T47" fmla="*/ 2738 h 7934"/>
                <a:gd name="T48" fmla="*/ 3675 w 4466"/>
                <a:gd name="T49" fmla="*/ 3059 h 7934"/>
                <a:gd name="T50" fmla="*/ 3493 w 4466"/>
                <a:gd name="T51" fmla="*/ 3868 h 7934"/>
                <a:gd name="T52" fmla="*/ 3651 w 4466"/>
                <a:gd name="T53" fmla="*/ 7836 h 7934"/>
                <a:gd name="T54" fmla="*/ 3578 w 4466"/>
                <a:gd name="T55" fmla="*/ 7930 h 7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66" h="7934">
                  <a:moveTo>
                    <a:pt x="3578" y="7930"/>
                  </a:moveTo>
                  <a:cubicBezTo>
                    <a:pt x="3573" y="7931"/>
                    <a:pt x="3567" y="7931"/>
                    <a:pt x="3562" y="7932"/>
                  </a:cubicBezTo>
                  <a:cubicBezTo>
                    <a:pt x="3511" y="7934"/>
                    <a:pt x="3468" y="7894"/>
                    <a:pt x="3465" y="7843"/>
                  </a:cubicBezTo>
                  <a:lnTo>
                    <a:pt x="3308" y="3863"/>
                  </a:lnTo>
                  <a:cubicBezTo>
                    <a:pt x="3307" y="3855"/>
                    <a:pt x="3308" y="3847"/>
                    <a:pt x="3310" y="3839"/>
                  </a:cubicBezTo>
                  <a:cubicBezTo>
                    <a:pt x="3311" y="3834"/>
                    <a:pt x="3414" y="3390"/>
                    <a:pt x="3514" y="2930"/>
                  </a:cubicBezTo>
                  <a:cubicBezTo>
                    <a:pt x="3519" y="2905"/>
                    <a:pt x="3535" y="2883"/>
                    <a:pt x="3557" y="2870"/>
                  </a:cubicBezTo>
                  <a:cubicBezTo>
                    <a:pt x="3579" y="2857"/>
                    <a:pt x="3606" y="2853"/>
                    <a:pt x="3631" y="2861"/>
                  </a:cubicBezTo>
                  <a:cubicBezTo>
                    <a:pt x="3833" y="2920"/>
                    <a:pt x="4049" y="2832"/>
                    <a:pt x="4157" y="2646"/>
                  </a:cubicBezTo>
                  <a:cubicBezTo>
                    <a:pt x="4255" y="2476"/>
                    <a:pt x="4019" y="2042"/>
                    <a:pt x="3456" y="1356"/>
                  </a:cubicBezTo>
                  <a:cubicBezTo>
                    <a:pt x="2715" y="499"/>
                    <a:pt x="2120" y="215"/>
                    <a:pt x="1686" y="511"/>
                  </a:cubicBezTo>
                  <a:cubicBezTo>
                    <a:pt x="916" y="1038"/>
                    <a:pt x="212" y="2157"/>
                    <a:pt x="195" y="2555"/>
                  </a:cubicBezTo>
                  <a:cubicBezTo>
                    <a:pt x="195" y="2558"/>
                    <a:pt x="194" y="2562"/>
                    <a:pt x="193" y="2566"/>
                  </a:cubicBezTo>
                  <a:cubicBezTo>
                    <a:pt x="185" y="2613"/>
                    <a:pt x="187" y="2658"/>
                    <a:pt x="189" y="2701"/>
                  </a:cubicBezTo>
                  <a:lnTo>
                    <a:pt x="190" y="2725"/>
                  </a:lnTo>
                  <a:cubicBezTo>
                    <a:pt x="203" y="3098"/>
                    <a:pt x="226" y="3560"/>
                    <a:pt x="256" y="4098"/>
                  </a:cubicBezTo>
                  <a:cubicBezTo>
                    <a:pt x="259" y="4149"/>
                    <a:pt x="220" y="4193"/>
                    <a:pt x="169" y="4196"/>
                  </a:cubicBezTo>
                  <a:cubicBezTo>
                    <a:pt x="118" y="4199"/>
                    <a:pt x="74" y="4160"/>
                    <a:pt x="71" y="4109"/>
                  </a:cubicBezTo>
                  <a:cubicBezTo>
                    <a:pt x="41" y="3569"/>
                    <a:pt x="19" y="3106"/>
                    <a:pt x="5" y="2732"/>
                  </a:cubicBezTo>
                  <a:lnTo>
                    <a:pt x="4" y="2709"/>
                  </a:lnTo>
                  <a:cubicBezTo>
                    <a:pt x="2" y="2662"/>
                    <a:pt x="0" y="2605"/>
                    <a:pt x="10" y="2541"/>
                  </a:cubicBezTo>
                  <a:cubicBezTo>
                    <a:pt x="38" y="2047"/>
                    <a:pt x="815" y="883"/>
                    <a:pt x="1582" y="359"/>
                  </a:cubicBezTo>
                  <a:cubicBezTo>
                    <a:pt x="2106" y="0"/>
                    <a:pt x="2783" y="294"/>
                    <a:pt x="3595" y="1234"/>
                  </a:cubicBezTo>
                  <a:cubicBezTo>
                    <a:pt x="4251" y="2033"/>
                    <a:pt x="4466" y="2482"/>
                    <a:pt x="4317" y="2738"/>
                  </a:cubicBezTo>
                  <a:cubicBezTo>
                    <a:pt x="4183" y="2969"/>
                    <a:pt x="3929" y="3092"/>
                    <a:pt x="3675" y="3059"/>
                  </a:cubicBezTo>
                  <a:cubicBezTo>
                    <a:pt x="3591" y="3445"/>
                    <a:pt x="3509" y="3799"/>
                    <a:pt x="3493" y="3868"/>
                  </a:cubicBezTo>
                  <a:lnTo>
                    <a:pt x="3651" y="7836"/>
                  </a:lnTo>
                  <a:cubicBezTo>
                    <a:pt x="3652" y="7881"/>
                    <a:pt x="3621" y="7920"/>
                    <a:pt x="3578" y="79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29">
              <a:extLst>
                <a:ext uri="{FF2B5EF4-FFF2-40B4-BE49-F238E27FC236}">
                  <a16:creationId xmlns:a16="http://schemas.microsoft.com/office/drawing/2014/main" id="{4E7E055B-CE0C-410F-9862-6108138F6B18}"/>
                </a:ext>
              </a:extLst>
            </p:cNvPr>
            <p:cNvSpPr>
              <a:spLocks/>
            </p:cNvSpPr>
            <p:nvPr/>
          </p:nvSpPr>
          <p:spPr bwMode="auto">
            <a:xfrm>
              <a:off x="5354638" y="2444750"/>
              <a:ext cx="160338" cy="141288"/>
            </a:xfrm>
            <a:custGeom>
              <a:avLst/>
              <a:gdLst>
                <a:gd name="T0" fmla="*/ 1646 w 1649"/>
                <a:gd name="T1" fmla="*/ 116 h 1451"/>
                <a:gd name="T2" fmla="*/ 1609 w 1649"/>
                <a:gd name="T3" fmla="*/ 176 h 1451"/>
                <a:gd name="T4" fmla="*/ 162 w 1649"/>
                <a:gd name="T5" fmla="*/ 1416 h 1451"/>
                <a:gd name="T6" fmla="*/ 35 w 1649"/>
                <a:gd name="T7" fmla="*/ 1413 h 1451"/>
                <a:gd name="T8" fmla="*/ 38 w 1649"/>
                <a:gd name="T9" fmla="*/ 1286 h 1451"/>
                <a:gd name="T10" fmla="*/ 1504 w 1649"/>
                <a:gd name="T11" fmla="*/ 29 h 1451"/>
                <a:gd name="T12" fmla="*/ 1630 w 1649"/>
                <a:gd name="T13" fmla="*/ 50 h 1451"/>
                <a:gd name="T14" fmla="*/ 1646 w 1649"/>
                <a:gd name="T15" fmla="*/ 116 h 1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9" h="1451">
                  <a:moveTo>
                    <a:pt x="1646" y="116"/>
                  </a:moveTo>
                  <a:cubicBezTo>
                    <a:pt x="1642" y="139"/>
                    <a:pt x="1630" y="161"/>
                    <a:pt x="1609" y="176"/>
                  </a:cubicBezTo>
                  <a:cubicBezTo>
                    <a:pt x="1065" y="568"/>
                    <a:pt x="169" y="1410"/>
                    <a:pt x="162" y="1416"/>
                  </a:cubicBezTo>
                  <a:cubicBezTo>
                    <a:pt x="126" y="1451"/>
                    <a:pt x="69" y="1449"/>
                    <a:pt x="35" y="1413"/>
                  </a:cubicBezTo>
                  <a:cubicBezTo>
                    <a:pt x="0" y="1377"/>
                    <a:pt x="2" y="1320"/>
                    <a:pt x="38" y="1286"/>
                  </a:cubicBezTo>
                  <a:cubicBezTo>
                    <a:pt x="45" y="1279"/>
                    <a:pt x="950" y="429"/>
                    <a:pt x="1504" y="29"/>
                  </a:cubicBezTo>
                  <a:cubicBezTo>
                    <a:pt x="1544" y="0"/>
                    <a:pt x="1601" y="9"/>
                    <a:pt x="1630" y="50"/>
                  </a:cubicBezTo>
                  <a:cubicBezTo>
                    <a:pt x="1644" y="70"/>
                    <a:pt x="1649" y="94"/>
                    <a:pt x="1646" y="1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0">
              <a:extLst>
                <a:ext uri="{FF2B5EF4-FFF2-40B4-BE49-F238E27FC236}">
                  <a16:creationId xmlns:a16="http://schemas.microsoft.com/office/drawing/2014/main" id="{93624C73-7AEA-4957-AEC1-E81E394F327A}"/>
                </a:ext>
              </a:extLst>
            </p:cNvPr>
            <p:cNvSpPr>
              <a:spLocks/>
            </p:cNvSpPr>
            <p:nvPr/>
          </p:nvSpPr>
          <p:spPr bwMode="auto">
            <a:xfrm>
              <a:off x="5413375" y="2498725"/>
              <a:ext cx="152400" cy="127000"/>
            </a:xfrm>
            <a:custGeom>
              <a:avLst/>
              <a:gdLst>
                <a:gd name="T0" fmla="*/ 1569 w 1572"/>
                <a:gd name="T1" fmla="*/ 116 h 1317"/>
                <a:gd name="T2" fmla="*/ 1532 w 1572"/>
                <a:gd name="T3" fmla="*/ 175 h 1317"/>
                <a:gd name="T4" fmla="*/ 162 w 1572"/>
                <a:gd name="T5" fmla="*/ 1283 h 1317"/>
                <a:gd name="T6" fmla="*/ 34 w 1572"/>
                <a:gd name="T7" fmla="*/ 1280 h 1317"/>
                <a:gd name="T8" fmla="*/ 37 w 1572"/>
                <a:gd name="T9" fmla="*/ 1152 h 1317"/>
                <a:gd name="T10" fmla="*/ 1427 w 1572"/>
                <a:gd name="T11" fmla="*/ 29 h 1317"/>
                <a:gd name="T12" fmla="*/ 1553 w 1572"/>
                <a:gd name="T13" fmla="*/ 49 h 1317"/>
                <a:gd name="T14" fmla="*/ 1569 w 1572"/>
                <a:gd name="T15" fmla="*/ 116 h 1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2" h="1317">
                  <a:moveTo>
                    <a:pt x="1569" y="116"/>
                  </a:moveTo>
                  <a:cubicBezTo>
                    <a:pt x="1565" y="139"/>
                    <a:pt x="1553" y="161"/>
                    <a:pt x="1532" y="175"/>
                  </a:cubicBezTo>
                  <a:cubicBezTo>
                    <a:pt x="988" y="567"/>
                    <a:pt x="169" y="1276"/>
                    <a:pt x="162" y="1283"/>
                  </a:cubicBezTo>
                  <a:cubicBezTo>
                    <a:pt x="126" y="1317"/>
                    <a:pt x="68" y="1316"/>
                    <a:pt x="34" y="1280"/>
                  </a:cubicBezTo>
                  <a:cubicBezTo>
                    <a:pt x="0" y="1244"/>
                    <a:pt x="1" y="1187"/>
                    <a:pt x="37" y="1152"/>
                  </a:cubicBezTo>
                  <a:cubicBezTo>
                    <a:pt x="44" y="1146"/>
                    <a:pt x="873" y="428"/>
                    <a:pt x="1427" y="29"/>
                  </a:cubicBezTo>
                  <a:cubicBezTo>
                    <a:pt x="1468" y="0"/>
                    <a:pt x="1524" y="9"/>
                    <a:pt x="1553" y="49"/>
                  </a:cubicBezTo>
                  <a:cubicBezTo>
                    <a:pt x="1567" y="69"/>
                    <a:pt x="1572" y="93"/>
                    <a:pt x="1569" y="1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1">
              <a:extLst>
                <a:ext uri="{FF2B5EF4-FFF2-40B4-BE49-F238E27FC236}">
                  <a16:creationId xmlns:a16="http://schemas.microsoft.com/office/drawing/2014/main" id="{FE671C0C-9BB4-4C7C-8342-C1E4A88CB942}"/>
                </a:ext>
              </a:extLst>
            </p:cNvPr>
            <p:cNvSpPr>
              <a:spLocks/>
            </p:cNvSpPr>
            <p:nvPr/>
          </p:nvSpPr>
          <p:spPr bwMode="auto">
            <a:xfrm>
              <a:off x="5468938" y="2552700"/>
              <a:ext cx="141288" cy="122238"/>
            </a:xfrm>
            <a:custGeom>
              <a:avLst/>
              <a:gdLst>
                <a:gd name="T0" fmla="*/ 1435 w 1439"/>
                <a:gd name="T1" fmla="*/ 116 h 1261"/>
                <a:gd name="T2" fmla="*/ 1399 w 1439"/>
                <a:gd name="T3" fmla="*/ 176 h 1261"/>
                <a:gd name="T4" fmla="*/ 162 w 1439"/>
                <a:gd name="T5" fmla="*/ 1227 h 1261"/>
                <a:gd name="T6" fmla="*/ 34 w 1439"/>
                <a:gd name="T7" fmla="*/ 1224 h 1261"/>
                <a:gd name="T8" fmla="*/ 38 w 1439"/>
                <a:gd name="T9" fmla="*/ 1096 h 1261"/>
                <a:gd name="T10" fmla="*/ 1293 w 1439"/>
                <a:gd name="T11" fmla="*/ 29 h 1261"/>
                <a:gd name="T12" fmla="*/ 1419 w 1439"/>
                <a:gd name="T13" fmla="*/ 50 h 1261"/>
                <a:gd name="T14" fmla="*/ 1435 w 1439"/>
                <a:gd name="T15" fmla="*/ 116 h 1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9" h="1261">
                  <a:moveTo>
                    <a:pt x="1435" y="116"/>
                  </a:moveTo>
                  <a:cubicBezTo>
                    <a:pt x="1432" y="139"/>
                    <a:pt x="1419" y="161"/>
                    <a:pt x="1399" y="176"/>
                  </a:cubicBezTo>
                  <a:cubicBezTo>
                    <a:pt x="855" y="568"/>
                    <a:pt x="169" y="1220"/>
                    <a:pt x="162" y="1227"/>
                  </a:cubicBezTo>
                  <a:cubicBezTo>
                    <a:pt x="126" y="1261"/>
                    <a:pt x="69" y="1260"/>
                    <a:pt x="34" y="1224"/>
                  </a:cubicBezTo>
                  <a:cubicBezTo>
                    <a:pt x="0" y="1188"/>
                    <a:pt x="2" y="1130"/>
                    <a:pt x="38" y="1096"/>
                  </a:cubicBezTo>
                  <a:cubicBezTo>
                    <a:pt x="45" y="1089"/>
                    <a:pt x="739" y="429"/>
                    <a:pt x="1293" y="29"/>
                  </a:cubicBezTo>
                  <a:cubicBezTo>
                    <a:pt x="1334" y="0"/>
                    <a:pt x="1390" y="9"/>
                    <a:pt x="1419" y="50"/>
                  </a:cubicBezTo>
                  <a:cubicBezTo>
                    <a:pt x="1434" y="70"/>
                    <a:pt x="1439" y="94"/>
                    <a:pt x="1435" y="1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2">
              <a:extLst>
                <a:ext uri="{FF2B5EF4-FFF2-40B4-BE49-F238E27FC236}">
                  <a16:creationId xmlns:a16="http://schemas.microsoft.com/office/drawing/2014/main" id="{CC175FB3-BB59-4F4F-91E0-9E46BD118A02}"/>
                </a:ext>
              </a:extLst>
            </p:cNvPr>
            <p:cNvSpPr>
              <a:spLocks/>
            </p:cNvSpPr>
            <p:nvPr/>
          </p:nvSpPr>
          <p:spPr bwMode="auto">
            <a:xfrm>
              <a:off x="4722813" y="2992438"/>
              <a:ext cx="1008063" cy="1747838"/>
            </a:xfrm>
            <a:custGeom>
              <a:avLst/>
              <a:gdLst>
                <a:gd name="T0" fmla="*/ 1138 w 10329"/>
                <a:gd name="T1" fmla="*/ 15267 h 17984"/>
                <a:gd name="T2" fmla="*/ 9235 w 10329"/>
                <a:gd name="T3" fmla="*/ 11549 h 17984"/>
                <a:gd name="T4" fmla="*/ 10307 w 10329"/>
                <a:gd name="T5" fmla="*/ 648 h 17984"/>
                <a:gd name="T6" fmla="*/ 5548 w 10329"/>
                <a:gd name="T7" fmla="*/ 0 h 17984"/>
                <a:gd name="T8" fmla="*/ 3373 w 10329"/>
                <a:gd name="T9" fmla="*/ 6995 h 17984"/>
                <a:gd name="T10" fmla="*/ 1138 w 10329"/>
                <a:gd name="T11" fmla="*/ 15267 h 17984"/>
              </a:gdLst>
              <a:ahLst/>
              <a:cxnLst>
                <a:cxn ang="0">
                  <a:pos x="T0" y="T1"/>
                </a:cxn>
                <a:cxn ang="0">
                  <a:pos x="T2" y="T3"/>
                </a:cxn>
                <a:cxn ang="0">
                  <a:pos x="T4" y="T5"/>
                </a:cxn>
                <a:cxn ang="0">
                  <a:pos x="T6" y="T7"/>
                </a:cxn>
                <a:cxn ang="0">
                  <a:pos x="T8" y="T9"/>
                </a:cxn>
                <a:cxn ang="0">
                  <a:pos x="T10" y="T11"/>
                </a:cxn>
              </a:cxnLst>
              <a:rect l="0" t="0" r="r" b="b"/>
              <a:pathLst>
                <a:path w="10329" h="17984">
                  <a:moveTo>
                    <a:pt x="1138" y="15267"/>
                  </a:moveTo>
                  <a:cubicBezTo>
                    <a:pt x="1808" y="15302"/>
                    <a:pt x="7594" y="17984"/>
                    <a:pt x="9235" y="11549"/>
                  </a:cubicBezTo>
                  <a:cubicBezTo>
                    <a:pt x="10329" y="7262"/>
                    <a:pt x="10307" y="648"/>
                    <a:pt x="10307" y="648"/>
                  </a:cubicBezTo>
                  <a:cubicBezTo>
                    <a:pt x="10136" y="1364"/>
                    <a:pt x="5785" y="1252"/>
                    <a:pt x="5548" y="0"/>
                  </a:cubicBezTo>
                  <a:lnTo>
                    <a:pt x="3373" y="6995"/>
                  </a:lnTo>
                  <a:cubicBezTo>
                    <a:pt x="3373" y="6995"/>
                    <a:pt x="0" y="15207"/>
                    <a:pt x="1138" y="1526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33">
              <a:extLst>
                <a:ext uri="{FF2B5EF4-FFF2-40B4-BE49-F238E27FC236}">
                  <a16:creationId xmlns:a16="http://schemas.microsoft.com/office/drawing/2014/main" id="{60E11DC3-2AD3-4367-9AE3-B6558ACBB602}"/>
                </a:ext>
              </a:extLst>
            </p:cNvPr>
            <p:cNvSpPr>
              <a:spLocks/>
            </p:cNvSpPr>
            <p:nvPr/>
          </p:nvSpPr>
          <p:spPr bwMode="auto">
            <a:xfrm>
              <a:off x="5019675" y="3179763"/>
              <a:ext cx="184150" cy="503238"/>
            </a:xfrm>
            <a:custGeom>
              <a:avLst/>
              <a:gdLst>
                <a:gd name="T0" fmla="*/ 124 w 1881"/>
                <a:gd name="T1" fmla="*/ 5181 h 5185"/>
                <a:gd name="T2" fmla="*/ 75 w 1881"/>
                <a:gd name="T3" fmla="*/ 5179 h 5185"/>
                <a:gd name="T4" fmla="*/ 17 w 1881"/>
                <a:gd name="T5" fmla="*/ 5062 h 5185"/>
                <a:gd name="T6" fmla="*/ 1690 w 1881"/>
                <a:gd name="T7" fmla="*/ 74 h 5185"/>
                <a:gd name="T8" fmla="*/ 1807 w 1881"/>
                <a:gd name="T9" fmla="*/ 16 h 5185"/>
                <a:gd name="T10" fmla="*/ 1865 w 1881"/>
                <a:gd name="T11" fmla="*/ 133 h 5185"/>
                <a:gd name="T12" fmla="*/ 192 w 1881"/>
                <a:gd name="T13" fmla="*/ 5120 h 5185"/>
                <a:gd name="T14" fmla="*/ 124 w 1881"/>
                <a:gd name="T15" fmla="*/ 5181 h 5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1" h="5185">
                  <a:moveTo>
                    <a:pt x="124" y="5181"/>
                  </a:moveTo>
                  <a:cubicBezTo>
                    <a:pt x="108" y="5185"/>
                    <a:pt x="91" y="5184"/>
                    <a:pt x="75" y="5179"/>
                  </a:cubicBezTo>
                  <a:cubicBezTo>
                    <a:pt x="26" y="5162"/>
                    <a:pt x="0" y="5110"/>
                    <a:pt x="17" y="5062"/>
                  </a:cubicBezTo>
                  <a:lnTo>
                    <a:pt x="1690" y="74"/>
                  </a:lnTo>
                  <a:cubicBezTo>
                    <a:pt x="1706" y="26"/>
                    <a:pt x="1758" y="0"/>
                    <a:pt x="1807" y="16"/>
                  </a:cubicBezTo>
                  <a:cubicBezTo>
                    <a:pt x="1855" y="32"/>
                    <a:pt x="1881" y="85"/>
                    <a:pt x="1865" y="133"/>
                  </a:cubicBezTo>
                  <a:lnTo>
                    <a:pt x="192" y="5120"/>
                  </a:lnTo>
                  <a:cubicBezTo>
                    <a:pt x="181" y="5152"/>
                    <a:pt x="155" y="5174"/>
                    <a:pt x="124" y="51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34">
              <a:extLst>
                <a:ext uri="{FF2B5EF4-FFF2-40B4-BE49-F238E27FC236}">
                  <a16:creationId xmlns:a16="http://schemas.microsoft.com/office/drawing/2014/main" id="{4B133E4E-9FA5-41C0-A5A2-ED5934DC0809}"/>
                </a:ext>
              </a:extLst>
            </p:cNvPr>
            <p:cNvSpPr>
              <a:spLocks/>
            </p:cNvSpPr>
            <p:nvPr/>
          </p:nvSpPr>
          <p:spPr bwMode="auto">
            <a:xfrm>
              <a:off x="5100638" y="3289300"/>
              <a:ext cx="620713" cy="1254125"/>
            </a:xfrm>
            <a:custGeom>
              <a:avLst/>
              <a:gdLst>
                <a:gd name="T0" fmla="*/ 6358 w 6362"/>
                <a:gd name="T1" fmla="*/ 105 h 12897"/>
                <a:gd name="T2" fmla="*/ 4636 w 6362"/>
                <a:gd name="T3" fmla="*/ 10365 h 12897"/>
                <a:gd name="T4" fmla="*/ 4542 w 6362"/>
                <a:gd name="T5" fmla="*/ 10581 h 12897"/>
                <a:gd name="T6" fmla="*/ 1903 w 6362"/>
                <a:gd name="T7" fmla="*/ 12737 h 12897"/>
                <a:gd name="T8" fmla="*/ 1755 w 6362"/>
                <a:gd name="T9" fmla="*/ 12772 h 12897"/>
                <a:gd name="T10" fmla="*/ 627 w 6362"/>
                <a:gd name="T11" fmla="*/ 12896 h 12897"/>
                <a:gd name="T12" fmla="*/ 85 w 6362"/>
                <a:gd name="T13" fmla="*/ 12866 h 12897"/>
                <a:gd name="T14" fmla="*/ 7 w 6362"/>
                <a:gd name="T15" fmla="*/ 12761 h 12897"/>
                <a:gd name="T16" fmla="*/ 112 w 6362"/>
                <a:gd name="T17" fmla="*/ 12683 h 12897"/>
                <a:gd name="T18" fmla="*/ 748 w 6362"/>
                <a:gd name="T19" fmla="*/ 12708 h 12897"/>
                <a:gd name="T20" fmla="*/ 1863 w 6362"/>
                <a:gd name="T21" fmla="*/ 12556 h 12897"/>
                <a:gd name="T22" fmla="*/ 4267 w 6362"/>
                <a:gd name="T23" fmla="*/ 10717 h 12897"/>
                <a:gd name="T24" fmla="*/ 4464 w 6362"/>
                <a:gd name="T25" fmla="*/ 10296 h 12897"/>
                <a:gd name="T26" fmla="*/ 6173 w 6362"/>
                <a:gd name="T27" fmla="*/ 88 h 12897"/>
                <a:gd name="T28" fmla="*/ 6274 w 6362"/>
                <a:gd name="T29" fmla="*/ 4 h 12897"/>
                <a:gd name="T30" fmla="*/ 6358 w 6362"/>
                <a:gd name="T31" fmla="*/ 105 h 12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62" h="12897">
                  <a:moveTo>
                    <a:pt x="6358" y="105"/>
                  </a:moveTo>
                  <a:cubicBezTo>
                    <a:pt x="6350" y="182"/>
                    <a:pt x="5645" y="7879"/>
                    <a:pt x="4636" y="10365"/>
                  </a:cubicBezTo>
                  <a:cubicBezTo>
                    <a:pt x="4606" y="10440"/>
                    <a:pt x="4574" y="10511"/>
                    <a:pt x="4542" y="10581"/>
                  </a:cubicBezTo>
                  <a:cubicBezTo>
                    <a:pt x="3894" y="11966"/>
                    <a:pt x="2761" y="12518"/>
                    <a:pt x="1903" y="12737"/>
                  </a:cubicBezTo>
                  <a:cubicBezTo>
                    <a:pt x="1853" y="12749"/>
                    <a:pt x="1804" y="12761"/>
                    <a:pt x="1755" y="12772"/>
                  </a:cubicBezTo>
                  <a:cubicBezTo>
                    <a:pt x="1320" y="12869"/>
                    <a:pt x="924" y="12895"/>
                    <a:pt x="627" y="12896"/>
                  </a:cubicBezTo>
                  <a:cubicBezTo>
                    <a:pt x="308" y="12897"/>
                    <a:pt x="102" y="12869"/>
                    <a:pt x="85" y="12866"/>
                  </a:cubicBezTo>
                  <a:cubicBezTo>
                    <a:pt x="35" y="12859"/>
                    <a:pt x="0" y="12812"/>
                    <a:pt x="7" y="12761"/>
                  </a:cubicBezTo>
                  <a:cubicBezTo>
                    <a:pt x="14" y="12711"/>
                    <a:pt x="61" y="12676"/>
                    <a:pt x="112" y="12683"/>
                  </a:cubicBezTo>
                  <a:cubicBezTo>
                    <a:pt x="116" y="12683"/>
                    <a:pt x="366" y="12718"/>
                    <a:pt x="748" y="12708"/>
                  </a:cubicBezTo>
                  <a:cubicBezTo>
                    <a:pt x="1054" y="12700"/>
                    <a:pt x="1446" y="12663"/>
                    <a:pt x="1863" y="12556"/>
                  </a:cubicBezTo>
                  <a:cubicBezTo>
                    <a:pt x="2955" y="12276"/>
                    <a:pt x="3762" y="11658"/>
                    <a:pt x="4267" y="10717"/>
                  </a:cubicBezTo>
                  <a:cubicBezTo>
                    <a:pt x="4339" y="10583"/>
                    <a:pt x="4405" y="10443"/>
                    <a:pt x="4464" y="10296"/>
                  </a:cubicBezTo>
                  <a:cubicBezTo>
                    <a:pt x="5463" y="7835"/>
                    <a:pt x="6166" y="165"/>
                    <a:pt x="6173" y="88"/>
                  </a:cubicBezTo>
                  <a:cubicBezTo>
                    <a:pt x="6178" y="37"/>
                    <a:pt x="6223" y="0"/>
                    <a:pt x="6274" y="4"/>
                  </a:cubicBezTo>
                  <a:cubicBezTo>
                    <a:pt x="6325" y="9"/>
                    <a:pt x="6362" y="54"/>
                    <a:pt x="6358" y="10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35">
              <a:extLst>
                <a:ext uri="{FF2B5EF4-FFF2-40B4-BE49-F238E27FC236}">
                  <a16:creationId xmlns:a16="http://schemas.microsoft.com/office/drawing/2014/main" id="{10C55450-C6F6-49D1-B86A-A38A14369461}"/>
                </a:ext>
              </a:extLst>
            </p:cNvPr>
            <p:cNvSpPr>
              <a:spLocks/>
            </p:cNvSpPr>
            <p:nvPr/>
          </p:nvSpPr>
          <p:spPr bwMode="auto">
            <a:xfrm>
              <a:off x="6237288" y="3886200"/>
              <a:ext cx="287338" cy="96838"/>
            </a:xfrm>
            <a:custGeom>
              <a:avLst/>
              <a:gdLst>
                <a:gd name="T0" fmla="*/ 100 w 2950"/>
                <a:gd name="T1" fmla="*/ 991 h 991"/>
                <a:gd name="T2" fmla="*/ 24 w 2950"/>
                <a:gd name="T3" fmla="*/ 948 h 991"/>
                <a:gd name="T4" fmla="*/ 55 w 2950"/>
                <a:gd name="T5" fmla="*/ 827 h 991"/>
                <a:gd name="T6" fmla="*/ 2885 w 2950"/>
                <a:gd name="T7" fmla="*/ 611 h 991"/>
                <a:gd name="T8" fmla="*/ 2931 w 2950"/>
                <a:gd name="T9" fmla="*/ 727 h 991"/>
                <a:gd name="T10" fmla="*/ 2815 w 2950"/>
                <a:gd name="T11" fmla="*/ 772 h 991"/>
                <a:gd name="T12" fmla="*/ 145 w 2950"/>
                <a:gd name="T13" fmla="*/ 979 h 991"/>
                <a:gd name="T14" fmla="*/ 100 w 2950"/>
                <a:gd name="T15" fmla="*/ 991 h 9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0" h="991">
                  <a:moveTo>
                    <a:pt x="100" y="991"/>
                  </a:moveTo>
                  <a:cubicBezTo>
                    <a:pt x="70" y="991"/>
                    <a:pt x="41" y="976"/>
                    <a:pt x="24" y="948"/>
                  </a:cubicBezTo>
                  <a:cubicBezTo>
                    <a:pt x="0" y="906"/>
                    <a:pt x="13" y="852"/>
                    <a:pt x="55" y="827"/>
                  </a:cubicBezTo>
                  <a:cubicBezTo>
                    <a:pt x="113" y="793"/>
                    <a:pt x="1484" y="0"/>
                    <a:pt x="2885" y="611"/>
                  </a:cubicBezTo>
                  <a:cubicBezTo>
                    <a:pt x="2930" y="630"/>
                    <a:pt x="2950" y="682"/>
                    <a:pt x="2931" y="727"/>
                  </a:cubicBezTo>
                  <a:cubicBezTo>
                    <a:pt x="2911" y="771"/>
                    <a:pt x="2859" y="792"/>
                    <a:pt x="2815" y="772"/>
                  </a:cubicBezTo>
                  <a:cubicBezTo>
                    <a:pt x="1498" y="198"/>
                    <a:pt x="158" y="971"/>
                    <a:pt x="145" y="979"/>
                  </a:cubicBezTo>
                  <a:cubicBezTo>
                    <a:pt x="131" y="987"/>
                    <a:pt x="115" y="991"/>
                    <a:pt x="100" y="99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36">
              <a:extLst>
                <a:ext uri="{FF2B5EF4-FFF2-40B4-BE49-F238E27FC236}">
                  <a16:creationId xmlns:a16="http://schemas.microsoft.com/office/drawing/2014/main" id="{CA8D4035-83CD-4D06-B9C1-8E4EA6610BF3}"/>
                </a:ext>
              </a:extLst>
            </p:cNvPr>
            <p:cNvSpPr>
              <a:spLocks/>
            </p:cNvSpPr>
            <p:nvPr/>
          </p:nvSpPr>
          <p:spPr bwMode="auto">
            <a:xfrm>
              <a:off x="6840538" y="998538"/>
              <a:ext cx="366713" cy="573088"/>
            </a:xfrm>
            <a:custGeom>
              <a:avLst/>
              <a:gdLst>
                <a:gd name="T0" fmla="*/ 1520 w 3763"/>
                <a:gd name="T1" fmla="*/ 5902 h 5902"/>
                <a:gd name="T2" fmla="*/ 1163 w 3763"/>
                <a:gd name="T3" fmla="*/ 5546 h 5902"/>
                <a:gd name="T4" fmla="*/ 2222 w 3763"/>
                <a:gd name="T5" fmla="*/ 3062 h 5902"/>
                <a:gd name="T6" fmla="*/ 2616 w 3763"/>
                <a:gd name="T7" fmla="*/ 2604 h 5902"/>
                <a:gd name="T8" fmla="*/ 2828 w 3763"/>
                <a:gd name="T9" fmla="*/ 1287 h 5902"/>
                <a:gd name="T10" fmla="*/ 1968 w 3763"/>
                <a:gd name="T11" fmla="*/ 782 h 5902"/>
                <a:gd name="T12" fmla="*/ 692 w 3763"/>
                <a:gd name="T13" fmla="*/ 1492 h 5902"/>
                <a:gd name="T14" fmla="*/ 193 w 3763"/>
                <a:gd name="T15" fmla="*/ 1568 h 5902"/>
                <a:gd name="T16" fmla="*/ 115 w 3763"/>
                <a:gd name="T17" fmla="*/ 1071 h 5902"/>
                <a:gd name="T18" fmla="*/ 2013 w 3763"/>
                <a:gd name="T19" fmla="*/ 70 h 5902"/>
                <a:gd name="T20" fmla="*/ 3465 w 3763"/>
                <a:gd name="T21" fmla="*/ 963 h 5902"/>
                <a:gd name="T22" fmla="*/ 3217 w 3763"/>
                <a:gd name="T23" fmla="*/ 2988 h 5902"/>
                <a:gd name="T24" fmla="*/ 2734 w 3763"/>
                <a:gd name="T25" fmla="*/ 3559 h 5902"/>
                <a:gd name="T26" fmla="*/ 1876 w 3763"/>
                <a:gd name="T27" fmla="*/ 5546 h 5902"/>
                <a:gd name="T28" fmla="*/ 1520 w 3763"/>
                <a:gd name="T29" fmla="*/ 5902 h 5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3" h="5902">
                  <a:moveTo>
                    <a:pt x="1520" y="5902"/>
                  </a:moveTo>
                  <a:cubicBezTo>
                    <a:pt x="1322" y="5902"/>
                    <a:pt x="1163" y="5743"/>
                    <a:pt x="1163" y="5546"/>
                  </a:cubicBezTo>
                  <a:cubicBezTo>
                    <a:pt x="1163" y="4152"/>
                    <a:pt x="1750" y="3548"/>
                    <a:pt x="2222" y="3062"/>
                  </a:cubicBezTo>
                  <a:cubicBezTo>
                    <a:pt x="2381" y="2898"/>
                    <a:pt x="2518" y="2757"/>
                    <a:pt x="2616" y="2604"/>
                  </a:cubicBezTo>
                  <a:cubicBezTo>
                    <a:pt x="2933" y="2108"/>
                    <a:pt x="3008" y="1640"/>
                    <a:pt x="2828" y="1287"/>
                  </a:cubicBezTo>
                  <a:cubicBezTo>
                    <a:pt x="2680" y="995"/>
                    <a:pt x="2359" y="806"/>
                    <a:pt x="1968" y="782"/>
                  </a:cubicBezTo>
                  <a:cubicBezTo>
                    <a:pt x="1257" y="738"/>
                    <a:pt x="697" y="1484"/>
                    <a:pt x="692" y="1492"/>
                  </a:cubicBezTo>
                  <a:cubicBezTo>
                    <a:pt x="575" y="1650"/>
                    <a:pt x="352" y="1684"/>
                    <a:pt x="193" y="1568"/>
                  </a:cubicBezTo>
                  <a:cubicBezTo>
                    <a:pt x="35" y="1452"/>
                    <a:pt x="0" y="1230"/>
                    <a:pt x="115" y="1071"/>
                  </a:cubicBezTo>
                  <a:cubicBezTo>
                    <a:pt x="147" y="1027"/>
                    <a:pt x="909" y="0"/>
                    <a:pt x="2013" y="70"/>
                  </a:cubicBezTo>
                  <a:cubicBezTo>
                    <a:pt x="2658" y="110"/>
                    <a:pt x="3200" y="444"/>
                    <a:pt x="3465" y="963"/>
                  </a:cubicBezTo>
                  <a:cubicBezTo>
                    <a:pt x="3763" y="1552"/>
                    <a:pt x="3676" y="2271"/>
                    <a:pt x="3217" y="2988"/>
                  </a:cubicBezTo>
                  <a:cubicBezTo>
                    <a:pt x="3080" y="3203"/>
                    <a:pt x="2904" y="3384"/>
                    <a:pt x="2734" y="3559"/>
                  </a:cubicBezTo>
                  <a:cubicBezTo>
                    <a:pt x="2312" y="3993"/>
                    <a:pt x="1876" y="4442"/>
                    <a:pt x="1876" y="5546"/>
                  </a:cubicBezTo>
                  <a:cubicBezTo>
                    <a:pt x="1876" y="5743"/>
                    <a:pt x="1717" y="5902"/>
                    <a:pt x="1520" y="590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Oval 37">
              <a:extLst>
                <a:ext uri="{FF2B5EF4-FFF2-40B4-BE49-F238E27FC236}">
                  <a16:creationId xmlns:a16="http://schemas.microsoft.com/office/drawing/2014/main" id="{6E59AC97-B5D1-45F1-B2ED-67BF8C3705D1}"/>
                </a:ext>
              </a:extLst>
            </p:cNvPr>
            <p:cNvSpPr>
              <a:spLocks noChangeArrowheads="1"/>
            </p:cNvSpPr>
            <p:nvPr/>
          </p:nvSpPr>
          <p:spPr bwMode="auto">
            <a:xfrm>
              <a:off x="6946900" y="1612900"/>
              <a:ext cx="79375" cy="7937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38">
              <a:extLst>
                <a:ext uri="{FF2B5EF4-FFF2-40B4-BE49-F238E27FC236}">
                  <a16:creationId xmlns:a16="http://schemas.microsoft.com/office/drawing/2014/main" id="{42B60EDA-AFAD-40D8-86EE-D1F0A9D55F9C}"/>
                </a:ext>
              </a:extLst>
            </p:cNvPr>
            <p:cNvSpPr>
              <a:spLocks/>
            </p:cNvSpPr>
            <p:nvPr/>
          </p:nvSpPr>
          <p:spPr bwMode="auto">
            <a:xfrm>
              <a:off x="7332663" y="1558925"/>
              <a:ext cx="366713" cy="573088"/>
            </a:xfrm>
            <a:custGeom>
              <a:avLst/>
              <a:gdLst>
                <a:gd name="T0" fmla="*/ 1520 w 3764"/>
                <a:gd name="T1" fmla="*/ 5902 h 5902"/>
                <a:gd name="T2" fmla="*/ 1163 w 3764"/>
                <a:gd name="T3" fmla="*/ 5545 h 5902"/>
                <a:gd name="T4" fmla="*/ 2222 w 3764"/>
                <a:gd name="T5" fmla="*/ 3061 h 5902"/>
                <a:gd name="T6" fmla="*/ 2616 w 3764"/>
                <a:gd name="T7" fmla="*/ 2603 h 5902"/>
                <a:gd name="T8" fmla="*/ 2828 w 3764"/>
                <a:gd name="T9" fmla="*/ 1286 h 5902"/>
                <a:gd name="T10" fmla="*/ 1969 w 3764"/>
                <a:gd name="T11" fmla="*/ 781 h 5902"/>
                <a:gd name="T12" fmla="*/ 692 w 3764"/>
                <a:gd name="T13" fmla="*/ 1491 h 5902"/>
                <a:gd name="T14" fmla="*/ 193 w 3764"/>
                <a:gd name="T15" fmla="*/ 1567 h 5902"/>
                <a:gd name="T16" fmla="*/ 116 w 3764"/>
                <a:gd name="T17" fmla="*/ 1070 h 5902"/>
                <a:gd name="T18" fmla="*/ 2013 w 3764"/>
                <a:gd name="T19" fmla="*/ 69 h 5902"/>
                <a:gd name="T20" fmla="*/ 3465 w 3764"/>
                <a:gd name="T21" fmla="*/ 963 h 5902"/>
                <a:gd name="T22" fmla="*/ 3217 w 3764"/>
                <a:gd name="T23" fmla="*/ 2987 h 5902"/>
                <a:gd name="T24" fmla="*/ 2734 w 3764"/>
                <a:gd name="T25" fmla="*/ 3558 h 5902"/>
                <a:gd name="T26" fmla="*/ 1877 w 3764"/>
                <a:gd name="T27" fmla="*/ 5545 h 5902"/>
                <a:gd name="T28" fmla="*/ 1520 w 3764"/>
                <a:gd name="T29" fmla="*/ 5902 h 5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4" h="5902">
                  <a:moveTo>
                    <a:pt x="1520" y="5902"/>
                  </a:moveTo>
                  <a:cubicBezTo>
                    <a:pt x="1323" y="5902"/>
                    <a:pt x="1163" y="5742"/>
                    <a:pt x="1163" y="5545"/>
                  </a:cubicBezTo>
                  <a:cubicBezTo>
                    <a:pt x="1163" y="4152"/>
                    <a:pt x="1751" y="3547"/>
                    <a:pt x="2222" y="3061"/>
                  </a:cubicBezTo>
                  <a:cubicBezTo>
                    <a:pt x="2381" y="2898"/>
                    <a:pt x="2518" y="2757"/>
                    <a:pt x="2616" y="2603"/>
                  </a:cubicBezTo>
                  <a:cubicBezTo>
                    <a:pt x="2933" y="2108"/>
                    <a:pt x="3008" y="1640"/>
                    <a:pt x="2828" y="1286"/>
                  </a:cubicBezTo>
                  <a:cubicBezTo>
                    <a:pt x="2680" y="994"/>
                    <a:pt x="2359" y="805"/>
                    <a:pt x="1969" y="781"/>
                  </a:cubicBezTo>
                  <a:cubicBezTo>
                    <a:pt x="1257" y="738"/>
                    <a:pt x="698" y="1484"/>
                    <a:pt x="692" y="1491"/>
                  </a:cubicBezTo>
                  <a:cubicBezTo>
                    <a:pt x="575" y="1649"/>
                    <a:pt x="352" y="1684"/>
                    <a:pt x="193" y="1567"/>
                  </a:cubicBezTo>
                  <a:cubicBezTo>
                    <a:pt x="35" y="1451"/>
                    <a:pt x="0" y="1229"/>
                    <a:pt x="116" y="1070"/>
                  </a:cubicBezTo>
                  <a:cubicBezTo>
                    <a:pt x="148" y="1026"/>
                    <a:pt x="909" y="0"/>
                    <a:pt x="2013" y="69"/>
                  </a:cubicBezTo>
                  <a:cubicBezTo>
                    <a:pt x="2658" y="109"/>
                    <a:pt x="3201" y="443"/>
                    <a:pt x="3465" y="963"/>
                  </a:cubicBezTo>
                  <a:cubicBezTo>
                    <a:pt x="3764" y="1551"/>
                    <a:pt x="3676" y="2270"/>
                    <a:pt x="3217" y="2987"/>
                  </a:cubicBezTo>
                  <a:cubicBezTo>
                    <a:pt x="3080" y="3202"/>
                    <a:pt x="2905" y="3383"/>
                    <a:pt x="2734" y="3558"/>
                  </a:cubicBezTo>
                  <a:cubicBezTo>
                    <a:pt x="2313" y="3992"/>
                    <a:pt x="1877" y="4441"/>
                    <a:pt x="1877" y="5545"/>
                  </a:cubicBezTo>
                  <a:cubicBezTo>
                    <a:pt x="1877" y="5742"/>
                    <a:pt x="1717" y="5902"/>
                    <a:pt x="1520" y="590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4" name="Oval 39">
              <a:extLst>
                <a:ext uri="{FF2B5EF4-FFF2-40B4-BE49-F238E27FC236}">
                  <a16:creationId xmlns:a16="http://schemas.microsoft.com/office/drawing/2014/main" id="{964E71A0-A8D6-4E11-BA0C-8876C3AF9145}"/>
                </a:ext>
              </a:extLst>
            </p:cNvPr>
            <p:cNvSpPr>
              <a:spLocks noChangeArrowheads="1"/>
            </p:cNvSpPr>
            <p:nvPr/>
          </p:nvSpPr>
          <p:spPr bwMode="auto">
            <a:xfrm>
              <a:off x="7439025" y="2173288"/>
              <a:ext cx="77788" cy="7937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Rectangle 81">
              <a:extLst>
                <a:ext uri="{FF2B5EF4-FFF2-40B4-BE49-F238E27FC236}">
                  <a16:creationId xmlns:a16="http://schemas.microsoft.com/office/drawing/2014/main" id="{203F4CE9-133F-4C17-9A50-09BF466EBEAF}"/>
                </a:ext>
              </a:extLst>
            </p:cNvPr>
            <p:cNvSpPr/>
            <p:nvPr/>
          </p:nvSpPr>
          <p:spPr>
            <a:xfrm rot="1851026">
              <a:off x="4783053" y="4194584"/>
              <a:ext cx="172556" cy="284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E63E5A2A-A03F-462A-98C8-23437A57D548}"/>
                </a:ext>
              </a:extLst>
            </p:cNvPr>
            <p:cNvSpPr/>
            <p:nvPr/>
          </p:nvSpPr>
          <p:spPr>
            <a:xfrm rot="1851026">
              <a:off x="4795511" y="4006463"/>
              <a:ext cx="172556" cy="284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 name="Group 1">
            <a:extLst>
              <a:ext uri="{FF2B5EF4-FFF2-40B4-BE49-F238E27FC236}">
                <a16:creationId xmlns:a16="http://schemas.microsoft.com/office/drawing/2014/main" id="{32219A13-10E9-498B-A959-04E2776A9B28}"/>
              </a:ext>
              <a:ext uri="{C183D7F6-B498-43B3-948B-1728B52AA6E4}">
                <adec:decorative xmlns:adec="http://schemas.microsoft.com/office/drawing/2017/decorative" val="1"/>
              </a:ext>
            </a:extLst>
          </p:cNvPr>
          <p:cNvGrpSpPr/>
          <p:nvPr/>
        </p:nvGrpSpPr>
        <p:grpSpPr>
          <a:xfrm>
            <a:off x="3135589" y="1629000"/>
            <a:ext cx="8765411" cy="5345310"/>
            <a:chOff x="3135589" y="1629000"/>
            <a:chExt cx="8765411" cy="5345310"/>
          </a:xfrm>
        </p:grpSpPr>
        <p:grpSp>
          <p:nvGrpSpPr>
            <p:cNvPr id="101" name="Group 100">
              <a:extLst>
                <a:ext uri="{FF2B5EF4-FFF2-40B4-BE49-F238E27FC236}">
                  <a16:creationId xmlns:a16="http://schemas.microsoft.com/office/drawing/2014/main" id="{6DFD8960-A3D9-4996-803E-0B7C65F54B5C}"/>
                </a:ext>
              </a:extLst>
            </p:cNvPr>
            <p:cNvGrpSpPr/>
            <p:nvPr/>
          </p:nvGrpSpPr>
          <p:grpSpPr>
            <a:xfrm>
              <a:off x="4553662" y="1629000"/>
              <a:ext cx="7347338" cy="5345310"/>
              <a:chOff x="4553662" y="1629000"/>
              <a:chExt cx="7347338" cy="5345310"/>
            </a:xfrm>
          </p:grpSpPr>
          <p:pic>
            <p:nvPicPr>
              <p:cNvPr id="90" name="Picture 89" descr="Computer version of matrix">
                <a:extLst>
                  <a:ext uri="{FF2B5EF4-FFF2-40B4-BE49-F238E27FC236}">
                    <a16:creationId xmlns:a16="http://schemas.microsoft.com/office/drawing/2014/main" id="{E1B5C85F-C881-4F7D-B409-40BD26BC0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662" y="1629000"/>
                <a:ext cx="7347338" cy="5345310"/>
              </a:xfrm>
              <a:prstGeom prst="rect">
                <a:avLst/>
              </a:prstGeom>
            </p:spPr>
          </p:pic>
          <p:pic>
            <p:nvPicPr>
              <p:cNvPr id="100" name="Picture 99">
                <a:extLst>
                  <a:ext uri="{FF2B5EF4-FFF2-40B4-BE49-F238E27FC236}">
                    <a16:creationId xmlns:a16="http://schemas.microsoft.com/office/drawing/2014/main" id="{3E3DCAD2-5830-4A15-95C3-E60489BA1357}"/>
                  </a:ext>
                </a:extLst>
              </p:cNvPr>
              <p:cNvPicPr>
                <a:picLocks noChangeAspect="1"/>
              </p:cNvPicPr>
              <p:nvPr/>
            </p:nvPicPr>
            <p:blipFill rotWithShape="1">
              <a:blip r:embed="rId4">
                <a:extLst>
                  <a:ext uri="{28A0092B-C50C-407E-A947-70E740481C1C}">
                    <a14:useLocalDpi xmlns:a14="http://schemas.microsoft.com/office/drawing/2010/main" val="0"/>
                  </a:ext>
                </a:extLst>
              </a:blip>
              <a:srcRect r="839"/>
              <a:stretch/>
            </p:blipFill>
            <p:spPr>
              <a:xfrm>
                <a:off x="4782246" y="1809000"/>
                <a:ext cx="6907482" cy="3896045"/>
              </a:xfrm>
              <a:prstGeom prst="rect">
                <a:avLst/>
              </a:prstGeom>
            </p:spPr>
          </p:pic>
        </p:grpSp>
        <p:grpSp>
          <p:nvGrpSpPr>
            <p:cNvPr id="102" name="Group 101">
              <a:extLst>
                <a:ext uri="{FF2B5EF4-FFF2-40B4-BE49-F238E27FC236}">
                  <a16:creationId xmlns:a16="http://schemas.microsoft.com/office/drawing/2014/main" id="{2254E230-700A-4F6D-8013-CE4CEEE67A4F}"/>
                </a:ext>
              </a:extLst>
            </p:cNvPr>
            <p:cNvGrpSpPr/>
            <p:nvPr/>
          </p:nvGrpSpPr>
          <p:grpSpPr>
            <a:xfrm>
              <a:off x="3135589" y="3441032"/>
              <a:ext cx="5627382" cy="2012082"/>
              <a:chOff x="3135589" y="3441032"/>
              <a:chExt cx="5627382" cy="2012082"/>
            </a:xfrm>
          </p:grpSpPr>
          <p:pic>
            <p:nvPicPr>
              <p:cNvPr id="94" name="Picture 93">
                <a:extLst>
                  <a:ext uri="{FF2B5EF4-FFF2-40B4-BE49-F238E27FC236}">
                    <a16:creationId xmlns:a16="http://schemas.microsoft.com/office/drawing/2014/main" id="{3372BA87-163B-49C1-BEF1-9B3AC86E3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89" y="3441032"/>
                <a:ext cx="5627382" cy="711362"/>
              </a:xfrm>
              <a:prstGeom prst="rect">
                <a:avLst/>
              </a:prstGeom>
              <a:ln w="38100">
                <a:solidFill>
                  <a:schemeClr val="accent1"/>
                </a:solidFill>
              </a:ln>
              <a:effectLst>
                <a:outerShdw blurRad="50800" dist="38100" dir="2700000" algn="tl" rotWithShape="0">
                  <a:prstClr val="black">
                    <a:alpha val="40000"/>
                  </a:prstClr>
                </a:outerShdw>
              </a:effectLst>
            </p:spPr>
          </p:pic>
          <p:cxnSp>
            <p:nvCxnSpPr>
              <p:cNvPr id="96" name="Straight Arrow Connector 95">
                <a:extLst>
                  <a:ext uri="{FF2B5EF4-FFF2-40B4-BE49-F238E27FC236}">
                    <a16:creationId xmlns:a16="http://schemas.microsoft.com/office/drawing/2014/main" id="{CFB62859-29BE-4060-A4B5-70614D52F496}"/>
                  </a:ext>
                </a:extLst>
              </p:cNvPr>
              <p:cNvCxnSpPr/>
              <p:nvPr/>
            </p:nvCxnSpPr>
            <p:spPr>
              <a:xfrm>
                <a:off x="6096000" y="4162120"/>
                <a:ext cx="855000" cy="12909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682764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2D4BD-17DF-4F4F-90D8-9453C751732E}"/>
              </a:ext>
            </a:extLst>
          </p:cNvPr>
          <p:cNvSpPr>
            <a:spLocks noGrp="1"/>
          </p:cNvSpPr>
          <p:nvPr>
            <p:ph type="title"/>
          </p:nvPr>
        </p:nvSpPr>
        <p:spPr/>
        <p:txBody>
          <a:bodyPr/>
          <a:lstStyle/>
          <a:p>
            <a:r>
              <a:rPr lang="en-GB"/>
              <a:t>Turning on the accessibility inspector</a:t>
            </a:r>
          </a:p>
        </p:txBody>
      </p:sp>
      <p:pic>
        <p:nvPicPr>
          <p:cNvPr id="6" name="Picture 8" descr="Choose the file menu in Office">
            <a:extLst>
              <a:ext uri="{FF2B5EF4-FFF2-40B4-BE49-F238E27FC236}">
                <a16:creationId xmlns:a16="http://schemas.microsoft.com/office/drawing/2014/main" id="{DACA9FAF-F952-44E9-A539-771029D950BB}"/>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l="806" t="178" r="79610" b="-178"/>
          <a:stretch/>
        </p:blipFill>
        <p:spPr bwMode="auto">
          <a:xfrm>
            <a:off x="336001" y="1612032"/>
            <a:ext cx="3244942" cy="4696967"/>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pic>
        <p:nvPicPr>
          <p:cNvPr id="7" name="Picture 10" descr="Select Options">
            <a:extLst>
              <a:ext uri="{FF2B5EF4-FFF2-40B4-BE49-F238E27FC236}">
                <a16:creationId xmlns:a16="http://schemas.microsoft.com/office/drawing/2014/main" id="{0DEA0A1A-9F3C-4B54-AE47-53B79CA5E5AB}"/>
              </a:ext>
            </a:extLst>
          </p:cNvPr>
          <p:cNvPicPr>
            <a:picLocks noGrp="1" noChangeAspect="1" noChangeArrowheads="1"/>
          </p:cNvPicPr>
          <p:nvPr>
            <p:ph sz="quarter" idx="11"/>
          </p:nvPr>
        </p:nvPicPr>
        <p:blipFill rotWithShape="1">
          <a:blip r:embed="rId4">
            <a:extLst>
              <a:ext uri="{28A0092B-C50C-407E-A947-70E740481C1C}">
                <a14:useLocalDpi xmlns:a14="http://schemas.microsoft.com/office/drawing/2010/main" val="0"/>
              </a:ext>
            </a:extLst>
          </a:blip>
          <a:srcRect t="19893" b="2279"/>
          <a:stretch/>
        </p:blipFill>
        <p:spPr bwMode="auto">
          <a:xfrm>
            <a:off x="4473529" y="1612032"/>
            <a:ext cx="3244942" cy="4696966"/>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pic>
        <p:nvPicPr>
          <p:cNvPr id="8" name="Picture 12" descr="Under Ease of Access, tick Keep accessibility checker running while I work.">
            <a:extLst>
              <a:ext uri="{FF2B5EF4-FFF2-40B4-BE49-F238E27FC236}">
                <a16:creationId xmlns:a16="http://schemas.microsoft.com/office/drawing/2014/main" id="{7B3929BB-66BE-43E0-B2D7-A91AA2D29ACA}"/>
              </a:ext>
            </a:extLst>
          </p:cNvPr>
          <p:cNvPicPr>
            <a:picLocks noGrp="1" noChangeAspect="1" noChangeArrowheads="1"/>
          </p:cNvPicPr>
          <p:nvPr>
            <p:ph sz="quarter" idx="12"/>
          </p:nvPr>
        </p:nvPicPr>
        <p:blipFill rotWithShape="1">
          <a:blip r:embed="rId5">
            <a:extLst>
              <a:ext uri="{28A0092B-C50C-407E-A947-70E740481C1C}">
                <a14:useLocalDpi xmlns:a14="http://schemas.microsoft.com/office/drawing/2010/main" val="0"/>
              </a:ext>
            </a:extLst>
          </a:blip>
          <a:srcRect l="29208" t="16163" r="48298" b="11853"/>
          <a:stretch/>
        </p:blipFill>
        <p:spPr bwMode="auto">
          <a:xfrm>
            <a:off x="8487126" y="1603670"/>
            <a:ext cx="3366385" cy="469696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0CF9CAA-76B3-4176-BF72-2807EF124BC9}"/>
              </a:ext>
              <a:ext uri="{C183D7F6-B498-43B3-948B-1728B52AA6E4}">
                <adec:decorative xmlns:adec="http://schemas.microsoft.com/office/drawing/2017/decorative" val="1"/>
              </a:ext>
            </a:extLst>
          </p:cNvPr>
          <p:cNvSpPr/>
          <p:nvPr/>
        </p:nvSpPr>
        <p:spPr>
          <a:xfrm>
            <a:off x="8301000" y="4871830"/>
            <a:ext cx="3711000" cy="7650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55616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DEE7FBA0-DF47-4901-AABA-26DC0EEB2594}"/>
              </a:ext>
            </a:extLst>
          </p:cNvPr>
          <p:cNvSpPr>
            <a:spLocks noGrp="1"/>
          </p:cNvSpPr>
          <p:nvPr>
            <p:ph type="title"/>
          </p:nvPr>
        </p:nvSpPr>
        <p:spPr/>
        <p:txBody>
          <a:bodyPr/>
          <a:lstStyle/>
          <a:p>
            <a:r>
              <a:rPr lang="en-GB"/>
              <a:t>On a Mac?</a:t>
            </a:r>
          </a:p>
        </p:txBody>
      </p:sp>
      <p:pic>
        <p:nvPicPr>
          <p:cNvPr id="18" name="Content Placeholder 17" descr="From the PowerPoint menu, select Preferences.">
            <a:extLst>
              <a:ext uri="{FF2B5EF4-FFF2-40B4-BE49-F238E27FC236}">
                <a16:creationId xmlns:a16="http://schemas.microsoft.com/office/drawing/2014/main" id="{D1F197FB-9CDE-4ACD-9354-B04F6A5A17A5}"/>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56570" y="1268412"/>
            <a:ext cx="3849430" cy="4188653"/>
          </a:xfrm>
          <a:ln w="38100">
            <a:solidFill>
              <a:schemeClr val="accent1"/>
            </a:solidFill>
          </a:ln>
          <a:effectLst>
            <a:outerShdw blurRad="50800" dist="38100" dir="13500000" algn="br" rotWithShape="0">
              <a:prstClr val="black">
                <a:alpha val="40000"/>
              </a:prstClr>
            </a:outerShdw>
          </a:effectLst>
        </p:spPr>
      </p:pic>
      <p:sp>
        <p:nvSpPr>
          <p:cNvPr id="23" name="Rectangle 22">
            <a:extLst>
              <a:ext uri="{FF2B5EF4-FFF2-40B4-BE49-F238E27FC236}">
                <a16:creationId xmlns:a16="http://schemas.microsoft.com/office/drawing/2014/main" id="{0596E3FD-A9B2-4063-B10F-ED3FA9DF7574}"/>
              </a:ext>
              <a:ext uri="{C183D7F6-B498-43B3-948B-1728B52AA6E4}">
                <adec:decorative xmlns:adec="http://schemas.microsoft.com/office/drawing/2017/decorative" val="1"/>
              </a:ext>
            </a:extLst>
          </p:cNvPr>
          <p:cNvSpPr/>
          <p:nvPr/>
        </p:nvSpPr>
        <p:spPr>
          <a:xfrm>
            <a:off x="741000" y="2079000"/>
            <a:ext cx="3600000" cy="585000"/>
          </a:xfrm>
          <a:prstGeom prst="rect">
            <a:avLst/>
          </a:prstGeom>
          <a:noFill/>
          <a:ln w="762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Content Placeholder 19" descr="Choose Ease of Access">
            <a:extLst>
              <a:ext uri="{FF2B5EF4-FFF2-40B4-BE49-F238E27FC236}">
                <a16:creationId xmlns:a16="http://schemas.microsoft.com/office/drawing/2014/main" id="{88DA1C27-2A29-4B9D-BB0F-CBE9A2C8F4AF}"/>
              </a:ext>
            </a:extLst>
          </p:cNvPr>
          <p:cNvPicPr>
            <a:picLocks noGrp="1" noChangeAspect="1"/>
          </p:cNvPicPr>
          <p:nvPr>
            <p:ph sz="quarter" idx="11"/>
          </p:nvPr>
        </p:nvPicPr>
        <p:blipFill>
          <a:blip r:embed="rId4">
            <a:extLst>
              <a:ext uri="{28A0092B-C50C-407E-A947-70E740481C1C}">
                <a14:useLocalDpi xmlns:a14="http://schemas.microsoft.com/office/drawing/2010/main" val="0"/>
              </a:ext>
            </a:extLst>
          </a:blip>
          <a:stretch>
            <a:fillRect/>
          </a:stretch>
        </p:blipFill>
        <p:spPr>
          <a:xfrm>
            <a:off x="2491032" y="1629000"/>
            <a:ext cx="7437564" cy="4363372"/>
          </a:xfrm>
          <a:ln w="38100">
            <a:solidFill>
              <a:schemeClr val="accent1"/>
            </a:solidFill>
          </a:ln>
          <a:effectLst>
            <a:outerShdw blurRad="50800" dist="38100" dir="13500000" algn="br" rotWithShape="0">
              <a:prstClr val="black">
                <a:alpha val="40000"/>
              </a:prstClr>
            </a:outerShdw>
          </a:effectLst>
        </p:spPr>
      </p:pic>
      <p:sp>
        <p:nvSpPr>
          <p:cNvPr id="24" name="Rectangle 23">
            <a:extLst>
              <a:ext uri="{FF2B5EF4-FFF2-40B4-BE49-F238E27FC236}">
                <a16:creationId xmlns:a16="http://schemas.microsoft.com/office/drawing/2014/main" id="{2FF34414-F7C0-4106-B18B-340F1B222A2E}"/>
              </a:ext>
              <a:ext uri="{C183D7F6-B498-43B3-948B-1728B52AA6E4}">
                <adec:decorative xmlns:adec="http://schemas.microsoft.com/office/drawing/2017/decorative" val="1"/>
              </a:ext>
            </a:extLst>
          </p:cNvPr>
          <p:cNvSpPr/>
          <p:nvPr/>
        </p:nvSpPr>
        <p:spPr>
          <a:xfrm>
            <a:off x="8436000" y="2551500"/>
            <a:ext cx="1444542" cy="877500"/>
          </a:xfrm>
          <a:prstGeom prst="rect">
            <a:avLst/>
          </a:prstGeom>
          <a:noFill/>
          <a:ln w="762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Content Placeholder 21" descr="Select &quot;Keep accessibility checker running while I work&quot;.">
            <a:extLst>
              <a:ext uri="{FF2B5EF4-FFF2-40B4-BE49-F238E27FC236}">
                <a16:creationId xmlns:a16="http://schemas.microsoft.com/office/drawing/2014/main" id="{B7AE9ABE-77F3-4ACB-8803-FB33A09B4059}"/>
              </a:ext>
            </a:extLst>
          </p:cNvPr>
          <p:cNvPicPr>
            <a:picLocks noGrp="1" noChangeAspect="1"/>
          </p:cNvPicPr>
          <p:nvPr>
            <p:ph sz="quarter" idx="12"/>
          </p:nvPr>
        </p:nvPicPr>
        <p:blipFill>
          <a:blip r:embed="rId5">
            <a:extLst>
              <a:ext uri="{28A0092B-C50C-407E-A947-70E740481C1C}">
                <a14:useLocalDpi xmlns:a14="http://schemas.microsoft.com/office/drawing/2010/main" val="0"/>
              </a:ext>
            </a:extLst>
          </a:blip>
          <a:stretch>
            <a:fillRect/>
          </a:stretch>
        </p:blipFill>
        <p:spPr>
          <a:xfrm>
            <a:off x="3963058" y="1795912"/>
            <a:ext cx="8100000" cy="4898311"/>
          </a:xfrm>
          <a:ln w="38100">
            <a:solidFill>
              <a:schemeClr val="accent1"/>
            </a:solidFill>
          </a:ln>
          <a:effectLst>
            <a:outerShdw blurRad="50800" dist="38100" dir="13500000" algn="br" rotWithShape="0">
              <a:prstClr val="black">
                <a:alpha val="40000"/>
              </a:prstClr>
            </a:outerShdw>
          </a:effectLst>
        </p:spPr>
      </p:pic>
      <p:sp>
        <p:nvSpPr>
          <p:cNvPr id="25" name="Rectangle 24">
            <a:extLst>
              <a:ext uri="{FF2B5EF4-FFF2-40B4-BE49-F238E27FC236}">
                <a16:creationId xmlns:a16="http://schemas.microsoft.com/office/drawing/2014/main" id="{65969E08-6A19-401F-A739-21B9CF52D991}"/>
              </a:ext>
              <a:ext uri="{C183D7F6-B498-43B3-948B-1728B52AA6E4}">
                <adec:decorative xmlns:adec="http://schemas.microsoft.com/office/drawing/2017/decorative" val="1"/>
              </a:ext>
            </a:extLst>
          </p:cNvPr>
          <p:cNvSpPr/>
          <p:nvPr/>
        </p:nvSpPr>
        <p:spPr>
          <a:xfrm>
            <a:off x="4244893" y="5441491"/>
            <a:ext cx="4594968" cy="585000"/>
          </a:xfrm>
          <a:prstGeom prst="rect">
            <a:avLst/>
          </a:prstGeom>
          <a:noFill/>
          <a:ln w="762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0185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C3D01-957B-47D0-B5DE-43299B9DCEF4}"/>
              </a:ext>
            </a:extLst>
          </p:cNvPr>
          <p:cNvSpPr>
            <a:spLocks noGrp="1"/>
          </p:cNvSpPr>
          <p:nvPr>
            <p:ph type="title"/>
          </p:nvPr>
        </p:nvSpPr>
        <p:spPr/>
        <p:txBody>
          <a:bodyPr/>
          <a:lstStyle/>
          <a:p>
            <a:r>
              <a:rPr lang="en-GB"/>
              <a:t>Using browser-based Office?</a:t>
            </a:r>
          </a:p>
        </p:txBody>
      </p:sp>
      <p:grpSp>
        <p:nvGrpSpPr>
          <p:cNvPr id="4" name="Group 3">
            <a:extLst>
              <a:ext uri="{FF2B5EF4-FFF2-40B4-BE49-F238E27FC236}">
                <a16:creationId xmlns:a16="http://schemas.microsoft.com/office/drawing/2014/main" id="{7B3CB65D-9B99-43A0-A388-ED1DF361DEB2}"/>
              </a:ext>
              <a:ext uri="{C183D7F6-B498-43B3-948B-1728B52AA6E4}">
                <adec:decorative xmlns:adec="http://schemas.microsoft.com/office/drawing/2017/decorative" val="1"/>
              </a:ext>
            </a:extLst>
          </p:cNvPr>
          <p:cNvGrpSpPr>
            <a:grpSpLocks noChangeAspect="1"/>
          </p:cNvGrpSpPr>
          <p:nvPr/>
        </p:nvGrpSpPr>
        <p:grpSpPr>
          <a:xfrm>
            <a:off x="4745013" y="1638020"/>
            <a:ext cx="7347338" cy="5345310"/>
            <a:chOff x="3152883" y="1360290"/>
            <a:chExt cx="7347338" cy="5345310"/>
          </a:xfrm>
        </p:grpSpPr>
        <p:pic>
          <p:nvPicPr>
            <p:cNvPr id="5" name="Picture 4">
              <a:extLst>
                <a:ext uri="{FF2B5EF4-FFF2-40B4-BE49-F238E27FC236}">
                  <a16:creationId xmlns:a16="http://schemas.microsoft.com/office/drawing/2014/main" id="{AEB3B8AB-B31D-4C72-8974-C7ACCBC9E7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2883" y="1360290"/>
              <a:ext cx="7347338" cy="5345310"/>
            </a:xfrm>
            <a:prstGeom prst="rect">
              <a:avLst/>
            </a:prstGeom>
          </p:spPr>
        </p:pic>
        <p:pic>
          <p:nvPicPr>
            <p:cNvPr id="6" name="Picture 5">
              <a:extLst>
                <a:ext uri="{FF2B5EF4-FFF2-40B4-BE49-F238E27FC236}">
                  <a16:creationId xmlns:a16="http://schemas.microsoft.com/office/drawing/2014/main" id="{627C5C5C-1705-4DBE-9602-689C448794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923" y="1512660"/>
              <a:ext cx="6865257" cy="3861708"/>
            </a:xfrm>
            <a:prstGeom prst="rect">
              <a:avLst/>
            </a:prstGeom>
          </p:spPr>
        </p:pic>
      </p:grpSp>
      <p:grpSp>
        <p:nvGrpSpPr>
          <p:cNvPr id="7" name="Group 6">
            <a:extLst>
              <a:ext uri="{FF2B5EF4-FFF2-40B4-BE49-F238E27FC236}">
                <a16:creationId xmlns:a16="http://schemas.microsoft.com/office/drawing/2014/main" id="{0D751387-6C93-42F2-8B38-5876CC7152BB}"/>
              </a:ext>
              <a:ext uri="{C183D7F6-B498-43B3-948B-1728B52AA6E4}">
                <adec:decorative xmlns:adec="http://schemas.microsoft.com/office/drawing/2017/decorative" val="1"/>
              </a:ext>
            </a:extLst>
          </p:cNvPr>
          <p:cNvGrpSpPr>
            <a:grpSpLocks noChangeAspect="1"/>
          </p:cNvGrpSpPr>
          <p:nvPr/>
        </p:nvGrpSpPr>
        <p:grpSpPr>
          <a:xfrm>
            <a:off x="340690" y="1088526"/>
            <a:ext cx="1970710" cy="5769473"/>
            <a:chOff x="4545013" y="1814513"/>
            <a:chExt cx="1535112" cy="4494212"/>
          </a:xfrm>
          <a:effectLst>
            <a:outerShdw blurRad="50800" dist="38100" dir="2700000" algn="tl" rotWithShape="0">
              <a:prstClr val="black">
                <a:alpha val="40000"/>
              </a:prstClr>
            </a:outerShdw>
          </a:effectLst>
        </p:grpSpPr>
        <p:sp>
          <p:nvSpPr>
            <p:cNvPr id="8" name="Freeform 6">
              <a:extLst>
                <a:ext uri="{FF2B5EF4-FFF2-40B4-BE49-F238E27FC236}">
                  <a16:creationId xmlns:a16="http://schemas.microsoft.com/office/drawing/2014/main" id="{7089F7E8-77B7-4609-BE62-FE53724E4241}"/>
                </a:ext>
              </a:extLst>
            </p:cNvPr>
            <p:cNvSpPr>
              <a:spLocks/>
            </p:cNvSpPr>
            <p:nvPr/>
          </p:nvSpPr>
          <p:spPr bwMode="auto">
            <a:xfrm>
              <a:off x="4665663" y="5365750"/>
              <a:ext cx="184150" cy="223837"/>
            </a:xfrm>
            <a:custGeom>
              <a:avLst/>
              <a:gdLst>
                <a:gd name="T0" fmla="*/ 0 w 2572"/>
                <a:gd name="T1" fmla="*/ 3138 h 3138"/>
                <a:gd name="T2" fmla="*/ 0 w 2572"/>
                <a:gd name="T3" fmla="*/ 704 h 3138"/>
                <a:gd name="T4" fmla="*/ 2572 w 2572"/>
                <a:gd name="T5" fmla="*/ 0 h 3138"/>
                <a:gd name="T6" fmla="*/ 2154 w 2572"/>
                <a:gd name="T7" fmla="*/ 3138 h 3138"/>
                <a:gd name="T8" fmla="*/ 0 w 2572"/>
                <a:gd name="T9" fmla="*/ 3138 h 3138"/>
              </a:gdLst>
              <a:ahLst/>
              <a:cxnLst>
                <a:cxn ang="0">
                  <a:pos x="T0" y="T1"/>
                </a:cxn>
                <a:cxn ang="0">
                  <a:pos x="T2" y="T3"/>
                </a:cxn>
                <a:cxn ang="0">
                  <a:pos x="T4" y="T5"/>
                </a:cxn>
                <a:cxn ang="0">
                  <a:pos x="T6" y="T7"/>
                </a:cxn>
                <a:cxn ang="0">
                  <a:pos x="T8" y="T9"/>
                </a:cxn>
              </a:cxnLst>
              <a:rect l="0" t="0" r="r" b="b"/>
              <a:pathLst>
                <a:path w="2572" h="3138">
                  <a:moveTo>
                    <a:pt x="0" y="3138"/>
                  </a:moveTo>
                  <a:lnTo>
                    <a:pt x="0" y="704"/>
                  </a:lnTo>
                  <a:lnTo>
                    <a:pt x="2572" y="0"/>
                  </a:lnTo>
                  <a:lnTo>
                    <a:pt x="2154" y="3138"/>
                  </a:lnTo>
                  <a:lnTo>
                    <a:pt x="0" y="3138"/>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7">
              <a:extLst>
                <a:ext uri="{FF2B5EF4-FFF2-40B4-BE49-F238E27FC236}">
                  <a16:creationId xmlns:a16="http://schemas.microsoft.com/office/drawing/2014/main" id="{D6AAF5A8-0C14-4D8E-BD38-B2F86326D793}"/>
                </a:ext>
              </a:extLst>
            </p:cNvPr>
            <p:cNvSpPr>
              <a:spLocks/>
            </p:cNvSpPr>
            <p:nvPr/>
          </p:nvSpPr>
          <p:spPr bwMode="auto">
            <a:xfrm>
              <a:off x="4635500" y="5589588"/>
              <a:ext cx="441325" cy="115887"/>
            </a:xfrm>
            <a:custGeom>
              <a:avLst/>
              <a:gdLst>
                <a:gd name="T0" fmla="*/ 2559 w 6138"/>
                <a:gd name="T1" fmla="*/ 0 h 1621"/>
                <a:gd name="T2" fmla="*/ 5694 w 6138"/>
                <a:gd name="T3" fmla="*/ 1004 h 1621"/>
                <a:gd name="T4" fmla="*/ 5704 w 6138"/>
                <a:gd name="T5" fmla="*/ 1621 h 1621"/>
                <a:gd name="T6" fmla="*/ 405 w 6138"/>
                <a:gd name="T7" fmla="*/ 1621 h 1621"/>
                <a:gd name="T8" fmla="*/ 405 w 6138"/>
                <a:gd name="T9" fmla="*/ 0 h 1621"/>
                <a:gd name="T10" fmla="*/ 2559 w 6138"/>
                <a:gd name="T11" fmla="*/ 0 h 1621"/>
              </a:gdLst>
              <a:ahLst/>
              <a:cxnLst>
                <a:cxn ang="0">
                  <a:pos x="T0" y="T1"/>
                </a:cxn>
                <a:cxn ang="0">
                  <a:pos x="T2" y="T3"/>
                </a:cxn>
                <a:cxn ang="0">
                  <a:pos x="T4" y="T5"/>
                </a:cxn>
                <a:cxn ang="0">
                  <a:pos x="T6" y="T7"/>
                </a:cxn>
                <a:cxn ang="0">
                  <a:pos x="T8" y="T9"/>
                </a:cxn>
                <a:cxn ang="0">
                  <a:pos x="T10" y="T11"/>
                </a:cxn>
              </a:cxnLst>
              <a:rect l="0" t="0" r="r" b="b"/>
              <a:pathLst>
                <a:path w="6138" h="1621">
                  <a:moveTo>
                    <a:pt x="2559" y="0"/>
                  </a:moveTo>
                  <a:cubicBezTo>
                    <a:pt x="2559" y="0"/>
                    <a:pt x="4792" y="587"/>
                    <a:pt x="5694" y="1004"/>
                  </a:cubicBezTo>
                  <a:cubicBezTo>
                    <a:pt x="6138" y="1211"/>
                    <a:pt x="5950" y="1621"/>
                    <a:pt x="5704" y="1621"/>
                  </a:cubicBezTo>
                  <a:cubicBezTo>
                    <a:pt x="5704" y="1621"/>
                    <a:pt x="1148" y="1621"/>
                    <a:pt x="405" y="1621"/>
                  </a:cubicBezTo>
                  <a:cubicBezTo>
                    <a:pt x="0" y="1621"/>
                    <a:pt x="405" y="0"/>
                    <a:pt x="405" y="0"/>
                  </a:cubicBezTo>
                  <a:lnTo>
                    <a:pt x="255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8">
              <a:extLst>
                <a:ext uri="{FF2B5EF4-FFF2-40B4-BE49-F238E27FC236}">
                  <a16:creationId xmlns:a16="http://schemas.microsoft.com/office/drawing/2014/main" id="{A8C3A608-8EB2-4334-99AE-B12B51AE935B}"/>
                </a:ext>
              </a:extLst>
            </p:cNvPr>
            <p:cNvSpPr>
              <a:spLocks/>
            </p:cNvSpPr>
            <p:nvPr/>
          </p:nvSpPr>
          <p:spPr bwMode="auto">
            <a:xfrm>
              <a:off x="4545013" y="3314700"/>
              <a:ext cx="914400" cy="2222500"/>
            </a:xfrm>
            <a:custGeom>
              <a:avLst/>
              <a:gdLst>
                <a:gd name="T0" fmla="*/ 11912 w 12746"/>
                <a:gd name="T1" fmla="*/ 0 h 31115"/>
                <a:gd name="T2" fmla="*/ 4484 w 12746"/>
                <a:gd name="T3" fmla="*/ 17 h 31115"/>
                <a:gd name="T4" fmla="*/ 2466 w 12746"/>
                <a:gd name="T5" fmla="*/ 3466 h 31115"/>
                <a:gd name="T6" fmla="*/ 1535 w 12746"/>
                <a:gd name="T7" fmla="*/ 17424 h 31115"/>
                <a:gd name="T8" fmla="*/ 1093 w 12746"/>
                <a:gd name="T9" fmla="*/ 31115 h 31115"/>
                <a:gd name="T10" fmla="*/ 4374 w 12746"/>
                <a:gd name="T11" fmla="*/ 31115 h 31115"/>
                <a:gd name="T12" fmla="*/ 8418 w 12746"/>
                <a:gd name="T13" fmla="*/ 8732 h 31115"/>
                <a:gd name="T14" fmla="*/ 12746 w 12746"/>
                <a:gd name="T15" fmla="*/ 4584 h 31115"/>
                <a:gd name="T16" fmla="*/ 11912 w 12746"/>
                <a:gd name="T17" fmla="*/ 0 h 3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46" h="31115">
                  <a:moveTo>
                    <a:pt x="11912" y="0"/>
                  </a:moveTo>
                  <a:lnTo>
                    <a:pt x="4484" y="17"/>
                  </a:lnTo>
                  <a:cubicBezTo>
                    <a:pt x="4484" y="17"/>
                    <a:pt x="3436" y="1301"/>
                    <a:pt x="2466" y="3466"/>
                  </a:cubicBezTo>
                  <a:cubicBezTo>
                    <a:pt x="1384" y="5882"/>
                    <a:pt x="843" y="8082"/>
                    <a:pt x="1535" y="17424"/>
                  </a:cubicBezTo>
                  <a:cubicBezTo>
                    <a:pt x="0" y="22551"/>
                    <a:pt x="545" y="27105"/>
                    <a:pt x="1093" y="31115"/>
                  </a:cubicBezTo>
                  <a:lnTo>
                    <a:pt x="4374" y="31115"/>
                  </a:lnTo>
                  <a:cubicBezTo>
                    <a:pt x="5711" y="22223"/>
                    <a:pt x="8418" y="8732"/>
                    <a:pt x="8418" y="8732"/>
                  </a:cubicBezTo>
                  <a:cubicBezTo>
                    <a:pt x="9789" y="8373"/>
                    <a:pt x="12746" y="7478"/>
                    <a:pt x="12746" y="4584"/>
                  </a:cubicBezTo>
                  <a:cubicBezTo>
                    <a:pt x="12746" y="4584"/>
                    <a:pt x="11916" y="3"/>
                    <a:pt x="11912"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9">
              <a:extLst>
                <a:ext uri="{FF2B5EF4-FFF2-40B4-BE49-F238E27FC236}">
                  <a16:creationId xmlns:a16="http://schemas.microsoft.com/office/drawing/2014/main" id="{B6FE74D6-D6A5-4DE9-8FDE-BB9CF044FD62}"/>
                </a:ext>
              </a:extLst>
            </p:cNvPr>
            <p:cNvSpPr>
              <a:spLocks/>
            </p:cNvSpPr>
            <p:nvPr/>
          </p:nvSpPr>
          <p:spPr bwMode="auto">
            <a:xfrm>
              <a:off x="4641850" y="1814513"/>
              <a:ext cx="869950" cy="773112"/>
            </a:xfrm>
            <a:custGeom>
              <a:avLst/>
              <a:gdLst>
                <a:gd name="T0" fmla="*/ 896 w 12126"/>
                <a:gd name="T1" fmla="*/ 7041 h 10838"/>
                <a:gd name="T2" fmla="*/ 1297 w 12126"/>
                <a:gd name="T3" fmla="*/ 3906 h 10838"/>
                <a:gd name="T4" fmla="*/ 3067 w 12126"/>
                <a:gd name="T5" fmla="*/ 1639 h 10838"/>
                <a:gd name="T6" fmla="*/ 5152 w 12126"/>
                <a:gd name="T7" fmla="*/ 727 h 10838"/>
                <a:gd name="T8" fmla="*/ 5545 w 12126"/>
                <a:gd name="T9" fmla="*/ 745 h 10838"/>
                <a:gd name="T10" fmla="*/ 6027 w 12126"/>
                <a:gd name="T11" fmla="*/ 603 h 10838"/>
                <a:gd name="T12" fmla="*/ 8596 w 12126"/>
                <a:gd name="T13" fmla="*/ 939 h 10838"/>
                <a:gd name="T14" fmla="*/ 10658 w 12126"/>
                <a:gd name="T15" fmla="*/ 2628 h 10838"/>
                <a:gd name="T16" fmla="*/ 11128 w 12126"/>
                <a:gd name="T17" fmla="*/ 5315 h 10838"/>
                <a:gd name="T18" fmla="*/ 10504 w 12126"/>
                <a:gd name="T19" fmla="*/ 8145 h 10838"/>
                <a:gd name="T20" fmla="*/ 7899 w 12126"/>
                <a:gd name="T21" fmla="*/ 9820 h 10838"/>
                <a:gd name="T22" fmla="*/ 3876 w 12126"/>
                <a:gd name="T23" fmla="*/ 10758 h 10838"/>
                <a:gd name="T24" fmla="*/ 1887 w 12126"/>
                <a:gd name="T25" fmla="*/ 9886 h 10838"/>
                <a:gd name="T26" fmla="*/ 896 w 12126"/>
                <a:gd name="T27" fmla="*/ 7041 h 10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126" h="10838">
                  <a:moveTo>
                    <a:pt x="896" y="7041"/>
                  </a:moveTo>
                  <a:cubicBezTo>
                    <a:pt x="325" y="5007"/>
                    <a:pt x="1378" y="5324"/>
                    <a:pt x="1297" y="3906"/>
                  </a:cubicBezTo>
                  <a:cubicBezTo>
                    <a:pt x="1193" y="2115"/>
                    <a:pt x="2759" y="2241"/>
                    <a:pt x="3067" y="1639"/>
                  </a:cubicBezTo>
                  <a:cubicBezTo>
                    <a:pt x="3594" y="609"/>
                    <a:pt x="4554" y="610"/>
                    <a:pt x="5152" y="727"/>
                  </a:cubicBezTo>
                  <a:cubicBezTo>
                    <a:pt x="5282" y="753"/>
                    <a:pt x="5415" y="758"/>
                    <a:pt x="5545" y="745"/>
                  </a:cubicBezTo>
                  <a:cubicBezTo>
                    <a:pt x="5713" y="728"/>
                    <a:pt x="5868" y="662"/>
                    <a:pt x="6027" y="603"/>
                  </a:cubicBezTo>
                  <a:cubicBezTo>
                    <a:pt x="7639" y="0"/>
                    <a:pt x="8093" y="980"/>
                    <a:pt x="8596" y="939"/>
                  </a:cubicBezTo>
                  <a:cubicBezTo>
                    <a:pt x="10795" y="760"/>
                    <a:pt x="10018" y="2178"/>
                    <a:pt x="10658" y="2628"/>
                  </a:cubicBezTo>
                  <a:cubicBezTo>
                    <a:pt x="12124" y="3659"/>
                    <a:pt x="10706" y="4634"/>
                    <a:pt x="11128" y="5315"/>
                  </a:cubicBezTo>
                  <a:cubicBezTo>
                    <a:pt x="12126" y="6927"/>
                    <a:pt x="10093" y="6711"/>
                    <a:pt x="10504" y="8145"/>
                  </a:cubicBezTo>
                  <a:cubicBezTo>
                    <a:pt x="10977" y="9797"/>
                    <a:pt x="7920" y="9791"/>
                    <a:pt x="7899" y="9820"/>
                  </a:cubicBezTo>
                  <a:cubicBezTo>
                    <a:pt x="7432" y="10474"/>
                    <a:pt x="5210" y="10691"/>
                    <a:pt x="3876" y="10758"/>
                  </a:cubicBezTo>
                  <a:cubicBezTo>
                    <a:pt x="2284" y="10838"/>
                    <a:pt x="2574" y="10023"/>
                    <a:pt x="1887" y="9886"/>
                  </a:cubicBezTo>
                  <a:cubicBezTo>
                    <a:pt x="0" y="9508"/>
                    <a:pt x="1190" y="8089"/>
                    <a:pt x="896" y="70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0">
              <a:extLst>
                <a:ext uri="{FF2B5EF4-FFF2-40B4-BE49-F238E27FC236}">
                  <a16:creationId xmlns:a16="http://schemas.microsoft.com/office/drawing/2014/main" id="{4EE4F344-CD2A-41E8-B59B-F947859078BE}"/>
                </a:ext>
              </a:extLst>
            </p:cNvPr>
            <p:cNvSpPr>
              <a:spLocks/>
            </p:cNvSpPr>
            <p:nvPr/>
          </p:nvSpPr>
          <p:spPr bwMode="auto">
            <a:xfrm>
              <a:off x="5064125" y="1966913"/>
              <a:ext cx="307975" cy="546100"/>
            </a:xfrm>
            <a:custGeom>
              <a:avLst/>
              <a:gdLst>
                <a:gd name="T0" fmla="*/ 3967 w 4298"/>
                <a:gd name="T1" fmla="*/ 3188 h 7651"/>
                <a:gd name="T2" fmla="*/ 4200 w 4298"/>
                <a:gd name="T3" fmla="*/ 2745 h 7651"/>
                <a:gd name="T4" fmla="*/ 3678 w 4298"/>
                <a:gd name="T5" fmla="*/ 2139 h 7651"/>
                <a:gd name="T6" fmla="*/ 3649 w 4298"/>
                <a:gd name="T7" fmla="*/ 1822 h 7651"/>
                <a:gd name="T8" fmla="*/ 3672 w 4298"/>
                <a:gd name="T9" fmla="*/ 1218 h 7651"/>
                <a:gd name="T10" fmla="*/ 3398 w 4298"/>
                <a:gd name="T11" fmla="*/ 549 h 7651"/>
                <a:gd name="T12" fmla="*/ 3049 w 4298"/>
                <a:gd name="T13" fmla="*/ 96 h 7651"/>
                <a:gd name="T14" fmla="*/ 3049 w 4298"/>
                <a:gd name="T15" fmla="*/ 95 h 7651"/>
                <a:gd name="T16" fmla="*/ 3034 w 4298"/>
                <a:gd name="T17" fmla="*/ 78 h 7651"/>
                <a:gd name="T18" fmla="*/ 2964 w 4298"/>
                <a:gd name="T19" fmla="*/ 0 h 7651"/>
                <a:gd name="T20" fmla="*/ 2945 w 4298"/>
                <a:gd name="T21" fmla="*/ 86 h 7651"/>
                <a:gd name="T22" fmla="*/ 2654 w 4298"/>
                <a:gd name="T23" fmla="*/ 306 h 7651"/>
                <a:gd name="T24" fmla="*/ 585 w 4298"/>
                <a:gd name="T25" fmla="*/ 2249 h 7651"/>
                <a:gd name="T26" fmla="*/ 104 w 4298"/>
                <a:gd name="T27" fmla="*/ 6522 h 7651"/>
                <a:gd name="T28" fmla="*/ 214 w 4298"/>
                <a:gd name="T29" fmla="*/ 7241 h 7651"/>
                <a:gd name="T30" fmla="*/ 400 w 4298"/>
                <a:gd name="T31" fmla="*/ 7651 h 7651"/>
                <a:gd name="T32" fmla="*/ 1893 w 4298"/>
                <a:gd name="T33" fmla="*/ 7573 h 7651"/>
                <a:gd name="T34" fmla="*/ 1894 w 4298"/>
                <a:gd name="T35" fmla="*/ 7573 h 7651"/>
                <a:gd name="T36" fmla="*/ 2742 w 4298"/>
                <a:gd name="T37" fmla="*/ 7529 h 7651"/>
                <a:gd name="T38" fmla="*/ 2523 w 4298"/>
                <a:gd name="T39" fmla="*/ 7203 h 7651"/>
                <a:gd name="T40" fmla="*/ 2522 w 4298"/>
                <a:gd name="T41" fmla="*/ 7202 h 7651"/>
                <a:gd name="T42" fmla="*/ 2616 w 4298"/>
                <a:gd name="T43" fmla="*/ 5283 h 7651"/>
                <a:gd name="T44" fmla="*/ 4072 w 4298"/>
                <a:gd name="T45" fmla="*/ 4877 h 7651"/>
                <a:gd name="T46" fmla="*/ 4123 w 4298"/>
                <a:gd name="T47" fmla="*/ 4087 h 7651"/>
                <a:gd name="T48" fmla="*/ 4128 w 4298"/>
                <a:gd name="T49" fmla="*/ 4080 h 7651"/>
                <a:gd name="T50" fmla="*/ 3683 w 4298"/>
                <a:gd name="T51" fmla="*/ 3929 h 7651"/>
                <a:gd name="T52" fmla="*/ 3711 w 4298"/>
                <a:gd name="T53" fmla="*/ 3914 h 7651"/>
                <a:gd name="T54" fmla="*/ 3841 w 4298"/>
                <a:gd name="T55" fmla="*/ 3836 h 7651"/>
                <a:gd name="T56" fmla="*/ 3842 w 4298"/>
                <a:gd name="T57" fmla="*/ 3835 h 7651"/>
                <a:gd name="T58" fmla="*/ 4066 w 4298"/>
                <a:gd name="T59" fmla="*/ 3528 h 7651"/>
                <a:gd name="T60" fmla="*/ 3934 w 4298"/>
                <a:gd name="T61" fmla="*/ 3251 h 7651"/>
                <a:gd name="T62" fmla="*/ 3967 w 4298"/>
                <a:gd name="T63" fmla="*/ 3188 h 7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98" h="7651">
                  <a:moveTo>
                    <a:pt x="3967" y="3188"/>
                  </a:moveTo>
                  <a:cubicBezTo>
                    <a:pt x="4114" y="3131"/>
                    <a:pt x="4298" y="2952"/>
                    <a:pt x="4200" y="2745"/>
                  </a:cubicBezTo>
                  <a:cubicBezTo>
                    <a:pt x="4138" y="2615"/>
                    <a:pt x="3817" y="2492"/>
                    <a:pt x="3678" y="2139"/>
                  </a:cubicBezTo>
                  <a:cubicBezTo>
                    <a:pt x="3639" y="2038"/>
                    <a:pt x="3631" y="1929"/>
                    <a:pt x="3649" y="1822"/>
                  </a:cubicBezTo>
                  <a:cubicBezTo>
                    <a:pt x="3689" y="1576"/>
                    <a:pt x="3698" y="1444"/>
                    <a:pt x="3672" y="1218"/>
                  </a:cubicBezTo>
                  <a:cubicBezTo>
                    <a:pt x="3644" y="986"/>
                    <a:pt x="3530" y="752"/>
                    <a:pt x="3398" y="549"/>
                  </a:cubicBezTo>
                  <a:cubicBezTo>
                    <a:pt x="3278" y="363"/>
                    <a:pt x="3144" y="204"/>
                    <a:pt x="3049" y="96"/>
                  </a:cubicBezTo>
                  <a:lnTo>
                    <a:pt x="3049" y="95"/>
                  </a:lnTo>
                  <a:cubicBezTo>
                    <a:pt x="3044" y="89"/>
                    <a:pt x="3039" y="84"/>
                    <a:pt x="3034" y="78"/>
                  </a:cubicBezTo>
                  <a:cubicBezTo>
                    <a:pt x="3006" y="47"/>
                    <a:pt x="2982" y="21"/>
                    <a:pt x="2964" y="0"/>
                  </a:cubicBezTo>
                  <a:cubicBezTo>
                    <a:pt x="2965" y="30"/>
                    <a:pt x="2959" y="59"/>
                    <a:pt x="2945" y="86"/>
                  </a:cubicBezTo>
                  <a:cubicBezTo>
                    <a:pt x="2903" y="167"/>
                    <a:pt x="2798" y="237"/>
                    <a:pt x="2654" y="306"/>
                  </a:cubicBezTo>
                  <a:cubicBezTo>
                    <a:pt x="2001" y="622"/>
                    <a:pt x="548" y="938"/>
                    <a:pt x="585" y="2249"/>
                  </a:cubicBezTo>
                  <a:cubicBezTo>
                    <a:pt x="585" y="2249"/>
                    <a:pt x="0" y="4855"/>
                    <a:pt x="104" y="6522"/>
                  </a:cubicBezTo>
                  <a:cubicBezTo>
                    <a:pt x="121" y="6791"/>
                    <a:pt x="156" y="7036"/>
                    <a:pt x="214" y="7241"/>
                  </a:cubicBezTo>
                  <a:cubicBezTo>
                    <a:pt x="261" y="7405"/>
                    <a:pt x="321" y="7544"/>
                    <a:pt x="400" y="7651"/>
                  </a:cubicBezTo>
                  <a:lnTo>
                    <a:pt x="1893" y="7573"/>
                  </a:lnTo>
                  <a:cubicBezTo>
                    <a:pt x="1894" y="7573"/>
                    <a:pt x="1894" y="7573"/>
                    <a:pt x="1894" y="7573"/>
                  </a:cubicBezTo>
                  <a:lnTo>
                    <a:pt x="2742" y="7529"/>
                  </a:lnTo>
                  <a:cubicBezTo>
                    <a:pt x="2650" y="7492"/>
                    <a:pt x="2577" y="7371"/>
                    <a:pt x="2523" y="7203"/>
                  </a:cubicBezTo>
                  <a:cubicBezTo>
                    <a:pt x="2523" y="7203"/>
                    <a:pt x="2522" y="7203"/>
                    <a:pt x="2522" y="7202"/>
                  </a:cubicBezTo>
                  <a:cubicBezTo>
                    <a:pt x="2333" y="6615"/>
                    <a:pt x="2371" y="5451"/>
                    <a:pt x="2616" y="5283"/>
                  </a:cubicBezTo>
                  <a:cubicBezTo>
                    <a:pt x="2834" y="5133"/>
                    <a:pt x="3903" y="5314"/>
                    <a:pt x="4072" y="4877"/>
                  </a:cubicBezTo>
                  <a:cubicBezTo>
                    <a:pt x="4211" y="4517"/>
                    <a:pt x="3890" y="4402"/>
                    <a:pt x="4123" y="4087"/>
                  </a:cubicBezTo>
                  <a:cubicBezTo>
                    <a:pt x="4125" y="4085"/>
                    <a:pt x="4127" y="4083"/>
                    <a:pt x="4128" y="4080"/>
                  </a:cubicBezTo>
                  <a:cubicBezTo>
                    <a:pt x="4035" y="4060"/>
                    <a:pt x="3612" y="3988"/>
                    <a:pt x="3683" y="3929"/>
                  </a:cubicBezTo>
                  <a:cubicBezTo>
                    <a:pt x="3688" y="3924"/>
                    <a:pt x="3698" y="3919"/>
                    <a:pt x="3711" y="3914"/>
                  </a:cubicBezTo>
                  <a:cubicBezTo>
                    <a:pt x="3758" y="3897"/>
                    <a:pt x="3802" y="3869"/>
                    <a:pt x="3841" y="3836"/>
                  </a:cubicBezTo>
                  <a:cubicBezTo>
                    <a:pt x="3841" y="3835"/>
                    <a:pt x="3842" y="3835"/>
                    <a:pt x="3842" y="3835"/>
                  </a:cubicBezTo>
                  <a:cubicBezTo>
                    <a:pt x="3980" y="3715"/>
                    <a:pt x="4066" y="3528"/>
                    <a:pt x="4066" y="3528"/>
                  </a:cubicBezTo>
                  <a:cubicBezTo>
                    <a:pt x="3992" y="3467"/>
                    <a:pt x="3918" y="3329"/>
                    <a:pt x="3934" y="3251"/>
                  </a:cubicBezTo>
                  <a:cubicBezTo>
                    <a:pt x="3939" y="3224"/>
                    <a:pt x="3941" y="3198"/>
                    <a:pt x="3967" y="318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1">
              <a:extLst>
                <a:ext uri="{FF2B5EF4-FFF2-40B4-BE49-F238E27FC236}">
                  <a16:creationId xmlns:a16="http://schemas.microsoft.com/office/drawing/2014/main" id="{C265028F-E1F7-48FF-A9AD-C02DA20F079E}"/>
                </a:ext>
              </a:extLst>
            </p:cNvPr>
            <p:cNvSpPr>
              <a:spLocks/>
            </p:cNvSpPr>
            <p:nvPr/>
          </p:nvSpPr>
          <p:spPr bwMode="auto">
            <a:xfrm>
              <a:off x="4808538" y="2432050"/>
              <a:ext cx="644525" cy="620712"/>
            </a:xfrm>
            <a:custGeom>
              <a:avLst/>
              <a:gdLst>
                <a:gd name="T0" fmla="*/ 8511 w 8987"/>
                <a:gd name="T1" fmla="*/ 1039 h 8689"/>
                <a:gd name="T2" fmla="*/ 5203 w 8987"/>
                <a:gd name="T3" fmla="*/ 41 h 8689"/>
                <a:gd name="T4" fmla="*/ 3061 w 8987"/>
                <a:gd name="T5" fmla="*/ 0 h 8689"/>
                <a:gd name="T6" fmla="*/ 365 w 8987"/>
                <a:gd name="T7" fmla="*/ 1286 h 8689"/>
                <a:gd name="T8" fmla="*/ 310 w 8987"/>
                <a:gd name="T9" fmla="*/ 3940 h 8689"/>
                <a:gd name="T10" fmla="*/ 144 w 8987"/>
                <a:gd name="T11" fmla="*/ 6181 h 8689"/>
                <a:gd name="T12" fmla="*/ 7987 w 8987"/>
                <a:gd name="T13" fmla="*/ 8689 h 8689"/>
                <a:gd name="T14" fmla="*/ 8647 w 8987"/>
                <a:gd name="T15" fmla="*/ 6032 h 8689"/>
                <a:gd name="T16" fmla="*/ 8477 w 8987"/>
                <a:gd name="T17" fmla="*/ 4362 h 8689"/>
                <a:gd name="T18" fmla="*/ 8620 w 8987"/>
                <a:gd name="T19" fmla="*/ 3666 h 8689"/>
                <a:gd name="T20" fmla="*/ 8511 w 8987"/>
                <a:gd name="T21" fmla="*/ 1039 h 8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87" h="8689">
                  <a:moveTo>
                    <a:pt x="8511" y="1039"/>
                  </a:moveTo>
                  <a:cubicBezTo>
                    <a:pt x="5967" y="529"/>
                    <a:pt x="5350" y="900"/>
                    <a:pt x="5203" y="41"/>
                  </a:cubicBezTo>
                  <a:lnTo>
                    <a:pt x="3061" y="0"/>
                  </a:lnTo>
                  <a:cubicBezTo>
                    <a:pt x="2826" y="755"/>
                    <a:pt x="827" y="1234"/>
                    <a:pt x="365" y="1286"/>
                  </a:cubicBezTo>
                  <a:lnTo>
                    <a:pt x="310" y="3940"/>
                  </a:lnTo>
                  <a:cubicBezTo>
                    <a:pt x="354" y="4341"/>
                    <a:pt x="0" y="5426"/>
                    <a:pt x="144" y="6181"/>
                  </a:cubicBezTo>
                  <a:cubicBezTo>
                    <a:pt x="340" y="7212"/>
                    <a:pt x="7987" y="8689"/>
                    <a:pt x="7987" y="8689"/>
                  </a:cubicBezTo>
                  <a:cubicBezTo>
                    <a:pt x="7987" y="8689"/>
                    <a:pt x="8488" y="7086"/>
                    <a:pt x="8647" y="6032"/>
                  </a:cubicBezTo>
                  <a:cubicBezTo>
                    <a:pt x="8741" y="5406"/>
                    <a:pt x="8603" y="4853"/>
                    <a:pt x="8477" y="4362"/>
                  </a:cubicBezTo>
                  <a:cubicBezTo>
                    <a:pt x="8415" y="4120"/>
                    <a:pt x="8478" y="3871"/>
                    <a:pt x="8620" y="3666"/>
                  </a:cubicBezTo>
                  <a:cubicBezTo>
                    <a:pt x="8987" y="3132"/>
                    <a:pt x="8511" y="1039"/>
                    <a:pt x="8511" y="1039"/>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2">
              <a:extLst>
                <a:ext uri="{FF2B5EF4-FFF2-40B4-BE49-F238E27FC236}">
                  <a16:creationId xmlns:a16="http://schemas.microsoft.com/office/drawing/2014/main" id="{64E9B647-CF86-4997-9DFB-2543D7C76830}"/>
                </a:ext>
              </a:extLst>
            </p:cNvPr>
            <p:cNvSpPr>
              <a:spLocks/>
            </p:cNvSpPr>
            <p:nvPr/>
          </p:nvSpPr>
          <p:spPr bwMode="auto">
            <a:xfrm>
              <a:off x="5245100" y="2101850"/>
              <a:ext cx="65088" cy="20637"/>
            </a:xfrm>
            <a:custGeom>
              <a:avLst/>
              <a:gdLst>
                <a:gd name="T0" fmla="*/ 668 w 907"/>
                <a:gd name="T1" fmla="*/ 238 h 297"/>
                <a:gd name="T2" fmla="*/ 39 w 907"/>
                <a:gd name="T3" fmla="*/ 291 h 297"/>
                <a:gd name="T4" fmla="*/ 568 w 907"/>
                <a:gd name="T5" fmla="*/ 116 h 297"/>
                <a:gd name="T6" fmla="*/ 884 w 907"/>
                <a:gd name="T7" fmla="*/ 15 h 297"/>
                <a:gd name="T8" fmla="*/ 668 w 907"/>
                <a:gd name="T9" fmla="*/ 238 h 297"/>
              </a:gdLst>
              <a:ahLst/>
              <a:cxnLst>
                <a:cxn ang="0">
                  <a:pos x="T0" y="T1"/>
                </a:cxn>
                <a:cxn ang="0">
                  <a:pos x="T2" y="T3"/>
                </a:cxn>
                <a:cxn ang="0">
                  <a:pos x="T4" y="T5"/>
                </a:cxn>
                <a:cxn ang="0">
                  <a:pos x="T6" y="T7"/>
                </a:cxn>
                <a:cxn ang="0">
                  <a:pos x="T8" y="T9"/>
                </a:cxn>
              </a:cxnLst>
              <a:rect l="0" t="0" r="r" b="b"/>
              <a:pathLst>
                <a:path w="907" h="297">
                  <a:moveTo>
                    <a:pt x="668" y="238"/>
                  </a:moveTo>
                  <a:cubicBezTo>
                    <a:pt x="336" y="230"/>
                    <a:pt x="54" y="288"/>
                    <a:pt x="39" y="291"/>
                  </a:cubicBezTo>
                  <a:cubicBezTo>
                    <a:pt x="0" y="297"/>
                    <a:pt x="144" y="180"/>
                    <a:pt x="568" y="116"/>
                  </a:cubicBezTo>
                  <a:cubicBezTo>
                    <a:pt x="700" y="96"/>
                    <a:pt x="833" y="57"/>
                    <a:pt x="884" y="15"/>
                  </a:cubicBezTo>
                  <a:cubicBezTo>
                    <a:pt x="907" y="0"/>
                    <a:pt x="816" y="217"/>
                    <a:pt x="668" y="238"/>
                  </a:cubicBezTo>
                  <a:close/>
                </a:path>
              </a:pathLst>
            </a:custGeom>
            <a:solidFill>
              <a:srgbClr val="30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3">
              <a:extLst>
                <a:ext uri="{FF2B5EF4-FFF2-40B4-BE49-F238E27FC236}">
                  <a16:creationId xmlns:a16="http://schemas.microsoft.com/office/drawing/2014/main" id="{239E62BD-9BFD-4E1D-AA10-ADEDFD9CF3F5}"/>
                </a:ext>
              </a:extLst>
            </p:cNvPr>
            <p:cNvSpPr>
              <a:spLocks/>
            </p:cNvSpPr>
            <p:nvPr/>
          </p:nvSpPr>
          <p:spPr bwMode="auto">
            <a:xfrm>
              <a:off x="5281613" y="2111375"/>
              <a:ext cx="14288" cy="20637"/>
            </a:xfrm>
            <a:custGeom>
              <a:avLst/>
              <a:gdLst>
                <a:gd name="T0" fmla="*/ 199 w 207"/>
                <a:gd name="T1" fmla="*/ 128 h 278"/>
                <a:gd name="T2" fmla="*/ 120 w 207"/>
                <a:gd name="T3" fmla="*/ 272 h 278"/>
                <a:gd name="T4" fmla="*/ 9 w 207"/>
                <a:gd name="T5" fmla="*/ 151 h 278"/>
                <a:gd name="T6" fmla="*/ 88 w 207"/>
                <a:gd name="T7" fmla="*/ 6 h 278"/>
                <a:gd name="T8" fmla="*/ 199 w 207"/>
                <a:gd name="T9" fmla="*/ 128 h 278"/>
              </a:gdLst>
              <a:ahLst/>
              <a:cxnLst>
                <a:cxn ang="0">
                  <a:pos x="T0" y="T1"/>
                </a:cxn>
                <a:cxn ang="0">
                  <a:pos x="T2" y="T3"/>
                </a:cxn>
                <a:cxn ang="0">
                  <a:pos x="T4" y="T5"/>
                </a:cxn>
                <a:cxn ang="0">
                  <a:pos x="T6" y="T7"/>
                </a:cxn>
                <a:cxn ang="0">
                  <a:pos x="T8" y="T9"/>
                </a:cxn>
              </a:cxnLst>
              <a:rect l="0" t="0" r="r" b="b"/>
              <a:pathLst>
                <a:path w="207" h="278">
                  <a:moveTo>
                    <a:pt x="199" y="128"/>
                  </a:moveTo>
                  <a:cubicBezTo>
                    <a:pt x="207" y="201"/>
                    <a:pt x="172" y="266"/>
                    <a:pt x="120" y="272"/>
                  </a:cubicBezTo>
                  <a:cubicBezTo>
                    <a:pt x="68" y="278"/>
                    <a:pt x="18" y="224"/>
                    <a:pt x="9" y="151"/>
                  </a:cubicBezTo>
                  <a:cubicBezTo>
                    <a:pt x="0" y="77"/>
                    <a:pt x="36" y="13"/>
                    <a:pt x="88" y="6"/>
                  </a:cubicBezTo>
                  <a:cubicBezTo>
                    <a:pt x="140" y="0"/>
                    <a:pt x="190" y="54"/>
                    <a:pt x="199" y="128"/>
                  </a:cubicBezTo>
                  <a:close/>
                </a:path>
              </a:pathLst>
            </a:custGeom>
            <a:solidFill>
              <a:srgbClr val="30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4">
              <a:extLst>
                <a:ext uri="{FF2B5EF4-FFF2-40B4-BE49-F238E27FC236}">
                  <a16:creationId xmlns:a16="http://schemas.microsoft.com/office/drawing/2014/main" id="{44B947F3-A2C6-4687-A278-67584B45E70E}"/>
                </a:ext>
              </a:extLst>
            </p:cNvPr>
            <p:cNvSpPr>
              <a:spLocks/>
            </p:cNvSpPr>
            <p:nvPr/>
          </p:nvSpPr>
          <p:spPr bwMode="auto">
            <a:xfrm>
              <a:off x="5214938" y="2063750"/>
              <a:ext cx="104775" cy="38100"/>
            </a:xfrm>
            <a:custGeom>
              <a:avLst/>
              <a:gdLst>
                <a:gd name="T0" fmla="*/ 85 w 1450"/>
                <a:gd name="T1" fmla="*/ 489 h 528"/>
                <a:gd name="T2" fmla="*/ 773 w 1450"/>
                <a:gd name="T3" fmla="*/ 406 h 528"/>
                <a:gd name="T4" fmla="*/ 1257 w 1450"/>
                <a:gd name="T5" fmla="*/ 403 h 528"/>
                <a:gd name="T6" fmla="*/ 1448 w 1450"/>
                <a:gd name="T7" fmla="*/ 226 h 528"/>
                <a:gd name="T8" fmla="*/ 1403 w 1450"/>
                <a:gd name="T9" fmla="*/ 165 h 528"/>
                <a:gd name="T10" fmla="*/ 85 w 1450"/>
                <a:gd name="T11" fmla="*/ 489 h 528"/>
              </a:gdLst>
              <a:ahLst/>
              <a:cxnLst>
                <a:cxn ang="0">
                  <a:pos x="T0" y="T1"/>
                </a:cxn>
                <a:cxn ang="0">
                  <a:pos x="T2" y="T3"/>
                </a:cxn>
                <a:cxn ang="0">
                  <a:pos x="T4" y="T5"/>
                </a:cxn>
                <a:cxn ang="0">
                  <a:pos x="T6" y="T7"/>
                </a:cxn>
                <a:cxn ang="0">
                  <a:pos x="T8" y="T9"/>
                </a:cxn>
                <a:cxn ang="0">
                  <a:pos x="T10" y="T11"/>
                </a:cxn>
              </a:cxnLst>
              <a:rect l="0" t="0" r="r" b="b"/>
              <a:pathLst>
                <a:path w="1450" h="528">
                  <a:moveTo>
                    <a:pt x="85" y="489"/>
                  </a:moveTo>
                  <a:cubicBezTo>
                    <a:pt x="85" y="489"/>
                    <a:pt x="335" y="410"/>
                    <a:pt x="773" y="406"/>
                  </a:cubicBezTo>
                  <a:cubicBezTo>
                    <a:pt x="916" y="405"/>
                    <a:pt x="1082" y="447"/>
                    <a:pt x="1257" y="403"/>
                  </a:cubicBezTo>
                  <a:cubicBezTo>
                    <a:pt x="1383" y="370"/>
                    <a:pt x="1442" y="292"/>
                    <a:pt x="1448" y="226"/>
                  </a:cubicBezTo>
                  <a:cubicBezTo>
                    <a:pt x="1450" y="197"/>
                    <a:pt x="1430" y="169"/>
                    <a:pt x="1403" y="165"/>
                  </a:cubicBezTo>
                  <a:cubicBezTo>
                    <a:pt x="353" y="0"/>
                    <a:pt x="0" y="528"/>
                    <a:pt x="85" y="489"/>
                  </a:cubicBezTo>
                  <a:close/>
                </a:path>
              </a:pathLst>
            </a:custGeom>
            <a:solidFill>
              <a:srgbClr val="30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5">
              <a:extLst>
                <a:ext uri="{FF2B5EF4-FFF2-40B4-BE49-F238E27FC236}">
                  <a16:creationId xmlns:a16="http://schemas.microsoft.com/office/drawing/2014/main" id="{29898A56-9679-4A7C-A572-0EDC0A35AB35}"/>
                </a:ext>
              </a:extLst>
            </p:cNvPr>
            <p:cNvSpPr>
              <a:spLocks/>
            </p:cNvSpPr>
            <p:nvPr/>
          </p:nvSpPr>
          <p:spPr bwMode="auto">
            <a:xfrm>
              <a:off x="5313363" y="2239963"/>
              <a:ext cx="50800" cy="30162"/>
            </a:xfrm>
            <a:custGeom>
              <a:avLst/>
              <a:gdLst>
                <a:gd name="T0" fmla="*/ 0 w 713"/>
                <a:gd name="T1" fmla="*/ 51 h 425"/>
                <a:gd name="T2" fmla="*/ 524 w 713"/>
                <a:gd name="T3" fmla="*/ 0 h 425"/>
                <a:gd name="T4" fmla="*/ 676 w 713"/>
                <a:gd name="T5" fmla="*/ 224 h 425"/>
                <a:gd name="T6" fmla="*/ 0 w 713"/>
                <a:gd name="T7" fmla="*/ 51 h 425"/>
              </a:gdLst>
              <a:ahLst/>
              <a:cxnLst>
                <a:cxn ang="0">
                  <a:pos x="T0" y="T1"/>
                </a:cxn>
                <a:cxn ang="0">
                  <a:pos x="T2" y="T3"/>
                </a:cxn>
                <a:cxn ang="0">
                  <a:pos x="T4" y="T5"/>
                </a:cxn>
                <a:cxn ang="0">
                  <a:pos x="T6" y="T7"/>
                </a:cxn>
              </a:cxnLst>
              <a:rect l="0" t="0" r="r" b="b"/>
              <a:pathLst>
                <a:path w="713" h="425">
                  <a:moveTo>
                    <a:pt x="0" y="51"/>
                  </a:moveTo>
                  <a:cubicBezTo>
                    <a:pt x="53" y="63"/>
                    <a:pt x="446" y="0"/>
                    <a:pt x="524" y="0"/>
                  </a:cubicBezTo>
                  <a:cubicBezTo>
                    <a:pt x="593" y="0"/>
                    <a:pt x="713" y="95"/>
                    <a:pt x="676" y="224"/>
                  </a:cubicBezTo>
                  <a:cubicBezTo>
                    <a:pt x="617" y="425"/>
                    <a:pt x="127" y="273"/>
                    <a:pt x="0" y="51"/>
                  </a:cubicBez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16">
              <a:extLst>
                <a:ext uri="{FF2B5EF4-FFF2-40B4-BE49-F238E27FC236}">
                  <a16:creationId xmlns:a16="http://schemas.microsoft.com/office/drawing/2014/main" id="{ABFA22F5-0CA1-4D5D-93A5-6A917E985CBA}"/>
                </a:ext>
              </a:extLst>
            </p:cNvPr>
            <p:cNvSpPr>
              <a:spLocks/>
            </p:cNvSpPr>
            <p:nvPr/>
          </p:nvSpPr>
          <p:spPr bwMode="auto">
            <a:xfrm>
              <a:off x="5313363" y="2217738"/>
              <a:ext cx="50800" cy="34925"/>
            </a:xfrm>
            <a:custGeom>
              <a:avLst/>
              <a:gdLst>
                <a:gd name="T0" fmla="*/ 4 w 713"/>
                <a:gd name="T1" fmla="*/ 366 h 494"/>
                <a:gd name="T2" fmla="*/ 16 w 713"/>
                <a:gd name="T3" fmla="*/ 348 h 494"/>
                <a:gd name="T4" fmla="*/ 498 w 713"/>
                <a:gd name="T5" fmla="*/ 36 h 494"/>
                <a:gd name="T6" fmla="*/ 664 w 713"/>
                <a:gd name="T7" fmla="*/ 94 h 494"/>
                <a:gd name="T8" fmla="*/ 551 w 713"/>
                <a:gd name="T9" fmla="*/ 341 h 494"/>
                <a:gd name="T10" fmla="*/ 4 w 713"/>
                <a:gd name="T11" fmla="*/ 366 h 494"/>
              </a:gdLst>
              <a:ahLst/>
              <a:cxnLst>
                <a:cxn ang="0">
                  <a:pos x="T0" y="T1"/>
                </a:cxn>
                <a:cxn ang="0">
                  <a:pos x="T2" y="T3"/>
                </a:cxn>
                <a:cxn ang="0">
                  <a:pos x="T4" y="T5"/>
                </a:cxn>
                <a:cxn ang="0">
                  <a:pos x="T6" y="T7"/>
                </a:cxn>
                <a:cxn ang="0">
                  <a:pos x="T8" y="T9"/>
                </a:cxn>
                <a:cxn ang="0">
                  <a:pos x="T10" y="T11"/>
                </a:cxn>
              </a:cxnLst>
              <a:rect l="0" t="0" r="r" b="b"/>
              <a:pathLst>
                <a:path w="713" h="494">
                  <a:moveTo>
                    <a:pt x="4" y="366"/>
                  </a:moveTo>
                  <a:cubicBezTo>
                    <a:pt x="0" y="358"/>
                    <a:pt x="7" y="349"/>
                    <a:pt x="16" y="348"/>
                  </a:cubicBezTo>
                  <a:cubicBezTo>
                    <a:pt x="177" y="323"/>
                    <a:pt x="309" y="125"/>
                    <a:pt x="498" y="36"/>
                  </a:cubicBezTo>
                  <a:cubicBezTo>
                    <a:pt x="574" y="0"/>
                    <a:pt x="629" y="12"/>
                    <a:pt x="664" y="94"/>
                  </a:cubicBezTo>
                  <a:cubicBezTo>
                    <a:pt x="713" y="213"/>
                    <a:pt x="632" y="302"/>
                    <a:pt x="551" y="341"/>
                  </a:cubicBezTo>
                  <a:cubicBezTo>
                    <a:pt x="462" y="385"/>
                    <a:pt x="69" y="494"/>
                    <a:pt x="4" y="36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7">
              <a:extLst>
                <a:ext uri="{FF2B5EF4-FFF2-40B4-BE49-F238E27FC236}">
                  <a16:creationId xmlns:a16="http://schemas.microsoft.com/office/drawing/2014/main" id="{B3BD5D95-4574-4C93-859D-76710F47656F}"/>
                </a:ext>
              </a:extLst>
            </p:cNvPr>
            <p:cNvSpPr>
              <a:spLocks/>
            </p:cNvSpPr>
            <p:nvPr/>
          </p:nvSpPr>
          <p:spPr bwMode="auto">
            <a:xfrm>
              <a:off x="4681538" y="2473325"/>
              <a:ext cx="927100" cy="842962"/>
            </a:xfrm>
            <a:custGeom>
              <a:avLst/>
              <a:gdLst>
                <a:gd name="T0" fmla="*/ 9991 w 12923"/>
                <a:gd name="T1" fmla="*/ 7430 h 11788"/>
                <a:gd name="T2" fmla="*/ 10013 w 12923"/>
                <a:gd name="T3" fmla="*/ 11771 h 11788"/>
                <a:gd name="T4" fmla="*/ 2585 w 12923"/>
                <a:gd name="T5" fmla="*/ 11788 h 11788"/>
                <a:gd name="T6" fmla="*/ 621 w 12923"/>
                <a:gd name="T7" fmla="*/ 4619 h 11788"/>
                <a:gd name="T8" fmla="*/ 0 w 12923"/>
                <a:gd name="T9" fmla="*/ 1262 h 11788"/>
                <a:gd name="T10" fmla="*/ 4148 w 12923"/>
                <a:gd name="T11" fmla="*/ 113 h 11788"/>
                <a:gd name="T12" fmla="*/ 6302 w 12923"/>
                <a:gd name="T13" fmla="*/ 633 h 11788"/>
                <a:gd name="T14" fmla="*/ 7857 w 12923"/>
                <a:gd name="T15" fmla="*/ 106 h 11788"/>
                <a:gd name="T16" fmla="*/ 11542 w 12923"/>
                <a:gd name="T17" fmla="*/ 649 h 11788"/>
                <a:gd name="T18" fmla="*/ 11002 w 12923"/>
                <a:gd name="T19" fmla="*/ 5230 h 11788"/>
                <a:gd name="T20" fmla="*/ 9991 w 12923"/>
                <a:gd name="T21" fmla="*/ 7430 h 11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23" h="11788">
                  <a:moveTo>
                    <a:pt x="9991" y="7430"/>
                  </a:moveTo>
                  <a:lnTo>
                    <a:pt x="10013" y="11771"/>
                  </a:lnTo>
                  <a:lnTo>
                    <a:pt x="2585" y="11788"/>
                  </a:lnTo>
                  <a:lnTo>
                    <a:pt x="621" y="4619"/>
                  </a:lnTo>
                  <a:lnTo>
                    <a:pt x="0" y="1262"/>
                  </a:lnTo>
                  <a:cubicBezTo>
                    <a:pt x="830" y="180"/>
                    <a:pt x="4148" y="113"/>
                    <a:pt x="4148" y="113"/>
                  </a:cubicBezTo>
                  <a:cubicBezTo>
                    <a:pt x="4148" y="113"/>
                    <a:pt x="5227" y="633"/>
                    <a:pt x="6302" y="633"/>
                  </a:cubicBezTo>
                  <a:cubicBezTo>
                    <a:pt x="7364" y="633"/>
                    <a:pt x="7857" y="106"/>
                    <a:pt x="7857" y="106"/>
                  </a:cubicBezTo>
                  <a:cubicBezTo>
                    <a:pt x="8045" y="120"/>
                    <a:pt x="10352" y="0"/>
                    <a:pt x="11542" y="649"/>
                  </a:cubicBezTo>
                  <a:cubicBezTo>
                    <a:pt x="12923" y="1402"/>
                    <a:pt x="10394" y="3674"/>
                    <a:pt x="11002" y="5230"/>
                  </a:cubicBezTo>
                  <a:cubicBezTo>
                    <a:pt x="11579" y="6709"/>
                    <a:pt x="9991" y="7430"/>
                    <a:pt x="9991" y="743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8">
              <a:extLst>
                <a:ext uri="{FF2B5EF4-FFF2-40B4-BE49-F238E27FC236}">
                  <a16:creationId xmlns:a16="http://schemas.microsoft.com/office/drawing/2014/main" id="{251813FF-723A-425D-B4AD-DA1DC394F2B9}"/>
                </a:ext>
              </a:extLst>
            </p:cNvPr>
            <p:cNvSpPr>
              <a:spLocks/>
            </p:cNvSpPr>
            <p:nvPr/>
          </p:nvSpPr>
          <p:spPr bwMode="auto">
            <a:xfrm>
              <a:off x="4762500" y="1863725"/>
              <a:ext cx="554038" cy="663575"/>
            </a:xfrm>
            <a:custGeom>
              <a:avLst/>
              <a:gdLst>
                <a:gd name="T0" fmla="*/ 6815 w 7739"/>
                <a:gd name="T1" fmla="*/ 550 h 9285"/>
                <a:gd name="T2" fmla="*/ 6951 w 7739"/>
                <a:gd name="T3" fmla="*/ 2088 h 9285"/>
                <a:gd name="T4" fmla="*/ 5781 w 7739"/>
                <a:gd name="T5" fmla="*/ 3451 h 9285"/>
                <a:gd name="T6" fmla="*/ 5499 w 7739"/>
                <a:gd name="T7" fmla="*/ 5009 h 9285"/>
                <a:gd name="T8" fmla="*/ 5132 w 7739"/>
                <a:gd name="T9" fmla="*/ 7408 h 9285"/>
                <a:gd name="T10" fmla="*/ 3643 w 7739"/>
                <a:gd name="T11" fmla="*/ 9176 h 9285"/>
                <a:gd name="T12" fmla="*/ 0 w 7739"/>
                <a:gd name="T13" fmla="*/ 9104 h 9285"/>
                <a:gd name="T14" fmla="*/ 3331 w 7739"/>
                <a:gd name="T15" fmla="*/ 1768 h 9285"/>
                <a:gd name="T16" fmla="*/ 6815 w 7739"/>
                <a:gd name="T17" fmla="*/ 550 h 9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39" h="9285">
                  <a:moveTo>
                    <a:pt x="6815" y="550"/>
                  </a:moveTo>
                  <a:cubicBezTo>
                    <a:pt x="6815" y="550"/>
                    <a:pt x="7739" y="1590"/>
                    <a:pt x="6951" y="2088"/>
                  </a:cubicBezTo>
                  <a:cubicBezTo>
                    <a:pt x="6435" y="2414"/>
                    <a:pt x="5429" y="2426"/>
                    <a:pt x="5781" y="3451"/>
                  </a:cubicBezTo>
                  <a:cubicBezTo>
                    <a:pt x="6148" y="4521"/>
                    <a:pt x="5580" y="4617"/>
                    <a:pt x="5499" y="5009"/>
                  </a:cubicBezTo>
                  <a:cubicBezTo>
                    <a:pt x="5317" y="5888"/>
                    <a:pt x="6280" y="6525"/>
                    <a:pt x="5132" y="7408"/>
                  </a:cubicBezTo>
                  <a:cubicBezTo>
                    <a:pt x="4498" y="7896"/>
                    <a:pt x="4734" y="9038"/>
                    <a:pt x="3643" y="9176"/>
                  </a:cubicBezTo>
                  <a:cubicBezTo>
                    <a:pt x="2784" y="9285"/>
                    <a:pt x="1491" y="8621"/>
                    <a:pt x="0" y="9104"/>
                  </a:cubicBezTo>
                  <a:cubicBezTo>
                    <a:pt x="0" y="9104"/>
                    <a:pt x="1179" y="2772"/>
                    <a:pt x="3331" y="1768"/>
                  </a:cubicBezTo>
                  <a:cubicBezTo>
                    <a:pt x="5483" y="764"/>
                    <a:pt x="6219" y="0"/>
                    <a:pt x="6815" y="5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19">
              <a:extLst>
                <a:ext uri="{FF2B5EF4-FFF2-40B4-BE49-F238E27FC236}">
                  <a16:creationId xmlns:a16="http://schemas.microsoft.com/office/drawing/2014/main" id="{0903148B-430D-483C-9F18-4778EE9CEB66}"/>
                </a:ext>
              </a:extLst>
            </p:cNvPr>
            <p:cNvSpPr>
              <a:spLocks/>
            </p:cNvSpPr>
            <p:nvPr/>
          </p:nvSpPr>
          <p:spPr bwMode="auto">
            <a:xfrm>
              <a:off x="5157788" y="1871663"/>
              <a:ext cx="417513" cy="173037"/>
            </a:xfrm>
            <a:custGeom>
              <a:avLst/>
              <a:gdLst>
                <a:gd name="T0" fmla="*/ 4091 w 5822"/>
                <a:gd name="T1" fmla="*/ 2424 h 2426"/>
                <a:gd name="T2" fmla="*/ 3565 w 5822"/>
                <a:gd name="T3" fmla="*/ 2079 h 2426"/>
                <a:gd name="T4" fmla="*/ 2735 w 5822"/>
                <a:gd name="T5" fmla="*/ 2012 h 2426"/>
                <a:gd name="T6" fmla="*/ 1584 w 5822"/>
                <a:gd name="T7" fmla="*/ 1862 h 2426"/>
                <a:gd name="T8" fmla="*/ 1344 w 5822"/>
                <a:gd name="T9" fmla="*/ 1660 h 2426"/>
                <a:gd name="T10" fmla="*/ 1553 w 5822"/>
                <a:gd name="T11" fmla="*/ 1432 h 2426"/>
                <a:gd name="T12" fmla="*/ 2343 w 5822"/>
                <a:gd name="T13" fmla="*/ 1370 h 2426"/>
                <a:gd name="T14" fmla="*/ 2324 w 5822"/>
                <a:gd name="T15" fmla="*/ 1345 h 2426"/>
                <a:gd name="T16" fmla="*/ 2265 w 5822"/>
                <a:gd name="T17" fmla="*/ 1260 h 2426"/>
                <a:gd name="T18" fmla="*/ 1768 w 5822"/>
                <a:gd name="T19" fmla="*/ 1126 h 2426"/>
                <a:gd name="T20" fmla="*/ 551 w 5822"/>
                <a:gd name="T21" fmla="*/ 1170 h 2426"/>
                <a:gd name="T22" fmla="*/ 381 w 5822"/>
                <a:gd name="T23" fmla="*/ 998 h 2426"/>
                <a:gd name="T24" fmla="*/ 332 w 5822"/>
                <a:gd name="T25" fmla="*/ 983 h 2426"/>
                <a:gd name="T26" fmla="*/ 130 w 5822"/>
                <a:gd name="T27" fmla="*/ 850 h 2426"/>
                <a:gd name="T28" fmla="*/ 133 w 5822"/>
                <a:gd name="T29" fmla="*/ 772 h 2426"/>
                <a:gd name="T30" fmla="*/ 10 w 5822"/>
                <a:gd name="T31" fmla="*/ 646 h 2426"/>
                <a:gd name="T32" fmla="*/ 99 w 5822"/>
                <a:gd name="T33" fmla="*/ 489 h 2426"/>
                <a:gd name="T34" fmla="*/ 220 w 5822"/>
                <a:gd name="T35" fmla="*/ 441 h 2426"/>
                <a:gd name="T36" fmla="*/ 542 w 5822"/>
                <a:gd name="T37" fmla="*/ 321 h 2426"/>
                <a:gd name="T38" fmla="*/ 757 w 5822"/>
                <a:gd name="T39" fmla="*/ 244 h 2426"/>
                <a:gd name="T40" fmla="*/ 876 w 5822"/>
                <a:gd name="T41" fmla="*/ 204 h 2426"/>
                <a:gd name="T42" fmla="*/ 937 w 5822"/>
                <a:gd name="T43" fmla="*/ 184 h 2426"/>
                <a:gd name="T44" fmla="*/ 968 w 5822"/>
                <a:gd name="T45" fmla="*/ 173 h 2426"/>
                <a:gd name="T46" fmla="*/ 1005 w 5822"/>
                <a:gd name="T47" fmla="*/ 162 h 2426"/>
                <a:gd name="T48" fmla="*/ 1323 w 5822"/>
                <a:gd name="T49" fmla="*/ 107 h 2426"/>
                <a:gd name="T50" fmla="*/ 2521 w 5822"/>
                <a:gd name="T51" fmla="*/ 59 h 2426"/>
                <a:gd name="T52" fmla="*/ 4379 w 5822"/>
                <a:gd name="T53" fmla="*/ 621 h 2426"/>
                <a:gd name="T54" fmla="*/ 5822 w 5822"/>
                <a:gd name="T55" fmla="*/ 1523 h 2426"/>
                <a:gd name="T56" fmla="*/ 4091 w 5822"/>
                <a:gd name="T57" fmla="*/ 2424 h 2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822" h="2426">
                  <a:moveTo>
                    <a:pt x="4091" y="2424"/>
                  </a:moveTo>
                  <a:cubicBezTo>
                    <a:pt x="4091" y="2424"/>
                    <a:pt x="3609" y="2057"/>
                    <a:pt x="3565" y="2079"/>
                  </a:cubicBezTo>
                  <a:cubicBezTo>
                    <a:pt x="3141" y="2149"/>
                    <a:pt x="2863" y="2054"/>
                    <a:pt x="2735" y="2012"/>
                  </a:cubicBezTo>
                  <a:cubicBezTo>
                    <a:pt x="2433" y="1914"/>
                    <a:pt x="1897" y="1847"/>
                    <a:pt x="1584" y="1862"/>
                  </a:cubicBezTo>
                  <a:cubicBezTo>
                    <a:pt x="1460" y="1868"/>
                    <a:pt x="1352" y="1783"/>
                    <a:pt x="1344" y="1660"/>
                  </a:cubicBezTo>
                  <a:cubicBezTo>
                    <a:pt x="1337" y="1537"/>
                    <a:pt x="1407" y="1448"/>
                    <a:pt x="1553" y="1432"/>
                  </a:cubicBezTo>
                  <a:cubicBezTo>
                    <a:pt x="1750" y="1409"/>
                    <a:pt x="2333" y="1370"/>
                    <a:pt x="2343" y="1370"/>
                  </a:cubicBezTo>
                  <a:cubicBezTo>
                    <a:pt x="2336" y="1361"/>
                    <a:pt x="2330" y="1352"/>
                    <a:pt x="2324" y="1345"/>
                  </a:cubicBezTo>
                  <a:cubicBezTo>
                    <a:pt x="2297" y="1311"/>
                    <a:pt x="2278" y="1283"/>
                    <a:pt x="2265" y="1260"/>
                  </a:cubicBezTo>
                  <a:lnTo>
                    <a:pt x="1768" y="1126"/>
                  </a:lnTo>
                  <a:lnTo>
                    <a:pt x="551" y="1170"/>
                  </a:lnTo>
                  <a:cubicBezTo>
                    <a:pt x="457" y="1169"/>
                    <a:pt x="380" y="1092"/>
                    <a:pt x="381" y="998"/>
                  </a:cubicBezTo>
                  <a:cubicBezTo>
                    <a:pt x="381" y="986"/>
                    <a:pt x="382" y="970"/>
                    <a:pt x="332" y="983"/>
                  </a:cubicBezTo>
                  <a:cubicBezTo>
                    <a:pt x="235" y="1007"/>
                    <a:pt x="149" y="942"/>
                    <a:pt x="130" y="850"/>
                  </a:cubicBezTo>
                  <a:cubicBezTo>
                    <a:pt x="124" y="823"/>
                    <a:pt x="126" y="797"/>
                    <a:pt x="133" y="772"/>
                  </a:cubicBezTo>
                  <a:cubicBezTo>
                    <a:pt x="70" y="761"/>
                    <a:pt x="19" y="712"/>
                    <a:pt x="10" y="646"/>
                  </a:cubicBezTo>
                  <a:cubicBezTo>
                    <a:pt x="0" y="578"/>
                    <a:pt x="39" y="515"/>
                    <a:pt x="99" y="489"/>
                  </a:cubicBezTo>
                  <a:cubicBezTo>
                    <a:pt x="99" y="489"/>
                    <a:pt x="143" y="470"/>
                    <a:pt x="220" y="441"/>
                  </a:cubicBezTo>
                  <a:cubicBezTo>
                    <a:pt x="298" y="412"/>
                    <a:pt x="408" y="368"/>
                    <a:pt x="542" y="321"/>
                  </a:cubicBezTo>
                  <a:cubicBezTo>
                    <a:pt x="608" y="296"/>
                    <a:pt x="681" y="271"/>
                    <a:pt x="757" y="244"/>
                  </a:cubicBezTo>
                  <a:cubicBezTo>
                    <a:pt x="796" y="231"/>
                    <a:pt x="835" y="218"/>
                    <a:pt x="876" y="204"/>
                  </a:cubicBezTo>
                  <a:cubicBezTo>
                    <a:pt x="896" y="197"/>
                    <a:pt x="916" y="190"/>
                    <a:pt x="937" y="184"/>
                  </a:cubicBezTo>
                  <a:lnTo>
                    <a:pt x="968" y="173"/>
                  </a:lnTo>
                  <a:lnTo>
                    <a:pt x="1005" y="162"/>
                  </a:lnTo>
                  <a:cubicBezTo>
                    <a:pt x="1105" y="132"/>
                    <a:pt x="1213" y="113"/>
                    <a:pt x="1323" y="107"/>
                  </a:cubicBezTo>
                  <a:cubicBezTo>
                    <a:pt x="1433" y="101"/>
                    <a:pt x="2271" y="0"/>
                    <a:pt x="2521" y="59"/>
                  </a:cubicBezTo>
                  <a:cubicBezTo>
                    <a:pt x="3087" y="151"/>
                    <a:pt x="4167" y="523"/>
                    <a:pt x="4379" y="621"/>
                  </a:cubicBezTo>
                  <a:cubicBezTo>
                    <a:pt x="4848" y="837"/>
                    <a:pt x="5173" y="981"/>
                    <a:pt x="5822" y="1523"/>
                  </a:cubicBezTo>
                  <a:cubicBezTo>
                    <a:pt x="5822" y="1739"/>
                    <a:pt x="4088" y="2426"/>
                    <a:pt x="4091" y="242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20">
              <a:extLst>
                <a:ext uri="{FF2B5EF4-FFF2-40B4-BE49-F238E27FC236}">
                  <a16:creationId xmlns:a16="http://schemas.microsoft.com/office/drawing/2014/main" id="{E7134896-FF23-4B7F-B85E-1C0B100F476B}"/>
                </a:ext>
              </a:extLst>
            </p:cNvPr>
            <p:cNvSpPr>
              <a:spLocks/>
            </p:cNvSpPr>
            <p:nvPr/>
          </p:nvSpPr>
          <p:spPr bwMode="auto">
            <a:xfrm>
              <a:off x="5440363" y="4757738"/>
              <a:ext cx="212725" cy="196850"/>
            </a:xfrm>
            <a:custGeom>
              <a:avLst/>
              <a:gdLst>
                <a:gd name="T0" fmla="*/ 0 w 2969"/>
                <a:gd name="T1" fmla="*/ 2741 h 2741"/>
                <a:gd name="T2" fmla="*/ 397 w 2969"/>
                <a:gd name="T3" fmla="*/ 704 h 2741"/>
                <a:gd name="T4" fmla="*/ 2969 w 2969"/>
                <a:gd name="T5" fmla="*/ 0 h 2741"/>
                <a:gd name="T6" fmla="*/ 2154 w 2969"/>
                <a:gd name="T7" fmla="*/ 2741 h 2741"/>
                <a:gd name="T8" fmla="*/ 0 w 2969"/>
                <a:gd name="T9" fmla="*/ 2741 h 2741"/>
              </a:gdLst>
              <a:ahLst/>
              <a:cxnLst>
                <a:cxn ang="0">
                  <a:pos x="T0" y="T1"/>
                </a:cxn>
                <a:cxn ang="0">
                  <a:pos x="T2" y="T3"/>
                </a:cxn>
                <a:cxn ang="0">
                  <a:pos x="T4" y="T5"/>
                </a:cxn>
                <a:cxn ang="0">
                  <a:pos x="T6" y="T7"/>
                </a:cxn>
                <a:cxn ang="0">
                  <a:pos x="T8" y="T9"/>
                </a:cxn>
              </a:cxnLst>
              <a:rect l="0" t="0" r="r" b="b"/>
              <a:pathLst>
                <a:path w="2969" h="2741">
                  <a:moveTo>
                    <a:pt x="0" y="2741"/>
                  </a:moveTo>
                  <a:lnTo>
                    <a:pt x="397" y="704"/>
                  </a:lnTo>
                  <a:lnTo>
                    <a:pt x="2969" y="0"/>
                  </a:lnTo>
                  <a:lnTo>
                    <a:pt x="2154" y="2741"/>
                  </a:lnTo>
                  <a:lnTo>
                    <a:pt x="0" y="2741"/>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21">
              <a:extLst>
                <a:ext uri="{FF2B5EF4-FFF2-40B4-BE49-F238E27FC236}">
                  <a16:creationId xmlns:a16="http://schemas.microsoft.com/office/drawing/2014/main" id="{AFE3AAC7-7003-4DBE-9D53-DF405DC26D61}"/>
                </a:ext>
              </a:extLst>
            </p:cNvPr>
            <p:cNvSpPr>
              <a:spLocks/>
            </p:cNvSpPr>
            <p:nvPr/>
          </p:nvSpPr>
          <p:spPr bwMode="auto">
            <a:xfrm>
              <a:off x="5421313" y="3843338"/>
              <a:ext cx="593725" cy="1068387"/>
            </a:xfrm>
            <a:custGeom>
              <a:avLst/>
              <a:gdLst>
                <a:gd name="T0" fmla="*/ 3787 w 8296"/>
                <a:gd name="T1" fmla="*/ 0 h 14969"/>
                <a:gd name="T2" fmla="*/ 0 w 8296"/>
                <a:gd name="T3" fmla="*/ 14501 h 14969"/>
                <a:gd name="T4" fmla="*/ 2994 w 8296"/>
                <a:gd name="T5" fmla="*/ 14969 h 14969"/>
                <a:gd name="T6" fmla="*/ 7755 w 8296"/>
                <a:gd name="T7" fmla="*/ 2092 h 14969"/>
                <a:gd name="T8" fmla="*/ 3787 w 8296"/>
                <a:gd name="T9" fmla="*/ 0 h 14969"/>
              </a:gdLst>
              <a:ahLst/>
              <a:cxnLst>
                <a:cxn ang="0">
                  <a:pos x="T0" y="T1"/>
                </a:cxn>
                <a:cxn ang="0">
                  <a:pos x="T2" y="T3"/>
                </a:cxn>
                <a:cxn ang="0">
                  <a:pos x="T4" y="T5"/>
                </a:cxn>
                <a:cxn ang="0">
                  <a:pos x="T6" y="T7"/>
                </a:cxn>
                <a:cxn ang="0">
                  <a:pos x="T8" y="T9"/>
                </a:cxn>
              </a:cxnLst>
              <a:rect l="0" t="0" r="r" b="b"/>
              <a:pathLst>
                <a:path w="8296" h="14969">
                  <a:moveTo>
                    <a:pt x="3787" y="0"/>
                  </a:moveTo>
                  <a:cubicBezTo>
                    <a:pt x="902" y="4401"/>
                    <a:pt x="180" y="12409"/>
                    <a:pt x="0" y="14501"/>
                  </a:cubicBezTo>
                  <a:lnTo>
                    <a:pt x="2994" y="14969"/>
                  </a:lnTo>
                  <a:cubicBezTo>
                    <a:pt x="2994" y="14969"/>
                    <a:pt x="8296" y="4509"/>
                    <a:pt x="7755" y="2092"/>
                  </a:cubicBezTo>
                  <a:cubicBezTo>
                    <a:pt x="7617" y="1477"/>
                    <a:pt x="3787" y="0"/>
                    <a:pt x="3787"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22">
              <a:extLst>
                <a:ext uri="{FF2B5EF4-FFF2-40B4-BE49-F238E27FC236}">
                  <a16:creationId xmlns:a16="http://schemas.microsoft.com/office/drawing/2014/main" id="{AF725887-85F3-4719-AC0D-8ED6F650DB39}"/>
                </a:ext>
              </a:extLst>
            </p:cNvPr>
            <p:cNvSpPr>
              <a:spLocks/>
            </p:cNvSpPr>
            <p:nvPr/>
          </p:nvSpPr>
          <p:spPr bwMode="auto">
            <a:xfrm>
              <a:off x="5056188" y="3379788"/>
              <a:ext cx="976313" cy="906462"/>
            </a:xfrm>
            <a:custGeom>
              <a:avLst/>
              <a:gdLst>
                <a:gd name="T0" fmla="*/ 11637 w 13623"/>
                <a:gd name="T1" fmla="*/ 12687 h 12687"/>
                <a:gd name="T2" fmla="*/ 0 w 13623"/>
                <a:gd name="T3" fmla="*/ 7626 h 12687"/>
                <a:gd name="T4" fmla="*/ 1454 w 13623"/>
                <a:gd name="T5" fmla="*/ 0 h 12687"/>
                <a:gd name="T6" fmla="*/ 5315 w 13623"/>
                <a:gd name="T7" fmla="*/ 1854 h 12687"/>
                <a:gd name="T8" fmla="*/ 10670 w 13623"/>
                <a:gd name="T9" fmla="*/ 5653 h 12687"/>
                <a:gd name="T10" fmla="*/ 12308 w 13623"/>
                <a:gd name="T11" fmla="*/ 11272 h 12687"/>
                <a:gd name="T12" fmla="*/ 11637 w 13623"/>
                <a:gd name="T13" fmla="*/ 12687 h 12687"/>
              </a:gdLst>
              <a:ahLst/>
              <a:cxnLst>
                <a:cxn ang="0">
                  <a:pos x="T0" y="T1"/>
                </a:cxn>
                <a:cxn ang="0">
                  <a:pos x="T2" y="T3"/>
                </a:cxn>
                <a:cxn ang="0">
                  <a:pos x="T4" y="T5"/>
                </a:cxn>
                <a:cxn ang="0">
                  <a:pos x="T6" y="T7"/>
                </a:cxn>
                <a:cxn ang="0">
                  <a:pos x="T8" y="T9"/>
                </a:cxn>
                <a:cxn ang="0">
                  <a:pos x="T10" y="T11"/>
                </a:cxn>
                <a:cxn ang="0">
                  <a:pos x="T12" y="T13"/>
                </a:cxn>
              </a:cxnLst>
              <a:rect l="0" t="0" r="r" b="b"/>
              <a:pathLst>
                <a:path w="13623" h="12687">
                  <a:moveTo>
                    <a:pt x="11637" y="12687"/>
                  </a:moveTo>
                  <a:lnTo>
                    <a:pt x="0" y="7626"/>
                  </a:lnTo>
                  <a:lnTo>
                    <a:pt x="1454" y="0"/>
                  </a:lnTo>
                  <a:lnTo>
                    <a:pt x="5315" y="1854"/>
                  </a:lnTo>
                  <a:cubicBezTo>
                    <a:pt x="5315" y="1854"/>
                    <a:pt x="8706" y="4163"/>
                    <a:pt x="10670" y="5653"/>
                  </a:cubicBezTo>
                  <a:cubicBezTo>
                    <a:pt x="12494" y="7038"/>
                    <a:pt x="13623" y="8168"/>
                    <a:pt x="12308" y="11272"/>
                  </a:cubicBezTo>
                  <a:cubicBezTo>
                    <a:pt x="11997" y="12005"/>
                    <a:pt x="11637" y="12687"/>
                    <a:pt x="11637" y="1268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3">
              <a:extLst>
                <a:ext uri="{FF2B5EF4-FFF2-40B4-BE49-F238E27FC236}">
                  <a16:creationId xmlns:a16="http://schemas.microsoft.com/office/drawing/2014/main" id="{8987A2AC-3D94-4BA7-81AC-5BE120247C2E}"/>
                </a:ext>
              </a:extLst>
            </p:cNvPr>
            <p:cNvSpPr>
              <a:spLocks/>
            </p:cNvSpPr>
            <p:nvPr/>
          </p:nvSpPr>
          <p:spPr bwMode="auto">
            <a:xfrm>
              <a:off x="5327650" y="1905000"/>
              <a:ext cx="752475" cy="1069975"/>
            </a:xfrm>
            <a:custGeom>
              <a:avLst/>
              <a:gdLst>
                <a:gd name="T0" fmla="*/ 1078 w 10478"/>
                <a:gd name="T1" fmla="*/ 1876 h 14985"/>
                <a:gd name="T2" fmla="*/ 4721 w 10478"/>
                <a:gd name="T3" fmla="*/ 6601 h 14985"/>
                <a:gd name="T4" fmla="*/ 464 w 10478"/>
                <a:gd name="T5" fmla="*/ 8260 h 14985"/>
                <a:gd name="T6" fmla="*/ 1078 w 10478"/>
                <a:gd name="T7" fmla="*/ 13923 h 14985"/>
                <a:gd name="T8" fmla="*/ 6632 w 10478"/>
                <a:gd name="T9" fmla="*/ 9920 h 14985"/>
                <a:gd name="T10" fmla="*/ 7859 w 10478"/>
                <a:gd name="T11" fmla="*/ 3896 h 14985"/>
                <a:gd name="T12" fmla="*/ 3134 w 10478"/>
                <a:gd name="T13" fmla="*/ 0 h 14985"/>
                <a:gd name="T14" fmla="*/ 1078 w 10478"/>
                <a:gd name="T15" fmla="*/ 1876 h 149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78" h="14985">
                  <a:moveTo>
                    <a:pt x="1078" y="1876"/>
                  </a:moveTo>
                  <a:cubicBezTo>
                    <a:pt x="1078" y="1876"/>
                    <a:pt x="4494" y="6373"/>
                    <a:pt x="4721" y="6601"/>
                  </a:cubicBezTo>
                  <a:cubicBezTo>
                    <a:pt x="9760" y="3127"/>
                    <a:pt x="464" y="8260"/>
                    <a:pt x="464" y="8260"/>
                  </a:cubicBezTo>
                  <a:cubicBezTo>
                    <a:pt x="464" y="8260"/>
                    <a:pt x="0" y="14985"/>
                    <a:pt x="1078" y="13923"/>
                  </a:cubicBezTo>
                  <a:cubicBezTo>
                    <a:pt x="1725" y="13286"/>
                    <a:pt x="4761" y="11312"/>
                    <a:pt x="6632" y="9920"/>
                  </a:cubicBezTo>
                  <a:cubicBezTo>
                    <a:pt x="9590" y="7719"/>
                    <a:pt x="10478" y="6149"/>
                    <a:pt x="7859" y="3896"/>
                  </a:cubicBezTo>
                  <a:cubicBezTo>
                    <a:pt x="6055" y="2345"/>
                    <a:pt x="3134" y="0"/>
                    <a:pt x="3134" y="0"/>
                  </a:cubicBezTo>
                  <a:lnTo>
                    <a:pt x="1078" y="18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4">
              <a:extLst>
                <a:ext uri="{FF2B5EF4-FFF2-40B4-BE49-F238E27FC236}">
                  <a16:creationId xmlns:a16="http://schemas.microsoft.com/office/drawing/2014/main" id="{236B1D66-F203-4F92-BE99-B377CA8423F6}"/>
                </a:ext>
              </a:extLst>
            </p:cNvPr>
            <p:cNvSpPr>
              <a:spLocks/>
            </p:cNvSpPr>
            <p:nvPr/>
          </p:nvSpPr>
          <p:spPr bwMode="auto">
            <a:xfrm>
              <a:off x="5392738" y="2779713"/>
              <a:ext cx="107950" cy="544512"/>
            </a:xfrm>
            <a:custGeom>
              <a:avLst/>
              <a:gdLst>
                <a:gd name="T0" fmla="*/ 1140 w 1513"/>
                <a:gd name="T1" fmla="*/ 855 h 7621"/>
                <a:gd name="T2" fmla="*/ 766 w 1513"/>
                <a:gd name="T3" fmla="*/ 51 h 7621"/>
                <a:gd name="T4" fmla="*/ 671 w 1513"/>
                <a:gd name="T5" fmla="*/ 17 h 7621"/>
                <a:gd name="T6" fmla="*/ 637 w 1513"/>
                <a:gd name="T7" fmla="*/ 112 h 7621"/>
                <a:gd name="T8" fmla="*/ 1012 w 1513"/>
                <a:gd name="T9" fmla="*/ 915 h 7621"/>
                <a:gd name="T10" fmla="*/ 331 w 1513"/>
                <a:gd name="T11" fmla="*/ 2872 h 7621"/>
                <a:gd name="T12" fmla="*/ 53 w 1513"/>
                <a:gd name="T13" fmla="*/ 2973 h 7621"/>
                <a:gd name="T14" fmla="*/ 0 w 1513"/>
                <a:gd name="T15" fmla="*/ 3037 h 7621"/>
                <a:gd name="T16" fmla="*/ 12 w 1513"/>
                <a:gd name="T17" fmla="*/ 7550 h 7621"/>
                <a:gd name="T18" fmla="*/ 72 w 1513"/>
                <a:gd name="T19" fmla="*/ 7621 h 7621"/>
                <a:gd name="T20" fmla="*/ 133 w 1513"/>
                <a:gd name="T21" fmla="*/ 7550 h 7621"/>
                <a:gd name="T22" fmla="*/ 133 w 1513"/>
                <a:gd name="T23" fmla="*/ 3098 h 7621"/>
                <a:gd name="T24" fmla="*/ 394 w 1513"/>
                <a:gd name="T25" fmla="*/ 2999 h 7621"/>
                <a:gd name="T26" fmla="*/ 1140 w 1513"/>
                <a:gd name="T27" fmla="*/ 855 h 7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13" h="7621">
                  <a:moveTo>
                    <a:pt x="1140" y="855"/>
                  </a:moveTo>
                  <a:lnTo>
                    <a:pt x="766" y="51"/>
                  </a:lnTo>
                  <a:cubicBezTo>
                    <a:pt x="749" y="16"/>
                    <a:pt x="707" y="0"/>
                    <a:pt x="671" y="17"/>
                  </a:cubicBezTo>
                  <a:cubicBezTo>
                    <a:pt x="636" y="34"/>
                    <a:pt x="620" y="76"/>
                    <a:pt x="637" y="112"/>
                  </a:cubicBezTo>
                  <a:lnTo>
                    <a:pt x="1012" y="915"/>
                  </a:lnTo>
                  <a:cubicBezTo>
                    <a:pt x="1351" y="1643"/>
                    <a:pt x="1046" y="2521"/>
                    <a:pt x="331" y="2872"/>
                  </a:cubicBezTo>
                  <a:cubicBezTo>
                    <a:pt x="242" y="2915"/>
                    <a:pt x="149" y="2949"/>
                    <a:pt x="53" y="2973"/>
                  </a:cubicBezTo>
                  <a:cubicBezTo>
                    <a:pt x="23" y="2980"/>
                    <a:pt x="3" y="3007"/>
                    <a:pt x="0" y="3037"/>
                  </a:cubicBezTo>
                  <a:cubicBezTo>
                    <a:pt x="0" y="3039"/>
                    <a:pt x="12" y="7550"/>
                    <a:pt x="12" y="7550"/>
                  </a:cubicBezTo>
                  <a:cubicBezTo>
                    <a:pt x="12" y="7590"/>
                    <a:pt x="33" y="7621"/>
                    <a:pt x="72" y="7621"/>
                  </a:cubicBezTo>
                  <a:cubicBezTo>
                    <a:pt x="112" y="7621"/>
                    <a:pt x="133" y="7590"/>
                    <a:pt x="133" y="7550"/>
                  </a:cubicBezTo>
                  <a:lnTo>
                    <a:pt x="133" y="3098"/>
                  </a:lnTo>
                  <a:cubicBezTo>
                    <a:pt x="222" y="3073"/>
                    <a:pt x="310" y="3040"/>
                    <a:pt x="394" y="2999"/>
                  </a:cubicBezTo>
                  <a:cubicBezTo>
                    <a:pt x="1178" y="2615"/>
                    <a:pt x="1513" y="1653"/>
                    <a:pt x="1140" y="85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5">
              <a:extLst>
                <a:ext uri="{FF2B5EF4-FFF2-40B4-BE49-F238E27FC236}">
                  <a16:creationId xmlns:a16="http://schemas.microsoft.com/office/drawing/2014/main" id="{9917369B-C778-4CF2-87F8-BEE5B7FCE758}"/>
                </a:ext>
              </a:extLst>
            </p:cNvPr>
            <p:cNvSpPr>
              <a:spLocks/>
            </p:cNvSpPr>
            <p:nvPr/>
          </p:nvSpPr>
          <p:spPr bwMode="auto">
            <a:xfrm>
              <a:off x="5324475" y="3254375"/>
              <a:ext cx="322263" cy="207962"/>
            </a:xfrm>
            <a:custGeom>
              <a:avLst/>
              <a:gdLst>
                <a:gd name="T0" fmla="*/ 4113 w 4501"/>
                <a:gd name="T1" fmla="*/ 294 h 2919"/>
                <a:gd name="T2" fmla="*/ 3701 w 4501"/>
                <a:gd name="T3" fmla="*/ 304 h 2919"/>
                <a:gd name="T4" fmla="*/ 2896 w 4501"/>
                <a:gd name="T5" fmla="*/ 715 h 2919"/>
                <a:gd name="T6" fmla="*/ 1207 w 4501"/>
                <a:gd name="T7" fmla="*/ 24 h 2919"/>
                <a:gd name="T8" fmla="*/ 125 w 4501"/>
                <a:gd name="T9" fmla="*/ 1792 h 2919"/>
                <a:gd name="T10" fmla="*/ 2325 w 4501"/>
                <a:gd name="T11" fmla="*/ 2405 h 2919"/>
                <a:gd name="T12" fmla="*/ 4381 w 4501"/>
                <a:gd name="T13" fmla="*/ 2874 h 2919"/>
                <a:gd name="T14" fmla="*/ 4236 w 4501"/>
                <a:gd name="T15" fmla="*/ 976 h 2919"/>
                <a:gd name="T16" fmla="*/ 4056 w 4501"/>
                <a:gd name="T17" fmla="*/ 818 h 2919"/>
                <a:gd name="T18" fmla="*/ 4113 w 4501"/>
                <a:gd name="T19" fmla="*/ 294 h 29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01" h="2919">
                  <a:moveTo>
                    <a:pt x="4113" y="294"/>
                  </a:moveTo>
                  <a:cubicBezTo>
                    <a:pt x="4000" y="254"/>
                    <a:pt x="3891" y="240"/>
                    <a:pt x="3701" y="304"/>
                  </a:cubicBezTo>
                  <a:cubicBezTo>
                    <a:pt x="3471" y="382"/>
                    <a:pt x="3167" y="555"/>
                    <a:pt x="2896" y="715"/>
                  </a:cubicBezTo>
                  <a:cubicBezTo>
                    <a:pt x="2735" y="728"/>
                    <a:pt x="1337" y="0"/>
                    <a:pt x="1207" y="24"/>
                  </a:cubicBezTo>
                  <a:cubicBezTo>
                    <a:pt x="1098" y="435"/>
                    <a:pt x="0" y="1279"/>
                    <a:pt x="125" y="1792"/>
                  </a:cubicBezTo>
                  <a:cubicBezTo>
                    <a:pt x="125" y="1792"/>
                    <a:pt x="2232" y="2367"/>
                    <a:pt x="2325" y="2405"/>
                  </a:cubicBezTo>
                  <a:cubicBezTo>
                    <a:pt x="3119" y="2729"/>
                    <a:pt x="3587" y="2838"/>
                    <a:pt x="4381" y="2874"/>
                  </a:cubicBezTo>
                  <a:cubicBezTo>
                    <a:pt x="4501" y="2919"/>
                    <a:pt x="4236" y="976"/>
                    <a:pt x="4236" y="976"/>
                  </a:cubicBezTo>
                  <a:cubicBezTo>
                    <a:pt x="4163" y="933"/>
                    <a:pt x="4130" y="850"/>
                    <a:pt x="4056" y="818"/>
                  </a:cubicBezTo>
                  <a:cubicBezTo>
                    <a:pt x="4116" y="648"/>
                    <a:pt x="4127" y="254"/>
                    <a:pt x="4113" y="29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Rectangle 28">
              <a:extLst>
                <a:ext uri="{FF2B5EF4-FFF2-40B4-BE49-F238E27FC236}">
                  <a16:creationId xmlns:a16="http://schemas.microsoft.com/office/drawing/2014/main" id="{C8E68F62-C2E9-4AA2-9C84-D3B564D073C6}"/>
                </a:ext>
              </a:extLst>
            </p:cNvPr>
            <p:cNvSpPr>
              <a:spLocks noChangeArrowheads="1"/>
            </p:cNvSpPr>
            <p:nvPr/>
          </p:nvSpPr>
          <p:spPr bwMode="auto">
            <a:xfrm>
              <a:off x="4819650" y="3797300"/>
              <a:ext cx="835025" cy="57150"/>
            </a:xfrm>
            <a:prstGeom prst="rect">
              <a:avLst/>
            </a:prstGeom>
            <a:solidFill>
              <a:srgbClr val="FCBC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29" name="Rectangle 29">
              <a:extLst>
                <a:ext uri="{FF2B5EF4-FFF2-40B4-BE49-F238E27FC236}">
                  <a16:creationId xmlns:a16="http://schemas.microsoft.com/office/drawing/2014/main" id="{9D1C8F47-657F-41EE-B17E-14AD3DD59D23}"/>
                </a:ext>
              </a:extLst>
            </p:cNvPr>
            <p:cNvSpPr>
              <a:spLocks noChangeArrowheads="1"/>
            </p:cNvSpPr>
            <p:nvPr/>
          </p:nvSpPr>
          <p:spPr bwMode="auto">
            <a:xfrm>
              <a:off x="4819650" y="4432300"/>
              <a:ext cx="838200" cy="57150"/>
            </a:xfrm>
            <a:prstGeom prst="rect">
              <a:avLst/>
            </a:prstGeom>
            <a:solidFill>
              <a:srgbClr val="FCBC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0" name="Rectangle 30">
              <a:extLst>
                <a:ext uri="{FF2B5EF4-FFF2-40B4-BE49-F238E27FC236}">
                  <a16:creationId xmlns:a16="http://schemas.microsoft.com/office/drawing/2014/main" id="{309159E5-8585-4AB6-8BF2-7627548564D7}"/>
                </a:ext>
              </a:extLst>
            </p:cNvPr>
            <p:cNvSpPr>
              <a:spLocks noChangeArrowheads="1"/>
            </p:cNvSpPr>
            <p:nvPr/>
          </p:nvSpPr>
          <p:spPr bwMode="auto">
            <a:xfrm>
              <a:off x="4821238" y="5068888"/>
              <a:ext cx="844550" cy="57150"/>
            </a:xfrm>
            <a:prstGeom prst="rect">
              <a:avLst/>
            </a:prstGeom>
            <a:solidFill>
              <a:srgbClr val="FCBC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1" name="Rectangle 31">
              <a:extLst>
                <a:ext uri="{FF2B5EF4-FFF2-40B4-BE49-F238E27FC236}">
                  <a16:creationId xmlns:a16="http://schemas.microsoft.com/office/drawing/2014/main" id="{C771FDD4-308C-4EF6-B3B4-F2626B37C84B}"/>
                </a:ext>
              </a:extLst>
            </p:cNvPr>
            <p:cNvSpPr>
              <a:spLocks noChangeArrowheads="1"/>
            </p:cNvSpPr>
            <p:nvPr/>
          </p:nvSpPr>
          <p:spPr bwMode="auto">
            <a:xfrm>
              <a:off x="4821238" y="5703888"/>
              <a:ext cx="844550" cy="57150"/>
            </a:xfrm>
            <a:prstGeom prst="rect">
              <a:avLst/>
            </a:prstGeom>
            <a:solidFill>
              <a:srgbClr val="FCBC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2" name="Rectangle 27">
              <a:extLst>
                <a:ext uri="{FF2B5EF4-FFF2-40B4-BE49-F238E27FC236}">
                  <a16:creationId xmlns:a16="http://schemas.microsoft.com/office/drawing/2014/main" id="{CCD6462F-3470-4281-909D-EBF5DF2B36F1}"/>
                </a:ext>
              </a:extLst>
            </p:cNvPr>
            <p:cNvSpPr>
              <a:spLocks noChangeArrowheads="1"/>
            </p:cNvSpPr>
            <p:nvPr/>
          </p:nvSpPr>
          <p:spPr bwMode="auto">
            <a:xfrm>
              <a:off x="5608638" y="3259138"/>
              <a:ext cx="57150" cy="3049587"/>
            </a:xfrm>
            <a:prstGeom prst="rect">
              <a:avLst/>
            </a:prstGeom>
            <a:solidFill>
              <a:srgbClr val="FCBC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sp>
          <p:nvSpPr>
            <p:cNvPr id="33" name="Freeform 32">
              <a:extLst>
                <a:ext uri="{FF2B5EF4-FFF2-40B4-BE49-F238E27FC236}">
                  <a16:creationId xmlns:a16="http://schemas.microsoft.com/office/drawing/2014/main" id="{BCD4BE84-C9B0-4A89-AC98-0094691549BC}"/>
                </a:ext>
              </a:extLst>
            </p:cNvPr>
            <p:cNvSpPr>
              <a:spLocks/>
            </p:cNvSpPr>
            <p:nvPr/>
          </p:nvSpPr>
          <p:spPr bwMode="auto">
            <a:xfrm>
              <a:off x="5519738" y="3289300"/>
              <a:ext cx="169863" cy="171450"/>
            </a:xfrm>
            <a:custGeom>
              <a:avLst/>
              <a:gdLst>
                <a:gd name="T0" fmla="*/ 178 w 2362"/>
                <a:gd name="T1" fmla="*/ 1911 h 2389"/>
                <a:gd name="T2" fmla="*/ 646 w 2362"/>
                <a:gd name="T3" fmla="*/ 2233 h 2389"/>
                <a:gd name="T4" fmla="*/ 1673 w 2362"/>
                <a:gd name="T5" fmla="*/ 2386 h 2389"/>
                <a:gd name="T6" fmla="*/ 2011 w 2362"/>
                <a:gd name="T7" fmla="*/ 2247 h 2389"/>
                <a:gd name="T8" fmla="*/ 1929 w 2362"/>
                <a:gd name="T9" fmla="*/ 2008 h 2389"/>
                <a:gd name="T10" fmla="*/ 1930 w 2362"/>
                <a:gd name="T11" fmla="*/ 2028 h 2389"/>
                <a:gd name="T12" fmla="*/ 2187 w 2362"/>
                <a:gd name="T13" fmla="*/ 1925 h 2389"/>
                <a:gd name="T14" fmla="*/ 2119 w 2362"/>
                <a:gd name="T15" fmla="*/ 1642 h 2389"/>
                <a:gd name="T16" fmla="*/ 2299 w 2362"/>
                <a:gd name="T17" fmla="*/ 1498 h 2389"/>
                <a:gd name="T18" fmla="*/ 2155 w 2362"/>
                <a:gd name="T19" fmla="*/ 1173 h 2389"/>
                <a:gd name="T20" fmla="*/ 1974 w 2362"/>
                <a:gd name="T21" fmla="*/ 1101 h 2389"/>
                <a:gd name="T22" fmla="*/ 2299 w 2362"/>
                <a:gd name="T23" fmla="*/ 993 h 2389"/>
                <a:gd name="T24" fmla="*/ 2191 w 2362"/>
                <a:gd name="T25" fmla="*/ 705 h 2389"/>
                <a:gd name="T26" fmla="*/ 1434 w 2362"/>
                <a:gd name="T27" fmla="*/ 344 h 2389"/>
                <a:gd name="T28" fmla="*/ 1037 w 2362"/>
                <a:gd name="T29" fmla="*/ 163 h 2389"/>
                <a:gd name="T30" fmla="*/ 178 w 2362"/>
                <a:gd name="T31" fmla="*/ 1911 h 2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62" h="2389">
                  <a:moveTo>
                    <a:pt x="178" y="1911"/>
                  </a:moveTo>
                  <a:cubicBezTo>
                    <a:pt x="322" y="2027"/>
                    <a:pt x="466" y="2186"/>
                    <a:pt x="646" y="2233"/>
                  </a:cubicBezTo>
                  <a:cubicBezTo>
                    <a:pt x="880" y="2296"/>
                    <a:pt x="1423" y="2380"/>
                    <a:pt x="1673" y="2386"/>
                  </a:cubicBezTo>
                  <a:cubicBezTo>
                    <a:pt x="1790" y="2389"/>
                    <a:pt x="1976" y="2359"/>
                    <a:pt x="2011" y="2247"/>
                  </a:cubicBezTo>
                  <a:cubicBezTo>
                    <a:pt x="2040" y="2156"/>
                    <a:pt x="2004" y="2059"/>
                    <a:pt x="1929" y="2008"/>
                  </a:cubicBezTo>
                  <a:lnTo>
                    <a:pt x="1930" y="2028"/>
                  </a:lnTo>
                  <a:cubicBezTo>
                    <a:pt x="2029" y="2056"/>
                    <a:pt x="2139" y="2016"/>
                    <a:pt x="2187" y="1925"/>
                  </a:cubicBezTo>
                  <a:cubicBezTo>
                    <a:pt x="2240" y="1824"/>
                    <a:pt x="2200" y="1703"/>
                    <a:pt x="2119" y="1642"/>
                  </a:cubicBezTo>
                  <a:cubicBezTo>
                    <a:pt x="2196" y="1626"/>
                    <a:pt x="2261" y="1570"/>
                    <a:pt x="2299" y="1498"/>
                  </a:cubicBezTo>
                  <a:cubicBezTo>
                    <a:pt x="2362" y="1379"/>
                    <a:pt x="2269" y="1220"/>
                    <a:pt x="2155" y="1173"/>
                  </a:cubicBezTo>
                  <a:lnTo>
                    <a:pt x="1974" y="1101"/>
                  </a:lnTo>
                  <a:cubicBezTo>
                    <a:pt x="2117" y="1169"/>
                    <a:pt x="2263" y="1101"/>
                    <a:pt x="2299" y="993"/>
                  </a:cubicBezTo>
                  <a:cubicBezTo>
                    <a:pt x="2334" y="889"/>
                    <a:pt x="2299" y="777"/>
                    <a:pt x="2191" y="705"/>
                  </a:cubicBezTo>
                  <a:cubicBezTo>
                    <a:pt x="1970" y="557"/>
                    <a:pt x="1434" y="344"/>
                    <a:pt x="1434" y="344"/>
                  </a:cubicBezTo>
                  <a:lnTo>
                    <a:pt x="1037" y="163"/>
                  </a:lnTo>
                  <a:cubicBezTo>
                    <a:pt x="880" y="0"/>
                    <a:pt x="0" y="1768"/>
                    <a:pt x="178" y="1911"/>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3">
              <a:extLst>
                <a:ext uri="{FF2B5EF4-FFF2-40B4-BE49-F238E27FC236}">
                  <a16:creationId xmlns:a16="http://schemas.microsoft.com/office/drawing/2014/main" id="{7FF14D21-339D-4774-AF15-DD52EFFD2DDC}"/>
                </a:ext>
              </a:extLst>
            </p:cNvPr>
            <p:cNvSpPr>
              <a:spLocks/>
            </p:cNvSpPr>
            <p:nvPr/>
          </p:nvSpPr>
          <p:spPr bwMode="auto">
            <a:xfrm>
              <a:off x="4600575" y="2449513"/>
              <a:ext cx="908050" cy="1004887"/>
            </a:xfrm>
            <a:custGeom>
              <a:avLst/>
              <a:gdLst>
                <a:gd name="T0" fmla="*/ 4946 w 12660"/>
                <a:gd name="T1" fmla="*/ 3873 h 14051"/>
                <a:gd name="T2" fmla="*/ 6490 w 12660"/>
                <a:gd name="T3" fmla="*/ 8603 h 14051"/>
                <a:gd name="T4" fmla="*/ 12660 w 12660"/>
                <a:gd name="T5" fmla="*/ 11345 h 14051"/>
                <a:gd name="T6" fmla="*/ 11795 w 12660"/>
                <a:gd name="T7" fmla="*/ 14051 h 14051"/>
                <a:gd name="T8" fmla="*/ 4977 w 12660"/>
                <a:gd name="T9" fmla="*/ 12247 h 14051"/>
                <a:gd name="T10" fmla="*/ 1875 w 12660"/>
                <a:gd name="T11" fmla="*/ 9037 h 14051"/>
                <a:gd name="T12" fmla="*/ 144 w 12660"/>
                <a:gd name="T13" fmla="*/ 4348 h 14051"/>
                <a:gd name="T14" fmla="*/ 1187 w 12660"/>
                <a:gd name="T15" fmla="*/ 1475 h 14051"/>
                <a:gd name="T16" fmla="*/ 4946 w 12660"/>
                <a:gd name="T17" fmla="*/ 3873 h 14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60" h="14051">
                  <a:moveTo>
                    <a:pt x="4946" y="3873"/>
                  </a:moveTo>
                  <a:cubicBezTo>
                    <a:pt x="5369" y="5009"/>
                    <a:pt x="6510" y="8602"/>
                    <a:pt x="6490" y="8603"/>
                  </a:cubicBezTo>
                  <a:lnTo>
                    <a:pt x="12660" y="11345"/>
                  </a:lnTo>
                  <a:lnTo>
                    <a:pt x="11795" y="14051"/>
                  </a:lnTo>
                  <a:cubicBezTo>
                    <a:pt x="11795" y="14051"/>
                    <a:pt x="6167" y="12604"/>
                    <a:pt x="4977" y="12247"/>
                  </a:cubicBezTo>
                  <a:cubicBezTo>
                    <a:pt x="3535" y="11814"/>
                    <a:pt x="2749" y="10986"/>
                    <a:pt x="1875" y="9037"/>
                  </a:cubicBezTo>
                  <a:cubicBezTo>
                    <a:pt x="1407" y="7991"/>
                    <a:pt x="270" y="5606"/>
                    <a:pt x="144" y="4348"/>
                  </a:cubicBezTo>
                  <a:cubicBezTo>
                    <a:pt x="0" y="2905"/>
                    <a:pt x="362" y="2127"/>
                    <a:pt x="1187" y="1475"/>
                  </a:cubicBezTo>
                  <a:cubicBezTo>
                    <a:pt x="3053" y="0"/>
                    <a:pt x="4321" y="2195"/>
                    <a:pt x="4946" y="387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4">
              <a:extLst>
                <a:ext uri="{FF2B5EF4-FFF2-40B4-BE49-F238E27FC236}">
                  <a16:creationId xmlns:a16="http://schemas.microsoft.com/office/drawing/2014/main" id="{CDF794F8-0E1E-4C7B-ADD6-3F101694E2B1}"/>
                </a:ext>
              </a:extLst>
            </p:cNvPr>
            <p:cNvSpPr>
              <a:spLocks/>
            </p:cNvSpPr>
            <p:nvPr/>
          </p:nvSpPr>
          <p:spPr bwMode="auto">
            <a:xfrm>
              <a:off x="4983163" y="2816225"/>
              <a:ext cx="346075" cy="368300"/>
            </a:xfrm>
            <a:custGeom>
              <a:avLst/>
              <a:gdLst>
                <a:gd name="T0" fmla="*/ 4759 w 4831"/>
                <a:gd name="T1" fmla="*/ 5147 h 5147"/>
                <a:gd name="T2" fmla="*/ 4817 w 4831"/>
                <a:gd name="T3" fmla="*/ 5110 h 5147"/>
                <a:gd name="T4" fmla="*/ 4785 w 4831"/>
                <a:gd name="T5" fmla="*/ 5026 h 5147"/>
                <a:gd name="T6" fmla="*/ 1219 w 4831"/>
                <a:gd name="T7" fmla="*/ 3432 h 5147"/>
                <a:gd name="T8" fmla="*/ 130 w 4831"/>
                <a:gd name="T9" fmla="*/ 51 h 5147"/>
                <a:gd name="T10" fmla="*/ 51 w 4831"/>
                <a:gd name="T11" fmla="*/ 10 h 5147"/>
                <a:gd name="T12" fmla="*/ 10 w 4831"/>
                <a:gd name="T13" fmla="*/ 90 h 5147"/>
                <a:gd name="T14" fmla="*/ 1107 w 4831"/>
                <a:gd name="T15" fmla="*/ 3497 h 5147"/>
                <a:gd name="T16" fmla="*/ 1142 w 4831"/>
                <a:gd name="T17" fmla="*/ 3536 h 5147"/>
                <a:gd name="T18" fmla="*/ 4734 w 4831"/>
                <a:gd name="T19" fmla="*/ 5142 h 5147"/>
                <a:gd name="T20" fmla="*/ 4759 w 4831"/>
                <a:gd name="T21" fmla="*/ 5147 h 5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31" h="5147">
                  <a:moveTo>
                    <a:pt x="4759" y="5147"/>
                  </a:moveTo>
                  <a:cubicBezTo>
                    <a:pt x="4783" y="5147"/>
                    <a:pt x="4807" y="5133"/>
                    <a:pt x="4817" y="5110"/>
                  </a:cubicBezTo>
                  <a:cubicBezTo>
                    <a:pt x="4831" y="5078"/>
                    <a:pt x="4817" y="5041"/>
                    <a:pt x="4785" y="5026"/>
                  </a:cubicBezTo>
                  <a:lnTo>
                    <a:pt x="1219" y="3432"/>
                  </a:lnTo>
                  <a:lnTo>
                    <a:pt x="130" y="51"/>
                  </a:lnTo>
                  <a:cubicBezTo>
                    <a:pt x="120" y="18"/>
                    <a:pt x="84" y="0"/>
                    <a:pt x="51" y="10"/>
                  </a:cubicBezTo>
                  <a:cubicBezTo>
                    <a:pt x="18" y="21"/>
                    <a:pt x="0" y="57"/>
                    <a:pt x="10" y="90"/>
                  </a:cubicBezTo>
                  <a:lnTo>
                    <a:pt x="1107" y="3497"/>
                  </a:lnTo>
                  <a:cubicBezTo>
                    <a:pt x="1113" y="3514"/>
                    <a:pt x="1125" y="3528"/>
                    <a:pt x="1142" y="3536"/>
                  </a:cubicBezTo>
                  <a:lnTo>
                    <a:pt x="4734" y="5142"/>
                  </a:lnTo>
                  <a:cubicBezTo>
                    <a:pt x="4742" y="5145"/>
                    <a:pt x="4751" y="5147"/>
                    <a:pt x="4759" y="51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5">
              <a:extLst>
                <a:ext uri="{FF2B5EF4-FFF2-40B4-BE49-F238E27FC236}">
                  <a16:creationId xmlns:a16="http://schemas.microsoft.com/office/drawing/2014/main" id="{3C7178BA-4FAC-439A-9E51-1BF49BB15A0F}"/>
                </a:ext>
              </a:extLst>
            </p:cNvPr>
            <p:cNvSpPr>
              <a:spLocks/>
            </p:cNvSpPr>
            <p:nvPr/>
          </p:nvSpPr>
          <p:spPr bwMode="auto">
            <a:xfrm>
              <a:off x="5410200" y="4954588"/>
              <a:ext cx="441325" cy="115887"/>
            </a:xfrm>
            <a:custGeom>
              <a:avLst/>
              <a:gdLst>
                <a:gd name="T0" fmla="*/ 2559 w 6139"/>
                <a:gd name="T1" fmla="*/ 0 h 1621"/>
                <a:gd name="T2" fmla="*/ 5694 w 6139"/>
                <a:gd name="T3" fmla="*/ 1005 h 1621"/>
                <a:gd name="T4" fmla="*/ 5704 w 6139"/>
                <a:gd name="T5" fmla="*/ 1621 h 1621"/>
                <a:gd name="T6" fmla="*/ 405 w 6139"/>
                <a:gd name="T7" fmla="*/ 1621 h 1621"/>
                <a:gd name="T8" fmla="*/ 405 w 6139"/>
                <a:gd name="T9" fmla="*/ 0 h 1621"/>
                <a:gd name="T10" fmla="*/ 2559 w 6139"/>
                <a:gd name="T11" fmla="*/ 0 h 1621"/>
              </a:gdLst>
              <a:ahLst/>
              <a:cxnLst>
                <a:cxn ang="0">
                  <a:pos x="T0" y="T1"/>
                </a:cxn>
                <a:cxn ang="0">
                  <a:pos x="T2" y="T3"/>
                </a:cxn>
                <a:cxn ang="0">
                  <a:pos x="T4" y="T5"/>
                </a:cxn>
                <a:cxn ang="0">
                  <a:pos x="T6" y="T7"/>
                </a:cxn>
                <a:cxn ang="0">
                  <a:pos x="T8" y="T9"/>
                </a:cxn>
                <a:cxn ang="0">
                  <a:pos x="T10" y="T11"/>
                </a:cxn>
              </a:cxnLst>
              <a:rect l="0" t="0" r="r" b="b"/>
              <a:pathLst>
                <a:path w="6139" h="1621">
                  <a:moveTo>
                    <a:pt x="2559" y="0"/>
                  </a:moveTo>
                  <a:cubicBezTo>
                    <a:pt x="2559" y="0"/>
                    <a:pt x="4792" y="587"/>
                    <a:pt x="5694" y="1005"/>
                  </a:cubicBezTo>
                  <a:cubicBezTo>
                    <a:pt x="6139" y="1211"/>
                    <a:pt x="5950" y="1621"/>
                    <a:pt x="5704" y="1621"/>
                  </a:cubicBezTo>
                  <a:cubicBezTo>
                    <a:pt x="5704" y="1621"/>
                    <a:pt x="1148" y="1621"/>
                    <a:pt x="405" y="1621"/>
                  </a:cubicBezTo>
                  <a:cubicBezTo>
                    <a:pt x="0" y="1621"/>
                    <a:pt x="405" y="0"/>
                    <a:pt x="405" y="0"/>
                  </a:cubicBezTo>
                  <a:lnTo>
                    <a:pt x="255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Rectangle 26">
              <a:extLst>
                <a:ext uri="{FF2B5EF4-FFF2-40B4-BE49-F238E27FC236}">
                  <a16:creationId xmlns:a16="http://schemas.microsoft.com/office/drawing/2014/main" id="{B58141EF-B496-431F-867A-ED84C730BF79}"/>
                </a:ext>
              </a:extLst>
            </p:cNvPr>
            <p:cNvSpPr>
              <a:spLocks noChangeArrowheads="1"/>
            </p:cNvSpPr>
            <p:nvPr/>
          </p:nvSpPr>
          <p:spPr bwMode="auto">
            <a:xfrm>
              <a:off x="4813300" y="3259138"/>
              <a:ext cx="58738" cy="3049587"/>
            </a:xfrm>
            <a:prstGeom prst="rect">
              <a:avLst/>
            </a:prstGeom>
            <a:solidFill>
              <a:srgbClr val="FCBC00"/>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en-GB"/>
            </a:p>
          </p:txBody>
        </p:sp>
      </p:grpSp>
      <p:grpSp>
        <p:nvGrpSpPr>
          <p:cNvPr id="38" name="Group 37">
            <a:extLst>
              <a:ext uri="{FF2B5EF4-FFF2-40B4-BE49-F238E27FC236}">
                <a16:creationId xmlns:a16="http://schemas.microsoft.com/office/drawing/2014/main" id="{4710F8E2-B4C5-421B-BAEA-96944530F391}"/>
              </a:ext>
              <a:ext uri="{C183D7F6-B498-43B3-948B-1728B52AA6E4}">
                <adec:decorative xmlns:adec="http://schemas.microsoft.com/office/drawing/2017/decorative" val="1"/>
              </a:ext>
            </a:extLst>
          </p:cNvPr>
          <p:cNvGrpSpPr/>
          <p:nvPr/>
        </p:nvGrpSpPr>
        <p:grpSpPr>
          <a:xfrm>
            <a:off x="340690" y="2133600"/>
            <a:ext cx="11273387" cy="2469319"/>
            <a:chOff x="340690" y="2133600"/>
            <a:chExt cx="11273387" cy="2469319"/>
          </a:xfrm>
        </p:grpSpPr>
        <p:cxnSp>
          <p:nvCxnSpPr>
            <p:cNvPr id="39" name="Straight Arrow Connector 38">
              <a:extLst>
                <a:ext uri="{FF2B5EF4-FFF2-40B4-BE49-F238E27FC236}">
                  <a16:creationId xmlns:a16="http://schemas.microsoft.com/office/drawing/2014/main" id="{F71D78B1-4854-404D-9FFE-A4C42406F0CE}"/>
                </a:ext>
              </a:extLst>
            </p:cNvPr>
            <p:cNvCxnSpPr>
              <a:cxnSpLocks/>
            </p:cNvCxnSpPr>
            <p:nvPr/>
          </p:nvCxnSpPr>
          <p:spPr>
            <a:xfrm flipH="1" flipV="1">
              <a:off x="7543800" y="2133600"/>
              <a:ext cx="538163" cy="8033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0D9582BC-12A6-407F-A427-9D143800AB5C}"/>
                </a:ext>
              </a:extLst>
            </p:cNvPr>
            <p:cNvPicPr>
              <a:picLocks noChangeAspect="1"/>
            </p:cNvPicPr>
            <p:nvPr/>
          </p:nvPicPr>
          <p:blipFill rotWithShape="1">
            <a:blip r:embed="rId5">
              <a:extLst>
                <a:ext uri="{28A0092B-C50C-407E-A947-70E740481C1C}">
                  <a14:useLocalDpi xmlns:a14="http://schemas.microsoft.com/office/drawing/2010/main" val="0"/>
                </a:ext>
              </a:extLst>
            </a:blip>
            <a:srcRect r="57379" b="88148"/>
            <a:stretch/>
          </p:blipFill>
          <p:spPr>
            <a:xfrm>
              <a:off x="340690" y="2839568"/>
              <a:ext cx="11273387" cy="1763351"/>
            </a:xfrm>
            <a:prstGeom prst="rect">
              <a:avLst/>
            </a:prstGeom>
            <a:ln w="38100">
              <a:solidFill>
                <a:schemeClr val="accent1"/>
              </a:solidFill>
            </a:ln>
            <a:effectLst>
              <a:outerShdw blurRad="50800" dist="38100" dir="2700000" algn="tl" rotWithShape="0">
                <a:prstClr val="black">
                  <a:alpha val="40000"/>
                </a:prstClr>
              </a:outerShdw>
            </a:effectLst>
          </p:spPr>
        </p:pic>
      </p:grpSp>
      <p:sp>
        <p:nvSpPr>
          <p:cNvPr id="41" name="Rectangle 40" descr="In browser based office, select Review.">
            <a:extLst>
              <a:ext uri="{FF2B5EF4-FFF2-40B4-BE49-F238E27FC236}">
                <a16:creationId xmlns:a16="http://schemas.microsoft.com/office/drawing/2014/main" id="{E99D0E14-E700-4ED2-8412-6464DCE6D0B2}"/>
              </a:ext>
            </a:extLst>
          </p:cNvPr>
          <p:cNvSpPr/>
          <p:nvPr/>
        </p:nvSpPr>
        <p:spPr>
          <a:xfrm>
            <a:off x="9667875" y="3633941"/>
            <a:ext cx="981075" cy="452284"/>
          </a:xfrm>
          <a:prstGeom prst="rect">
            <a:avLst/>
          </a:prstGeom>
          <a:noFill/>
          <a:ln w="38100">
            <a:solidFill>
              <a:schemeClr val="accent4"/>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2" name="Rectangle 41" descr="And then select accessibility.">
            <a:extLst>
              <a:ext uri="{FF2B5EF4-FFF2-40B4-BE49-F238E27FC236}">
                <a16:creationId xmlns:a16="http://schemas.microsoft.com/office/drawing/2014/main" id="{E11D4882-7B00-4E12-AB77-57A5C8289B4D}"/>
              </a:ext>
            </a:extLst>
          </p:cNvPr>
          <p:cNvSpPr/>
          <p:nvPr/>
        </p:nvSpPr>
        <p:spPr>
          <a:xfrm>
            <a:off x="2468884" y="4152900"/>
            <a:ext cx="2486040" cy="421444"/>
          </a:xfrm>
          <a:prstGeom prst="rect">
            <a:avLst/>
          </a:prstGeom>
          <a:noFill/>
          <a:ln w="38100">
            <a:solidFill>
              <a:schemeClr val="accent4"/>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grpSp>
        <p:nvGrpSpPr>
          <p:cNvPr id="43" name="Group 42" descr="An accessibility window opens to the side.">
            <a:extLst>
              <a:ext uri="{FF2B5EF4-FFF2-40B4-BE49-F238E27FC236}">
                <a16:creationId xmlns:a16="http://schemas.microsoft.com/office/drawing/2014/main" id="{DCA816C6-81F1-4D58-8184-1BE563333944}"/>
              </a:ext>
            </a:extLst>
          </p:cNvPr>
          <p:cNvGrpSpPr/>
          <p:nvPr/>
        </p:nvGrpSpPr>
        <p:grpSpPr>
          <a:xfrm>
            <a:off x="2807697" y="1837675"/>
            <a:ext cx="8073642" cy="4044815"/>
            <a:chOff x="2807697" y="1837675"/>
            <a:chExt cx="8073642" cy="4044815"/>
          </a:xfrm>
        </p:grpSpPr>
        <p:pic>
          <p:nvPicPr>
            <p:cNvPr id="44" name="Picture 43">
              <a:extLst>
                <a:ext uri="{FF2B5EF4-FFF2-40B4-BE49-F238E27FC236}">
                  <a16:creationId xmlns:a16="http://schemas.microsoft.com/office/drawing/2014/main" id="{E739983E-60BE-4BF3-81E8-77235ED2FD17}"/>
                </a:ext>
              </a:extLst>
            </p:cNvPr>
            <p:cNvPicPr>
              <a:picLocks noChangeAspect="1"/>
            </p:cNvPicPr>
            <p:nvPr/>
          </p:nvPicPr>
          <p:blipFill rotWithShape="1">
            <a:blip r:embed="rId4">
              <a:extLst>
                <a:ext uri="{28A0092B-C50C-407E-A947-70E740481C1C}">
                  <a14:useLocalDpi xmlns:a14="http://schemas.microsoft.com/office/drawing/2010/main" val="0"/>
                </a:ext>
              </a:extLst>
            </a:blip>
            <a:srcRect l="82736" t="13195" b="58594"/>
            <a:stretch/>
          </p:blipFill>
          <p:spPr>
            <a:xfrm>
              <a:off x="2807697" y="1837675"/>
              <a:ext cx="4400426" cy="4044815"/>
            </a:xfrm>
            <a:prstGeom prst="rect">
              <a:avLst/>
            </a:prstGeom>
            <a:ln w="38100">
              <a:solidFill>
                <a:schemeClr val="accent1"/>
              </a:solidFill>
            </a:ln>
            <a:effectLst>
              <a:outerShdw blurRad="50800" dist="38100" dir="2700000" algn="tl" rotWithShape="0">
                <a:prstClr val="black">
                  <a:alpha val="40000"/>
                </a:prstClr>
              </a:outerShdw>
            </a:effectLst>
          </p:spPr>
        </p:pic>
        <p:cxnSp>
          <p:nvCxnSpPr>
            <p:cNvPr id="45" name="Straight Arrow Connector 44">
              <a:extLst>
                <a:ext uri="{FF2B5EF4-FFF2-40B4-BE49-F238E27FC236}">
                  <a16:creationId xmlns:a16="http://schemas.microsoft.com/office/drawing/2014/main" id="{9855F4C7-08F1-42DE-B97E-ABC62C7969C4}"/>
                </a:ext>
              </a:extLst>
            </p:cNvPr>
            <p:cNvCxnSpPr/>
            <p:nvPr/>
          </p:nvCxnSpPr>
          <p:spPr>
            <a:xfrm flipV="1">
              <a:off x="7231053" y="3201893"/>
              <a:ext cx="3650286" cy="4320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
        <p:nvSpPr>
          <p:cNvPr id="88" name="Rectangle 87" descr="You can select to view and resolve different types of issue based on priority.">
            <a:extLst>
              <a:ext uri="{FF2B5EF4-FFF2-40B4-BE49-F238E27FC236}">
                <a16:creationId xmlns:a16="http://schemas.microsoft.com/office/drawing/2014/main" id="{C1AE7107-3EB2-4FC4-B546-E4A7D586372D}"/>
              </a:ext>
            </a:extLst>
          </p:cNvPr>
          <p:cNvSpPr/>
          <p:nvPr/>
        </p:nvSpPr>
        <p:spPr>
          <a:xfrm>
            <a:off x="2881065" y="2990671"/>
            <a:ext cx="4218236" cy="898238"/>
          </a:xfrm>
          <a:prstGeom prst="rect">
            <a:avLst/>
          </a:prstGeom>
          <a:noFill/>
          <a:ln w="38100">
            <a:solidFill>
              <a:schemeClr val="accent4"/>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6413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50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38"/>
                                        </p:tgtEl>
                                      </p:cBhvr>
                                    </p:animEffect>
                                    <p:set>
                                      <p:cBhvr>
                                        <p:cTn id="21" dur="1" fill="hold">
                                          <p:stCondLst>
                                            <p:cond delay="499"/>
                                          </p:stCondLst>
                                        </p:cTn>
                                        <p:tgtEl>
                                          <p:spTgt spid="38"/>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1"/>
                                        </p:tgtEl>
                                      </p:cBhvr>
                                    </p:animEffect>
                                    <p:set>
                                      <p:cBhvr>
                                        <p:cTn id="24" dur="1" fill="hold">
                                          <p:stCondLst>
                                            <p:cond delay="499"/>
                                          </p:stCondLst>
                                        </p:cTn>
                                        <p:tgtEl>
                                          <p:spTgt spid="41"/>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42"/>
                                        </p:tgtEl>
                                      </p:cBhvr>
                                    </p:animEffect>
                                    <p:set>
                                      <p:cBhvr>
                                        <p:cTn id="27" dur="1" fill="hold">
                                          <p:stCondLst>
                                            <p:cond delay="499"/>
                                          </p:stCondLst>
                                        </p:cTn>
                                        <p:tgtEl>
                                          <p:spTgt spid="42"/>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fade">
                                      <p:cBhvr>
                                        <p:cTn id="30" dur="500"/>
                                        <p:tgtEl>
                                          <p:spTgt spid="43"/>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42" grpId="0" animBg="1"/>
      <p:bldP spid="42" grpId="1" animBg="1"/>
      <p:bldP spid="8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A31A9-1965-4984-B0E3-8C7A969F9B7E}"/>
              </a:ext>
            </a:extLst>
          </p:cNvPr>
          <p:cNvSpPr>
            <a:spLocks noGrp="1"/>
          </p:cNvSpPr>
          <p:nvPr>
            <p:ph type="title"/>
          </p:nvPr>
        </p:nvSpPr>
        <p:spPr/>
        <p:txBody>
          <a:bodyPr/>
          <a:lstStyle/>
          <a:p>
            <a:r>
              <a:rPr lang="en-GB"/>
              <a:t>Today’s session</a:t>
            </a:r>
          </a:p>
        </p:txBody>
      </p:sp>
      <p:graphicFrame>
        <p:nvGraphicFramePr>
          <p:cNvPr id="98" name="Content Placeholder 4" descr="Word&#10; Headings.&#10; Tables.&#10;PowerPoint&#10; Reading Order&#10; Contrast&#10;Excel&#10; Red-only formatting&#10;Alternative text&#10;Conclusion&#10;">
            <a:extLst>
              <a:ext uri="{FF2B5EF4-FFF2-40B4-BE49-F238E27FC236}">
                <a16:creationId xmlns:a16="http://schemas.microsoft.com/office/drawing/2014/main" id="{8754BFBA-97B7-4E2C-8547-5149D0415E06}"/>
              </a:ext>
            </a:extLst>
          </p:cNvPr>
          <p:cNvGraphicFramePr>
            <a:graphicFrameLocks noGrp="1"/>
          </p:cNvGraphicFramePr>
          <p:nvPr>
            <p:ph sz="quarter" idx="10"/>
            <p:extLst>
              <p:ext uri="{D42A27DB-BD31-4B8C-83A1-F6EECF244321}">
                <p14:modId xmlns:p14="http://schemas.microsoft.com/office/powerpoint/2010/main" val="3119220931"/>
              </p:ext>
            </p:extLst>
          </p:nvPr>
        </p:nvGraphicFramePr>
        <p:xfrm>
          <a:off x="336550" y="1263650"/>
          <a:ext cx="6934200" cy="504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45" name="Group 144">
            <a:extLst>
              <a:ext uri="{FF2B5EF4-FFF2-40B4-BE49-F238E27FC236}">
                <a16:creationId xmlns:a16="http://schemas.microsoft.com/office/drawing/2014/main" id="{824941D9-E7E6-4330-810B-2DFCE60DF66D}"/>
              </a:ext>
              <a:ext uri="{C183D7F6-B498-43B3-948B-1728B52AA6E4}">
                <adec:decorative xmlns:adec="http://schemas.microsoft.com/office/drawing/2017/decorative" val="1"/>
              </a:ext>
            </a:extLst>
          </p:cNvPr>
          <p:cNvGrpSpPr>
            <a:grpSpLocks noChangeAspect="1"/>
          </p:cNvGrpSpPr>
          <p:nvPr/>
        </p:nvGrpSpPr>
        <p:grpSpPr>
          <a:xfrm>
            <a:off x="7476465" y="1250950"/>
            <a:ext cx="4624760" cy="5594350"/>
            <a:chOff x="8180388" y="1709738"/>
            <a:chExt cx="3059113" cy="3700462"/>
          </a:xfrm>
          <a:effectLst>
            <a:outerShdw blurRad="50800" dist="38100" dir="2700000" algn="tl" rotWithShape="0">
              <a:prstClr val="black">
                <a:alpha val="40000"/>
              </a:prstClr>
            </a:outerShdw>
          </a:effectLst>
        </p:grpSpPr>
        <p:sp>
          <p:nvSpPr>
            <p:cNvPr id="149" name="Freeform 7">
              <a:extLst>
                <a:ext uri="{FF2B5EF4-FFF2-40B4-BE49-F238E27FC236}">
                  <a16:creationId xmlns:a16="http://schemas.microsoft.com/office/drawing/2014/main" id="{5C288D9D-E38F-4F3E-87F3-459A88DA4495}"/>
                </a:ext>
              </a:extLst>
            </p:cNvPr>
            <p:cNvSpPr>
              <a:spLocks noEditPoints="1"/>
            </p:cNvSpPr>
            <p:nvPr/>
          </p:nvSpPr>
          <p:spPr bwMode="auto">
            <a:xfrm>
              <a:off x="8370888" y="3651250"/>
              <a:ext cx="317500" cy="1758950"/>
            </a:xfrm>
            <a:custGeom>
              <a:avLst/>
              <a:gdLst>
                <a:gd name="T0" fmla="*/ 4311 w 4429"/>
                <a:gd name="T1" fmla="*/ 95 h 24626"/>
                <a:gd name="T2" fmla="*/ 3009 w 4429"/>
                <a:gd name="T3" fmla="*/ 1 h 24626"/>
                <a:gd name="T4" fmla="*/ 114 w 4429"/>
                <a:gd name="T5" fmla="*/ 24541 h 24626"/>
                <a:gd name="T6" fmla="*/ 1093 w 4429"/>
                <a:gd name="T7" fmla="*/ 24541 h 24626"/>
                <a:gd name="T8" fmla="*/ 4311 w 4429"/>
                <a:gd name="T9" fmla="*/ 95 h 24626"/>
                <a:gd name="T10" fmla="*/ 2 w 4429"/>
                <a:gd name="T11" fmla="*/ 24586 h 24626"/>
                <a:gd name="T12" fmla="*/ 2903 w 4429"/>
                <a:gd name="T13" fmla="*/ 0 h 24626"/>
                <a:gd name="T14" fmla="*/ 4429 w 4429"/>
                <a:gd name="T15" fmla="*/ 10 h 24626"/>
                <a:gd name="T16" fmla="*/ 1192 w 4429"/>
                <a:gd name="T17" fmla="*/ 24600 h 24626"/>
                <a:gd name="T18" fmla="*/ 2 w 4429"/>
                <a:gd name="T19" fmla="*/ 24586 h 24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9" h="24626">
                  <a:moveTo>
                    <a:pt x="4311" y="95"/>
                  </a:moveTo>
                  <a:lnTo>
                    <a:pt x="3009" y="1"/>
                  </a:lnTo>
                  <a:lnTo>
                    <a:pt x="114" y="24541"/>
                  </a:lnTo>
                  <a:lnTo>
                    <a:pt x="1093" y="24541"/>
                  </a:lnTo>
                  <a:lnTo>
                    <a:pt x="4311" y="95"/>
                  </a:lnTo>
                  <a:close/>
                  <a:moveTo>
                    <a:pt x="2" y="24586"/>
                  </a:moveTo>
                  <a:lnTo>
                    <a:pt x="2903" y="0"/>
                  </a:lnTo>
                  <a:lnTo>
                    <a:pt x="4429" y="10"/>
                  </a:lnTo>
                  <a:lnTo>
                    <a:pt x="1192" y="24600"/>
                  </a:lnTo>
                  <a:cubicBezTo>
                    <a:pt x="1189" y="24626"/>
                    <a:pt x="0" y="24601"/>
                    <a:pt x="2" y="245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0" name="Freeform 8">
              <a:extLst>
                <a:ext uri="{FF2B5EF4-FFF2-40B4-BE49-F238E27FC236}">
                  <a16:creationId xmlns:a16="http://schemas.microsoft.com/office/drawing/2014/main" id="{65AD4F88-C1AA-4533-9F91-B364979F8B74}"/>
                </a:ext>
              </a:extLst>
            </p:cNvPr>
            <p:cNvSpPr>
              <a:spLocks/>
            </p:cNvSpPr>
            <p:nvPr/>
          </p:nvSpPr>
          <p:spPr bwMode="auto">
            <a:xfrm>
              <a:off x="8561388" y="3717925"/>
              <a:ext cx="114300" cy="106362"/>
            </a:xfrm>
            <a:custGeom>
              <a:avLst/>
              <a:gdLst>
                <a:gd name="T0" fmla="*/ 202 w 1601"/>
                <a:gd name="T1" fmla="*/ 0 h 1502"/>
                <a:gd name="T2" fmla="*/ 0 w 1601"/>
                <a:gd name="T3" fmla="*/ 1502 h 1502"/>
                <a:gd name="T4" fmla="*/ 1402 w 1601"/>
                <a:gd name="T5" fmla="*/ 1502 h 1502"/>
                <a:gd name="T6" fmla="*/ 1601 w 1601"/>
                <a:gd name="T7" fmla="*/ 14 h 1502"/>
                <a:gd name="T8" fmla="*/ 202 w 1601"/>
                <a:gd name="T9" fmla="*/ 0 h 1502"/>
              </a:gdLst>
              <a:ahLst/>
              <a:cxnLst>
                <a:cxn ang="0">
                  <a:pos x="T0" y="T1"/>
                </a:cxn>
                <a:cxn ang="0">
                  <a:pos x="T2" y="T3"/>
                </a:cxn>
                <a:cxn ang="0">
                  <a:pos x="T4" y="T5"/>
                </a:cxn>
                <a:cxn ang="0">
                  <a:pos x="T6" y="T7"/>
                </a:cxn>
                <a:cxn ang="0">
                  <a:pos x="T8" y="T9"/>
                </a:cxn>
              </a:cxnLst>
              <a:rect l="0" t="0" r="r" b="b"/>
              <a:pathLst>
                <a:path w="1601" h="1502">
                  <a:moveTo>
                    <a:pt x="202" y="0"/>
                  </a:moveTo>
                  <a:lnTo>
                    <a:pt x="0" y="1502"/>
                  </a:lnTo>
                  <a:lnTo>
                    <a:pt x="1402" y="1502"/>
                  </a:lnTo>
                  <a:lnTo>
                    <a:pt x="1601" y="14"/>
                  </a:lnTo>
                  <a:lnTo>
                    <a:pt x="20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1" name="Freeform 9">
              <a:extLst>
                <a:ext uri="{FF2B5EF4-FFF2-40B4-BE49-F238E27FC236}">
                  <a16:creationId xmlns:a16="http://schemas.microsoft.com/office/drawing/2014/main" id="{4B60F44E-8C01-4847-B7C6-07CC4F2C8047}"/>
                </a:ext>
              </a:extLst>
            </p:cNvPr>
            <p:cNvSpPr>
              <a:spLocks noEditPoints="1"/>
            </p:cNvSpPr>
            <p:nvPr/>
          </p:nvSpPr>
          <p:spPr bwMode="auto">
            <a:xfrm>
              <a:off x="9367838" y="3651250"/>
              <a:ext cx="317500" cy="1758950"/>
            </a:xfrm>
            <a:custGeom>
              <a:avLst/>
              <a:gdLst>
                <a:gd name="T0" fmla="*/ 3335 w 4429"/>
                <a:gd name="T1" fmla="*/ 24541 h 24626"/>
                <a:gd name="T2" fmla="*/ 4315 w 4429"/>
                <a:gd name="T3" fmla="*/ 24541 h 24626"/>
                <a:gd name="T4" fmla="*/ 1420 w 4429"/>
                <a:gd name="T5" fmla="*/ 1 h 24626"/>
                <a:gd name="T6" fmla="*/ 118 w 4429"/>
                <a:gd name="T7" fmla="*/ 95 h 24626"/>
                <a:gd name="T8" fmla="*/ 3335 w 4429"/>
                <a:gd name="T9" fmla="*/ 24541 h 24626"/>
                <a:gd name="T10" fmla="*/ 3236 w 4429"/>
                <a:gd name="T11" fmla="*/ 24600 h 24626"/>
                <a:gd name="T12" fmla="*/ 0 w 4429"/>
                <a:gd name="T13" fmla="*/ 10 h 24626"/>
                <a:gd name="T14" fmla="*/ 1526 w 4429"/>
                <a:gd name="T15" fmla="*/ 0 h 24626"/>
                <a:gd name="T16" fmla="*/ 4427 w 4429"/>
                <a:gd name="T17" fmla="*/ 24586 h 24626"/>
                <a:gd name="T18" fmla="*/ 3236 w 4429"/>
                <a:gd name="T19" fmla="*/ 24600 h 24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29" h="24626">
                  <a:moveTo>
                    <a:pt x="3335" y="24541"/>
                  </a:moveTo>
                  <a:lnTo>
                    <a:pt x="4315" y="24541"/>
                  </a:lnTo>
                  <a:lnTo>
                    <a:pt x="1420" y="1"/>
                  </a:lnTo>
                  <a:lnTo>
                    <a:pt x="118" y="95"/>
                  </a:lnTo>
                  <a:lnTo>
                    <a:pt x="3335" y="24541"/>
                  </a:lnTo>
                  <a:close/>
                  <a:moveTo>
                    <a:pt x="3236" y="24600"/>
                  </a:moveTo>
                  <a:lnTo>
                    <a:pt x="0" y="10"/>
                  </a:lnTo>
                  <a:lnTo>
                    <a:pt x="1526" y="0"/>
                  </a:lnTo>
                  <a:lnTo>
                    <a:pt x="4427" y="24586"/>
                  </a:lnTo>
                  <a:cubicBezTo>
                    <a:pt x="4429" y="24601"/>
                    <a:pt x="3240" y="24626"/>
                    <a:pt x="3236" y="2460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2" name="Freeform 10">
              <a:extLst>
                <a:ext uri="{FF2B5EF4-FFF2-40B4-BE49-F238E27FC236}">
                  <a16:creationId xmlns:a16="http://schemas.microsoft.com/office/drawing/2014/main" id="{7B6640DD-2860-4C95-9906-176C16D01413}"/>
                </a:ext>
              </a:extLst>
            </p:cNvPr>
            <p:cNvSpPr>
              <a:spLocks/>
            </p:cNvSpPr>
            <p:nvPr/>
          </p:nvSpPr>
          <p:spPr bwMode="auto">
            <a:xfrm>
              <a:off x="9378951" y="3717925"/>
              <a:ext cx="115888" cy="106362"/>
            </a:xfrm>
            <a:custGeom>
              <a:avLst/>
              <a:gdLst>
                <a:gd name="T0" fmla="*/ 1399 w 1601"/>
                <a:gd name="T1" fmla="*/ 0 h 1502"/>
                <a:gd name="T2" fmla="*/ 1601 w 1601"/>
                <a:gd name="T3" fmla="*/ 1502 h 1502"/>
                <a:gd name="T4" fmla="*/ 198 w 1601"/>
                <a:gd name="T5" fmla="*/ 1502 h 1502"/>
                <a:gd name="T6" fmla="*/ 0 w 1601"/>
                <a:gd name="T7" fmla="*/ 14 h 1502"/>
                <a:gd name="T8" fmla="*/ 1399 w 1601"/>
                <a:gd name="T9" fmla="*/ 0 h 1502"/>
              </a:gdLst>
              <a:ahLst/>
              <a:cxnLst>
                <a:cxn ang="0">
                  <a:pos x="T0" y="T1"/>
                </a:cxn>
                <a:cxn ang="0">
                  <a:pos x="T2" y="T3"/>
                </a:cxn>
                <a:cxn ang="0">
                  <a:pos x="T4" y="T5"/>
                </a:cxn>
                <a:cxn ang="0">
                  <a:pos x="T6" y="T7"/>
                </a:cxn>
                <a:cxn ang="0">
                  <a:pos x="T8" y="T9"/>
                </a:cxn>
              </a:cxnLst>
              <a:rect l="0" t="0" r="r" b="b"/>
              <a:pathLst>
                <a:path w="1601" h="1502">
                  <a:moveTo>
                    <a:pt x="1399" y="0"/>
                  </a:moveTo>
                  <a:lnTo>
                    <a:pt x="1601" y="1502"/>
                  </a:lnTo>
                  <a:lnTo>
                    <a:pt x="198" y="1502"/>
                  </a:lnTo>
                  <a:lnTo>
                    <a:pt x="0" y="14"/>
                  </a:lnTo>
                  <a:lnTo>
                    <a:pt x="1399"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3" name="Freeform 11">
              <a:extLst>
                <a:ext uri="{FF2B5EF4-FFF2-40B4-BE49-F238E27FC236}">
                  <a16:creationId xmlns:a16="http://schemas.microsoft.com/office/drawing/2014/main" id="{263F6697-864B-48DC-8438-5C3D377805DD}"/>
                </a:ext>
              </a:extLst>
            </p:cNvPr>
            <p:cNvSpPr>
              <a:spLocks/>
            </p:cNvSpPr>
            <p:nvPr/>
          </p:nvSpPr>
          <p:spPr bwMode="auto">
            <a:xfrm>
              <a:off x="8185151" y="1714500"/>
              <a:ext cx="1682750" cy="2003425"/>
            </a:xfrm>
            <a:custGeom>
              <a:avLst/>
              <a:gdLst>
                <a:gd name="T0" fmla="*/ 388 w 23476"/>
                <a:gd name="T1" fmla="*/ 0 h 28061"/>
                <a:gd name="T2" fmla="*/ 0 w 23476"/>
                <a:gd name="T3" fmla="*/ 28061 h 28061"/>
                <a:gd name="T4" fmla="*/ 23476 w 23476"/>
                <a:gd name="T5" fmla="*/ 28061 h 28061"/>
                <a:gd name="T6" fmla="*/ 23159 w 23476"/>
                <a:gd name="T7" fmla="*/ 0 h 28061"/>
                <a:gd name="T8" fmla="*/ 388 w 23476"/>
                <a:gd name="T9" fmla="*/ 0 h 28061"/>
              </a:gdLst>
              <a:ahLst/>
              <a:cxnLst>
                <a:cxn ang="0">
                  <a:pos x="T0" y="T1"/>
                </a:cxn>
                <a:cxn ang="0">
                  <a:pos x="T2" y="T3"/>
                </a:cxn>
                <a:cxn ang="0">
                  <a:pos x="T4" y="T5"/>
                </a:cxn>
                <a:cxn ang="0">
                  <a:pos x="T6" y="T7"/>
                </a:cxn>
                <a:cxn ang="0">
                  <a:pos x="T8" y="T9"/>
                </a:cxn>
              </a:cxnLst>
              <a:rect l="0" t="0" r="r" b="b"/>
              <a:pathLst>
                <a:path w="23476" h="28061">
                  <a:moveTo>
                    <a:pt x="388" y="0"/>
                  </a:moveTo>
                  <a:lnTo>
                    <a:pt x="0" y="28061"/>
                  </a:lnTo>
                  <a:lnTo>
                    <a:pt x="23476" y="28061"/>
                  </a:lnTo>
                  <a:lnTo>
                    <a:pt x="23159" y="0"/>
                  </a:lnTo>
                  <a:lnTo>
                    <a:pt x="38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12">
              <a:extLst>
                <a:ext uri="{FF2B5EF4-FFF2-40B4-BE49-F238E27FC236}">
                  <a16:creationId xmlns:a16="http://schemas.microsoft.com/office/drawing/2014/main" id="{E3278FCB-D298-4FC5-85F8-C70E8A30BF47}"/>
                </a:ext>
              </a:extLst>
            </p:cNvPr>
            <p:cNvSpPr>
              <a:spLocks noEditPoints="1"/>
            </p:cNvSpPr>
            <p:nvPr/>
          </p:nvSpPr>
          <p:spPr bwMode="auto">
            <a:xfrm>
              <a:off x="8180388" y="1709738"/>
              <a:ext cx="1692275" cy="2012950"/>
            </a:xfrm>
            <a:custGeom>
              <a:avLst/>
              <a:gdLst>
                <a:gd name="T0" fmla="*/ 23159 w 23582"/>
                <a:gd name="T1" fmla="*/ 106 h 28167"/>
                <a:gd name="T2" fmla="*/ 494 w 23582"/>
                <a:gd name="T3" fmla="*/ 106 h 28167"/>
                <a:gd name="T4" fmla="*/ 106 w 23582"/>
                <a:gd name="T5" fmla="*/ 28061 h 28167"/>
                <a:gd name="T6" fmla="*/ 23476 w 23582"/>
                <a:gd name="T7" fmla="*/ 28061 h 28167"/>
                <a:gd name="T8" fmla="*/ 23159 w 23582"/>
                <a:gd name="T9" fmla="*/ 106 h 28167"/>
                <a:gd name="T10" fmla="*/ 16 w 23582"/>
                <a:gd name="T11" fmla="*/ 28151 h 28167"/>
                <a:gd name="T12" fmla="*/ 0 w 23582"/>
                <a:gd name="T13" fmla="*/ 28113 h 28167"/>
                <a:gd name="T14" fmla="*/ 388 w 23582"/>
                <a:gd name="T15" fmla="*/ 53 h 28167"/>
                <a:gd name="T16" fmla="*/ 441 w 23582"/>
                <a:gd name="T17" fmla="*/ 0 h 28167"/>
                <a:gd name="T18" fmla="*/ 23212 w 23582"/>
                <a:gd name="T19" fmla="*/ 0 h 28167"/>
                <a:gd name="T20" fmla="*/ 23249 w 23582"/>
                <a:gd name="T21" fmla="*/ 16 h 28167"/>
                <a:gd name="T22" fmla="*/ 23265 w 23582"/>
                <a:gd name="T23" fmla="*/ 53 h 28167"/>
                <a:gd name="T24" fmla="*/ 23582 w 23582"/>
                <a:gd name="T25" fmla="*/ 28114 h 28167"/>
                <a:gd name="T26" fmla="*/ 23529 w 23582"/>
                <a:gd name="T27" fmla="*/ 28167 h 28167"/>
                <a:gd name="T28" fmla="*/ 53 w 23582"/>
                <a:gd name="T29" fmla="*/ 28167 h 28167"/>
                <a:gd name="T30" fmla="*/ 16 w 23582"/>
                <a:gd name="T31" fmla="*/ 28151 h 28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582" h="28167">
                  <a:moveTo>
                    <a:pt x="23159" y="106"/>
                  </a:moveTo>
                  <a:lnTo>
                    <a:pt x="494" y="106"/>
                  </a:lnTo>
                  <a:lnTo>
                    <a:pt x="106" y="28061"/>
                  </a:lnTo>
                  <a:lnTo>
                    <a:pt x="23476" y="28061"/>
                  </a:lnTo>
                  <a:lnTo>
                    <a:pt x="23159" y="106"/>
                  </a:lnTo>
                  <a:close/>
                  <a:moveTo>
                    <a:pt x="16" y="28151"/>
                  </a:moveTo>
                  <a:cubicBezTo>
                    <a:pt x="6" y="28141"/>
                    <a:pt x="0" y="28128"/>
                    <a:pt x="0" y="28113"/>
                  </a:cubicBezTo>
                  <a:lnTo>
                    <a:pt x="388" y="53"/>
                  </a:lnTo>
                  <a:cubicBezTo>
                    <a:pt x="388" y="24"/>
                    <a:pt x="412" y="0"/>
                    <a:pt x="441" y="0"/>
                  </a:cubicBezTo>
                  <a:lnTo>
                    <a:pt x="23212" y="0"/>
                  </a:lnTo>
                  <a:cubicBezTo>
                    <a:pt x="23226" y="0"/>
                    <a:pt x="23239" y="6"/>
                    <a:pt x="23249" y="16"/>
                  </a:cubicBezTo>
                  <a:cubicBezTo>
                    <a:pt x="23259" y="26"/>
                    <a:pt x="23265" y="39"/>
                    <a:pt x="23265" y="53"/>
                  </a:cubicBezTo>
                  <a:lnTo>
                    <a:pt x="23582" y="28114"/>
                  </a:lnTo>
                  <a:cubicBezTo>
                    <a:pt x="23582" y="28143"/>
                    <a:pt x="23559" y="28167"/>
                    <a:pt x="23529" y="28167"/>
                  </a:cubicBezTo>
                  <a:lnTo>
                    <a:pt x="53" y="28167"/>
                  </a:lnTo>
                  <a:cubicBezTo>
                    <a:pt x="39" y="28167"/>
                    <a:pt x="26" y="28161"/>
                    <a:pt x="16" y="2815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5" name="Freeform 21">
              <a:extLst>
                <a:ext uri="{FF2B5EF4-FFF2-40B4-BE49-F238E27FC236}">
                  <a16:creationId xmlns:a16="http://schemas.microsoft.com/office/drawing/2014/main" id="{3CE2130B-3D7C-49AD-BF9B-C3C697A83630}"/>
                </a:ext>
              </a:extLst>
            </p:cNvPr>
            <p:cNvSpPr>
              <a:spLocks/>
            </p:cNvSpPr>
            <p:nvPr/>
          </p:nvSpPr>
          <p:spPr bwMode="auto">
            <a:xfrm>
              <a:off x="9785351" y="4465638"/>
              <a:ext cx="579438" cy="942975"/>
            </a:xfrm>
            <a:custGeom>
              <a:avLst/>
              <a:gdLst>
                <a:gd name="T0" fmla="*/ 680 w 8095"/>
                <a:gd name="T1" fmla="*/ 13205 h 13219"/>
                <a:gd name="T2" fmla="*/ 5424 w 8095"/>
                <a:gd name="T3" fmla="*/ 13218 h 13219"/>
                <a:gd name="T4" fmla="*/ 5996 w 8095"/>
                <a:gd name="T5" fmla="*/ 12655 h 13219"/>
                <a:gd name="T6" fmla="*/ 5910 w 8095"/>
                <a:gd name="T7" fmla="*/ 11901 h 13219"/>
                <a:gd name="T8" fmla="*/ 8095 w 8095"/>
                <a:gd name="T9" fmla="*/ 0 h 13219"/>
                <a:gd name="T10" fmla="*/ 4552 w 8095"/>
                <a:gd name="T11" fmla="*/ 43 h 13219"/>
                <a:gd name="T12" fmla="*/ 3591 w 8095"/>
                <a:gd name="T13" fmla="*/ 11151 h 13219"/>
                <a:gd name="T14" fmla="*/ 3385 w 8095"/>
                <a:gd name="T15" fmla="*/ 11442 h 13219"/>
                <a:gd name="T16" fmla="*/ 1944 w 8095"/>
                <a:gd name="T17" fmla="*/ 11871 h 13219"/>
                <a:gd name="T18" fmla="*/ 781 w 8095"/>
                <a:gd name="T19" fmla="*/ 12245 h 13219"/>
                <a:gd name="T20" fmla="*/ 680 w 8095"/>
                <a:gd name="T21" fmla="*/ 13205 h 13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5" h="13219">
                  <a:moveTo>
                    <a:pt x="680" y="13205"/>
                  </a:moveTo>
                  <a:lnTo>
                    <a:pt x="5424" y="13218"/>
                  </a:lnTo>
                  <a:cubicBezTo>
                    <a:pt x="5737" y="13219"/>
                    <a:pt x="5995" y="12968"/>
                    <a:pt x="5996" y="12655"/>
                  </a:cubicBezTo>
                  <a:cubicBezTo>
                    <a:pt x="5997" y="12413"/>
                    <a:pt x="5950" y="12146"/>
                    <a:pt x="5910" y="11901"/>
                  </a:cubicBezTo>
                  <a:cubicBezTo>
                    <a:pt x="5873" y="11678"/>
                    <a:pt x="7675" y="4749"/>
                    <a:pt x="8095" y="0"/>
                  </a:cubicBezTo>
                  <a:lnTo>
                    <a:pt x="4552" y="43"/>
                  </a:lnTo>
                  <a:lnTo>
                    <a:pt x="3591" y="11151"/>
                  </a:lnTo>
                  <a:cubicBezTo>
                    <a:pt x="3593" y="11283"/>
                    <a:pt x="3510" y="11400"/>
                    <a:pt x="3385" y="11442"/>
                  </a:cubicBezTo>
                  <a:cubicBezTo>
                    <a:pt x="3071" y="11548"/>
                    <a:pt x="2496" y="11709"/>
                    <a:pt x="1944" y="11871"/>
                  </a:cubicBezTo>
                  <a:cubicBezTo>
                    <a:pt x="1489" y="12005"/>
                    <a:pt x="1050" y="12139"/>
                    <a:pt x="781" y="12245"/>
                  </a:cubicBezTo>
                  <a:cubicBezTo>
                    <a:pt x="0" y="12554"/>
                    <a:pt x="426" y="13205"/>
                    <a:pt x="680" y="13205"/>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56" name="Freeform 22">
              <a:extLst>
                <a:ext uri="{FF2B5EF4-FFF2-40B4-BE49-F238E27FC236}">
                  <a16:creationId xmlns:a16="http://schemas.microsoft.com/office/drawing/2014/main" id="{B9766C3F-20B0-41FB-87B8-28B05161F53F}"/>
                </a:ext>
              </a:extLst>
            </p:cNvPr>
            <p:cNvSpPr>
              <a:spLocks/>
            </p:cNvSpPr>
            <p:nvPr/>
          </p:nvSpPr>
          <p:spPr bwMode="auto">
            <a:xfrm>
              <a:off x="9785351" y="5311775"/>
              <a:ext cx="428625" cy="96837"/>
            </a:xfrm>
            <a:custGeom>
              <a:avLst/>
              <a:gdLst>
                <a:gd name="T0" fmla="*/ 680 w 5997"/>
                <a:gd name="T1" fmla="*/ 1347 h 1361"/>
                <a:gd name="T2" fmla="*/ 5424 w 5997"/>
                <a:gd name="T3" fmla="*/ 1360 h 1361"/>
                <a:gd name="T4" fmla="*/ 5996 w 5997"/>
                <a:gd name="T5" fmla="*/ 797 h 1361"/>
                <a:gd name="T6" fmla="*/ 5910 w 5997"/>
                <a:gd name="T7" fmla="*/ 43 h 1361"/>
                <a:gd name="T8" fmla="*/ 5289 w 5997"/>
                <a:gd name="T9" fmla="*/ 63 h 1361"/>
                <a:gd name="T10" fmla="*/ 3153 w 5997"/>
                <a:gd name="T11" fmla="*/ 513 h 1361"/>
                <a:gd name="T12" fmla="*/ 1944 w 5997"/>
                <a:gd name="T13" fmla="*/ 13 h 1361"/>
                <a:gd name="T14" fmla="*/ 781 w 5997"/>
                <a:gd name="T15" fmla="*/ 387 h 1361"/>
                <a:gd name="T16" fmla="*/ 680 w 5997"/>
                <a:gd name="T17" fmla="*/ 1347 h 1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7" h="1361">
                  <a:moveTo>
                    <a:pt x="680" y="1347"/>
                  </a:moveTo>
                  <a:lnTo>
                    <a:pt x="5424" y="1360"/>
                  </a:lnTo>
                  <a:cubicBezTo>
                    <a:pt x="5737" y="1361"/>
                    <a:pt x="5995" y="1110"/>
                    <a:pt x="5996" y="797"/>
                  </a:cubicBezTo>
                  <a:cubicBezTo>
                    <a:pt x="5997" y="555"/>
                    <a:pt x="5950" y="288"/>
                    <a:pt x="5910" y="43"/>
                  </a:cubicBezTo>
                  <a:cubicBezTo>
                    <a:pt x="5736" y="3"/>
                    <a:pt x="5529" y="0"/>
                    <a:pt x="5289" y="63"/>
                  </a:cubicBezTo>
                  <a:cubicBezTo>
                    <a:pt x="4402" y="298"/>
                    <a:pt x="3401" y="536"/>
                    <a:pt x="3153" y="513"/>
                  </a:cubicBezTo>
                  <a:cubicBezTo>
                    <a:pt x="2755" y="477"/>
                    <a:pt x="2255" y="152"/>
                    <a:pt x="1944" y="13"/>
                  </a:cubicBezTo>
                  <a:cubicBezTo>
                    <a:pt x="1489" y="147"/>
                    <a:pt x="1050" y="281"/>
                    <a:pt x="781" y="387"/>
                  </a:cubicBezTo>
                  <a:cubicBezTo>
                    <a:pt x="0" y="696"/>
                    <a:pt x="426" y="1347"/>
                    <a:pt x="680" y="13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7" name="Freeform 23">
              <a:extLst>
                <a:ext uri="{FF2B5EF4-FFF2-40B4-BE49-F238E27FC236}">
                  <a16:creationId xmlns:a16="http://schemas.microsoft.com/office/drawing/2014/main" id="{D2B3E1EE-797B-4378-8A06-B7CCF820C82E}"/>
                </a:ext>
              </a:extLst>
            </p:cNvPr>
            <p:cNvSpPr>
              <a:spLocks/>
            </p:cNvSpPr>
            <p:nvPr/>
          </p:nvSpPr>
          <p:spPr bwMode="auto">
            <a:xfrm>
              <a:off x="10044113" y="5159375"/>
              <a:ext cx="193675" cy="71437"/>
            </a:xfrm>
            <a:custGeom>
              <a:avLst/>
              <a:gdLst>
                <a:gd name="T0" fmla="*/ 0 w 2702"/>
                <a:gd name="T1" fmla="*/ 1001 h 1001"/>
                <a:gd name="T2" fmla="*/ 78 w 2702"/>
                <a:gd name="T3" fmla="*/ 0 h 1001"/>
                <a:gd name="T4" fmla="*/ 2702 w 2702"/>
                <a:gd name="T5" fmla="*/ 204 h 1001"/>
                <a:gd name="T6" fmla="*/ 0 w 2702"/>
                <a:gd name="T7" fmla="*/ 1001 h 1001"/>
              </a:gdLst>
              <a:ahLst/>
              <a:cxnLst>
                <a:cxn ang="0">
                  <a:pos x="T0" y="T1"/>
                </a:cxn>
                <a:cxn ang="0">
                  <a:pos x="T2" y="T3"/>
                </a:cxn>
                <a:cxn ang="0">
                  <a:pos x="T4" y="T5"/>
                </a:cxn>
                <a:cxn ang="0">
                  <a:pos x="T6" y="T7"/>
                </a:cxn>
              </a:cxnLst>
              <a:rect l="0" t="0" r="r" b="b"/>
              <a:pathLst>
                <a:path w="2702" h="1001">
                  <a:moveTo>
                    <a:pt x="0" y="1001"/>
                  </a:moveTo>
                  <a:lnTo>
                    <a:pt x="78" y="0"/>
                  </a:lnTo>
                  <a:lnTo>
                    <a:pt x="2702" y="204"/>
                  </a:lnTo>
                  <a:lnTo>
                    <a:pt x="0" y="10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8" name="Freeform 24">
              <a:extLst>
                <a:ext uri="{FF2B5EF4-FFF2-40B4-BE49-F238E27FC236}">
                  <a16:creationId xmlns:a16="http://schemas.microsoft.com/office/drawing/2014/main" id="{97879F9A-9822-4F75-A1C7-19E7E6F15C84}"/>
                </a:ext>
              </a:extLst>
            </p:cNvPr>
            <p:cNvSpPr>
              <a:spLocks/>
            </p:cNvSpPr>
            <p:nvPr/>
          </p:nvSpPr>
          <p:spPr bwMode="auto">
            <a:xfrm>
              <a:off x="10709276" y="4906963"/>
              <a:ext cx="207963" cy="411162"/>
            </a:xfrm>
            <a:custGeom>
              <a:avLst/>
              <a:gdLst>
                <a:gd name="T0" fmla="*/ 2902 w 2914"/>
                <a:gd name="T1" fmla="*/ 990 h 5739"/>
                <a:gd name="T2" fmla="*/ 2566 w 2914"/>
                <a:gd name="T3" fmla="*/ 4586 h 5739"/>
                <a:gd name="T4" fmla="*/ 2914 w 2914"/>
                <a:gd name="T5" fmla="*/ 5705 h 5739"/>
                <a:gd name="T6" fmla="*/ 53 w 2914"/>
                <a:gd name="T7" fmla="*/ 5739 h 5739"/>
                <a:gd name="T8" fmla="*/ 108 w 2914"/>
                <a:gd name="T9" fmla="*/ 4614 h 5739"/>
                <a:gd name="T10" fmla="*/ 0 w 2914"/>
                <a:gd name="T11" fmla="*/ 0 h 5739"/>
                <a:gd name="T12" fmla="*/ 2902 w 2914"/>
                <a:gd name="T13" fmla="*/ 990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2902" y="990"/>
                  </a:moveTo>
                  <a:lnTo>
                    <a:pt x="2566" y="4586"/>
                  </a:lnTo>
                  <a:lnTo>
                    <a:pt x="2914" y="5705"/>
                  </a:lnTo>
                  <a:lnTo>
                    <a:pt x="53" y="5739"/>
                  </a:lnTo>
                  <a:lnTo>
                    <a:pt x="108" y="4614"/>
                  </a:lnTo>
                  <a:lnTo>
                    <a:pt x="0" y="0"/>
                  </a:lnTo>
                  <a:lnTo>
                    <a:pt x="2902" y="99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59" name="Freeform 25">
              <a:extLst>
                <a:ext uri="{FF2B5EF4-FFF2-40B4-BE49-F238E27FC236}">
                  <a16:creationId xmlns:a16="http://schemas.microsoft.com/office/drawing/2014/main" id="{6ABE15C5-D89C-4515-B556-C0BB934F1FCF}"/>
                </a:ext>
              </a:extLst>
            </p:cNvPr>
            <p:cNvSpPr>
              <a:spLocks/>
            </p:cNvSpPr>
            <p:nvPr/>
          </p:nvSpPr>
          <p:spPr bwMode="auto">
            <a:xfrm>
              <a:off x="10707688" y="5272088"/>
              <a:ext cx="222250" cy="136525"/>
            </a:xfrm>
            <a:custGeom>
              <a:avLst/>
              <a:gdLst>
                <a:gd name="T0" fmla="*/ 67 w 3098"/>
                <a:gd name="T1" fmla="*/ 612 h 1929"/>
                <a:gd name="T2" fmla="*/ 2924 w 3098"/>
                <a:gd name="T3" fmla="*/ 612 h 1929"/>
                <a:gd name="T4" fmla="*/ 3097 w 3098"/>
                <a:gd name="T5" fmla="*/ 1365 h 1929"/>
                <a:gd name="T6" fmla="*/ 2556 w 3098"/>
                <a:gd name="T7" fmla="*/ 1929 h 1929"/>
                <a:gd name="T8" fmla="*/ 445 w 3098"/>
                <a:gd name="T9" fmla="*/ 1929 h 1929"/>
                <a:gd name="T10" fmla="*/ 0 w 3098"/>
                <a:gd name="T11" fmla="*/ 1365 h 1929"/>
                <a:gd name="T12" fmla="*/ 67 w 3098"/>
                <a:gd name="T13" fmla="*/ 612 h 1929"/>
              </a:gdLst>
              <a:ahLst/>
              <a:cxnLst>
                <a:cxn ang="0">
                  <a:pos x="T0" y="T1"/>
                </a:cxn>
                <a:cxn ang="0">
                  <a:pos x="T2" y="T3"/>
                </a:cxn>
                <a:cxn ang="0">
                  <a:pos x="T4" y="T5"/>
                </a:cxn>
                <a:cxn ang="0">
                  <a:pos x="T6" y="T7"/>
                </a:cxn>
                <a:cxn ang="0">
                  <a:pos x="T8" y="T9"/>
                </a:cxn>
                <a:cxn ang="0">
                  <a:pos x="T10" y="T11"/>
                </a:cxn>
                <a:cxn ang="0">
                  <a:pos x="T12" y="T13"/>
                </a:cxn>
              </a:cxnLst>
              <a:rect l="0" t="0" r="r" b="b"/>
              <a:pathLst>
                <a:path w="3098" h="1929">
                  <a:moveTo>
                    <a:pt x="67" y="612"/>
                  </a:moveTo>
                  <a:cubicBezTo>
                    <a:pt x="722" y="118"/>
                    <a:pt x="1838" y="0"/>
                    <a:pt x="2924" y="612"/>
                  </a:cubicBezTo>
                  <a:cubicBezTo>
                    <a:pt x="2924" y="612"/>
                    <a:pt x="3098" y="1124"/>
                    <a:pt x="3097" y="1365"/>
                  </a:cubicBezTo>
                  <a:cubicBezTo>
                    <a:pt x="3096" y="1678"/>
                    <a:pt x="2800" y="1929"/>
                    <a:pt x="2556" y="1929"/>
                  </a:cubicBezTo>
                  <a:lnTo>
                    <a:pt x="445" y="1929"/>
                  </a:lnTo>
                  <a:cubicBezTo>
                    <a:pt x="202" y="1929"/>
                    <a:pt x="1" y="1678"/>
                    <a:pt x="0" y="1365"/>
                  </a:cubicBezTo>
                  <a:cubicBezTo>
                    <a:pt x="0" y="1124"/>
                    <a:pt x="35" y="857"/>
                    <a:pt x="67" y="6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0" name="Freeform 26">
              <a:extLst>
                <a:ext uri="{FF2B5EF4-FFF2-40B4-BE49-F238E27FC236}">
                  <a16:creationId xmlns:a16="http://schemas.microsoft.com/office/drawing/2014/main" id="{B1EF295E-8F79-43CD-ACAC-B1BD8B68F173}"/>
                </a:ext>
              </a:extLst>
            </p:cNvPr>
            <p:cNvSpPr>
              <a:spLocks/>
            </p:cNvSpPr>
            <p:nvPr/>
          </p:nvSpPr>
          <p:spPr bwMode="auto">
            <a:xfrm>
              <a:off x="10715626" y="5168900"/>
              <a:ext cx="184150" cy="66675"/>
            </a:xfrm>
            <a:custGeom>
              <a:avLst/>
              <a:gdLst>
                <a:gd name="T0" fmla="*/ 0 w 2565"/>
                <a:gd name="T1" fmla="*/ 70 h 920"/>
                <a:gd name="T2" fmla="*/ 2478 w 2565"/>
                <a:gd name="T3" fmla="*/ 920 h 920"/>
                <a:gd name="T4" fmla="*/ 2565 w 2565"/>
                <a:gd name="T5" fmla="*/ 0 h 920"/>
                <a:gd name="T6" fmla="*/ 0 w 2565"/>
                <a:gd name="T7" fmla="*/ 70 h 920"/>
              </a:gdLst>
              <a:ahLst/>
              <a:cxnLst>
                <a:cxn ang="0">
                  <a:pos x="T0" y="T1"/>
                </a:cxn>
                <a:cxn ang="0">
                  <a:pos x="T2" y="T3"/>
                </a:cxn>
                <a:cxn ang="0">
                  <a:pos x="T4" y="T5"/>
                </a:cxn>
                <a:cxn ang="0">
                  <a:pos x="T6" y="T7"/>
                </a:cxn>
              </a:cxnLst>
              <a:rect l="0" t="0" r="r" b="b"/>
              <a:pathLst>
                <a:path w="2565" h="920">
                  <a:moveTo>
                    <a:pt x="0" y="70"/>
                  </a:moveTo>
                  <a:lnTo>
                    <a:pt x="2478" y="920"/>
                  </a:lnTo>
                  <a:lnTo>
                    <a:pt x="2565" y="0"/>
                  </a:lnTo>
                  <a:lnTo>
                    <a:pt x="0" y="7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1" name="Freeform 27">
              <a:extLst>
                <a:ext uri="{FF2B5EF4-FFF2-40B4-BE49-F238E27FC236}">
                  <a16:creationId xmlns:a16="http://schemas.microsoft.com/office/drawing/2014/main" id="{7005D8BA-8360-4925-AEAE-99421B95E1AE}"/>
                </a:ext>
              </a:extLst>
            </p:cNvPr>
            <p:cNvSpPr>
              <a:spLocks/>
            </p:cNvSpPr>
            <p:nvPr/>
          </p:nvSpPr>
          <p:spPr bwMode="auto">
            <a:xfrm>
              <a:off x="9940926" y="3170238"/>
              <a:ext cx="1111250" cy="2005012"/>
            </a:xfrm>
            <a:custGeom>
              <a:avLst/>
              <a:gdLst>
                <a:gd name="T0" fmla="*/ 15436 w 15499"/>
                <a:gd name="T1" fmla="*/ 12397 h 28056"/>
                <a:gd name="T2" fmla="*/ 14746 w 15499"/>
                <a:gd name="T3" fmla="*/ 28056 h 28056"/>
                <a:gd name="T4" fmla="*/ 9408 w 15499"/>
                <a:gd name="T5" fmla="*/ 28056 h 28056"/>
                <a:gd name="T6" fmla="*/ 9153 w 15499"/>
                <a:gd name="T7" fmla="*/ 18194 h 28056"/>
                <a:gd name="T8" fmla="*/ 8944 w 15499"/>
                <a:gd name="T9" fmla="*/ 10143 h 28056"/>
                <a:gd name="T10" fmla="*/ 7405 w 15499"/>
                <a:gd name="T11" fmla="*/ 18176 h 28056"/>
                <a:gd name="T12" fmla="*/ 5511 w 15499"/>
                <a:gd name="T13" fmla="*/ 28056 h 28056"/>
                <a:gd name="T14" fmla="*/ 0 w 15499"/>
                <a:gd name="T15" fmla="*/ 28056 h 28056"/>
                <a:gd name="T16" fmla="*/ 1296 w 15499"/>
                <a:gd name="T17" fmla="*/ 17647 h 28056"/>
                <a:gd name="T18" fmla="*/ 3371 w 15499"/>
                <a:gd name="T19" fmla="*/ 5520 h 28056"/>
                <a:gd name="T20" fmla="*/ 4909 w 15499"/>
                <a:gd name="T21" fmla="*/ 361 h 28056"/>
                <a:gd name="T22" fmla="*/ 12978 w 15499"/>
                <a:gd name="T23" fmla="*/ 349 h 28056"/>
                <a:gd name="T24" fmla="*/ 15190 w 15499"/>
                <a:gd name="T25" fmla="*/ 6507 h 28056"/>
                <a:gd name="T26" fmla="*/ 15436 w 15499"/>
                <a:gd name="T27" fmla="*/ 12397 h 28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499" h="28056">
                  <a:moveTo>
                    <a:pt x="15436" y="12397"/>
                  </a:moveTo>
                  <a:cubicBezTo>
                    <a:pt x="15292" y="19111"/>
                    <a:pt x="14746" y="28056"/>
                    <a:pt x="14746" y="28056"/>
                  </a:cubicBezTo>
                  <a:cubicBezTo>
                    <a:pt x="14746" y="28056"/>
                    <a:pt x="9449" y="28056"/>
                    <a:pt x="9408" y="28056"/>
                  </a:cubicBezTo>
                  <a:lnTo>
                    <a:pt x="9153" y="18194"/>
                  </a:lnTo>
                  <a:lnTo>
                    <a:pt x="8944" y="10143"/>
                  </a:lnTo>
                  <a:lnTo>
                    <a:pt x="7405" y="18176"/>
                  </a:lnTo>
                  <a:lnTo>
                    <a:pt x="5511" y="28056"/>
                  </a:lnTo>
                  <a:lnTo>
                    <a:pt x="0" y="28056"/>
                  </a:lnTo>
                  <a:cubicBezTo>
                    <a:pt x="0" y="28056"/>
                    <a:pt x="620" y="23002"/>
                    <a:pt x="1296" y="17647"/>
                  </a:cubicBezTo>
                  <a:cubicBezTo>
                    <a:pt x="1945" y="12507"/>
                    <a:pt x="3118" y="7009"/>
                    <a:pt x="3371" y="5520"/>
                  </a:cubicBezTo>
                  <a:cubicBezTo>
                    <a:pt x="3848" y="2718"/>
                    <a:pt x="4909" y="361"/>
                    <a:pt x="4909" y="361"/>
                  </a:cubicBezTo>
                  <a:cubicBezTo>
                    <a:pt x="7533" y="13"/>
                    <a:pt x="10328" y="0"/>
                    <a:pt x="12978" y="349"/>
                  </a:cubicBezTo>
                  <a:cubicBezTo>
                    <a:pt x="12978" y="349"/>
                    <a:pt x="14780" y="3620"/>
                    <a:pt x="15190" y="6507"/>
                  </a:cubicBezTo>
                  <a:cubicBezTo>
                    <a:pt x="15355" y="7671"/>
                    <a:pt x="15499" y="9491"/>
                    <a:pt x="15436" y="1239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62" name="Freeform 28">
              <a:extLst>
                <a:ext uri="{FF2B5EF4-FFF2-40B4-BE49-F238E27FC236}">
                  <a16:creationId xmlns:a16="http://schemas.microsoft.com/office/drawing/2014/main" id="{47550918-1CE8-4FA3-9EAD-96F565CD5299}"/>
                </a:ext>
              </a:extLst>
            </p:cNvPr>
            <p:cNvSpPr>
              <a:spLocks/>
            </p:cNvSpPr>
            <p:nvPr/>
          </p:nvSpPr>
          <p:spPr bwMode="auto">
            <a:xfrm>
              <a:off x="10260013" y="1754188"/>
              <a:ext cx="711200" cy="842962"/>
            </a:xfrm>
            <a:custGeom>
              <a:avLst/>
              <a:gdLst>
                <a:gd name="T0" fmla="*/ 7008 w 9926"/>
                <a:gd name="T1" fmla="*/ 1657 h 11792"/>
                <a:gd name="T2" fmla="*/ 9029 w 9926"/>
                <a:gd name="T3" fmla="*/ 5258 h 11792"/>
                <a:gd name="T4" fmla="*/ 8537 w 9926"/>
                <a:gd name="T5" fmla="*/ 11792 h 11792"/>
                <a:gd name="T6" fmla="*/ 1045 w 9926"/>
                <a:gd name="T7" fmla="*/ 10148 h 11792"/>
                <a:gd name="T8" fmla="*/ 3048 w 9926"/>
                <a:gd name="T9" fmla="*/ 5737 h 11792"/>
                <a:gd name="T10" fmla="*/ 3861 w 9926"/>
                <a:gd name="T11" fmla="*/ 645 h 11792"/>
                <a:gd name="T12" fmla="*/ 7008 w 9926"/>
                <a:gd name="T13" fmla="*/ 1657 h 11792"/>
              </a:gdLst>
              <a:ahLst/>
              <a:cxnLst>
                <a:cxn ang="0">
                  <a:pos x="T0" y="T1"/>
                </a:cxn>
                <a:cxn ang="0">
                  <a:pos x="T2" y="T3"/>
                </a:cxn>
                <a:cxn ang="0">
                  <a:pos x="T4" y="T5"/>
                </a:cxn>
                <a:cxn ang="0">
                  <a:pos x="T6" y="T7"/>
                </a:cxn>
                <a:cxn ang="0">
                  <a:pos x="T8" y="T9"/>
                </a:cxn>
                <a:cxn ang="0">
                  <a:pos x="T10" y="T11"/>
                </a:cxn>
                <a:cxn ang="0">
                  <a:pos x="T12" y="T13"/>
                </a:cxn>
              </a:cxnLst>
              <a:rect l="0" t="0" r="r" b="b"/>
              <a:pathLst>
                <a:path w="9926" h="11792">
                  <a:moveTo>
                    <a:pt x="7008" y="1657"/>
                  </a:moveTo>
                  <a:cubicBezTo>
                    <a:pt x="8642" y="1267"/>
                    <a:pt x="9518" y="3188"/>
                    <a:pt x="9029" y="5258"/>
                  </a:cubicBezTo>
                  <a:cubicBezTo>
                    <a:pt x="8355" y="8108"/>
                    <a:pt x="9926" y="9631"/>
                    <a:pt x="8537" y="11792"/>
                  </a:cubicBezTo>
                  <a:lnTo>
                    <a:pt x="1045" y="10148"/>
                  </a:lnTo>
                  <a:cubicBezTo>
                    <a:pt x="0" y="8596"/>
                    <a:pt x="1788" y="7056"/>
                    <a:pt x="3048" y="5737"/>
                  </a:cubicBezTo>
                  <a:cubicBezTo>
                    <a:pt x="57" y="3670"/>
                    <a:pt x="1176" y="732"/>
                    <a:pt x="3861" y="645"/>
                  </a:cubicBezTo>
                  <a:cubicBezTo>
                    <a:pt x="5029" y="607"/>
                    <a:pt x="6553" y="0"/>
                    <a:pt x="7008" y="165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3" name="Freeform 29">
              <a:extLst>
                <a:ext uri="{FF2B5EF4-FFF2-40B4-BE49-F238E27FC236}">
                  <a16:creationId xmlns:a16="http://schemas.microsoft.com/office/drawing/2014/main" id="{8D34B6B7-4B10-404C-9579-6C05C0A4B1E9}"/>
                </a:ext>
              </a:extLst>
            </p:cNvPr>
            <p:cNvSpPr>
              <a:spLocks/>
            </p:cNvSpPr>
            <p:nvPr/>
          </p:nvSpPr>
          <p:spPr bwMode="auto">
            <a:xfrm>
              <a:off x="10407651" y="1914525"/>
              <a:ext cx="387350" cy="657225"/>
            </a:xfrm>
            <a:custGeom>
              <a:avLst/>
              <a:gdLst>
                <a:gd name="T0" fmla="*/ 5175 w 5388"/>
                <a:gd name="T1" fmla="*/ 3750 h 9187"/>
                <a:gd name="T2" fmla="*/ 4333 w 5388"/>
                <a:gd name="T3" fmla="*/ 4450 h 9187"/>
                <a:gd name="T4" fmla="*/ 3969 w 5388"/>
                <a:gd name="T5" fmla="*/ 5218 h 9187"/>
                <a:gd name="T6" fmla="*/ 4123 w 5388"/>
                <a:gd name="T7" fmla="*/ 7893 h 9187"/>
                <a:gd name="T8" fmla="*/ 807 w 5388"/>
                <a:gd name="T9" fmla="*/ 7329 h 9187"/>
                <a:gd name="T10" fmla="*/ 961 w 5388"/>
                <a:gd name="T11" fmla="*/ 6376 h 9187"/>
                <a:gd name="T12" fmla="*/ 2532 w 5388"/>
                <a:gd name="T13" fmla="*/ 5793 h 9187"/>
                <a:gd name="T14" fmla="*/ 865 w 5388"/>
                <a:gd name="T15" fmla="*/ 5442 h 9187"/>
                <a:gd name="T16" fmla="*/ 37 w 5388"/>
                <a:gd name="T17" fmla="*/ 3822 h 9187"/>
                <a:gd name="T18" fmla="*/ 12 w 5388"/>
                <a:gd name="T19" fmla="*/ 3570 h 9187"/>
                <a:gd name="T20" fmla="*/ 3 w 5388"/>
                <a:gd name="T21" fmla="*/ 3355 h 9187"/>
                <a:gd name="T22" fmla="*/ 12 w 5388"/>
                <a:gd name="T23" fmla="*/ 2953 h 9187"/>
                <a:gd name="T24" fmla="*/ 35 w 5388"/>
                <a:gd name="T25" fmla="*/ 2690 h 9187"/>
                <a:gd name="T26" fmla="*/ 56 w 5388"/>
                <a:gd name="T27" fmla="*/ 2512 h 9187"/>
                <a:gd name="T28" fmla="*/ 315 w 5388"/>
                <a:gd name="T29" fmla="*/ 1391 h 9187"/>
                <a:gd name="T30" fmla="*/ 1945 w 5388"/>
                <a:gd name="T31" fmla="*/ 156 h 9187"/>
                <a:gd name="T32" fmla="*/ 3495 w 5388"/>
                <a:gd name="T33" fmla="*/ 1245 h 9187"/>
                <a:gd name="T34" fmla="*/ 4179 w 5388"/>
                <a:gd name="T35" fmla="*/ 2882 h 9187"/>
                <a:gd name="T36" fmla="*/ 4294 w 5388"/>
                <a:gd name="T37" fmla="*/ 3167 h 9187"/>
                <a:gd name="T38" fmla="*/ 4497 w 5388"/>
                <a:gd name="T39" fmla="*/ 3089 h 9187"/>
                <a:gd name="T40" fmla="*/ 4663 w 5388"/>
                <a:gd name="T41" fmla="*/ 2971 h 9187"/>
                <a:gd name="T42" fmla="*/ 5175 w 5388"/>
                <a:gd name="T43" fmla="*/ 3750 h 9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88" h="9187">
                  <a:moveTo>
                    <a:pt x="5175" y="3750"/>
                  </a:moveTo>
                  <a:cubicBezTo>
                    <a:pt x="5013" y="4296"/>
                    <a:pt x="4694" y="4558"/>
                    <a:pt x="4333" y="4450"/>
                  </a:cubicBezTo>
                  <a:cubicBezTo>
                    <a:pt x="4285" y="4621"/>
                    <a:pt x="4166" y="4960"/>
                    <a:pt x="3969" y="5218"/>
                  </a:cubicBezTo>
                  <a:lnTo>
                    <a:pt x="4123" y="7893"/>
                  </a:lnTo>
                  <a:cubicBezTo>
                    <a:pt x="2203" y="9187"/>
                    <a:pt x="807" y="7329"/>
                    <a:pt x="807" y="7329"/>
                  </a:cubicBezTo>
                  <a:lnTo>
                    <a:pt x="961" y="6376"/>
                  </a:lnTo>
                  <a:lnTo>
                    <a:pt x="2532" y="5793"/>
                  </a:lnTo>
                  <a:cubicBezTo>
                    <a:pt x="1748" y="5925"/>
                    <a:pt x="1203" y="5705"/>
                    <a:pt x="865" y="5442"/>
                  </a:cubicBezTo>
                  <a:cubicBezTo>
                    <a:pt x="338" y="5031"/>
                    <a:pt x="118" y="4424"/>
                    <a:pt x="37" y="3822"/>
                  </a:cubicBezTo>
                  <a:cubicBezTo>
                    <a:pt x="26" y="3738"/>
                    <a:pt x="17" y="3654"/>
                    <a:pt x="12" y="3570"/>
                  </a:cubicBezTo>
                  <a:cubicBezTo>
                    <a:pt x="7" y="3498"/>
                    <a:pt x="4" y="3426"/>
                    <a:pt x="3" y="3355"/>
                  </a:cubicBezTo>
                  <a:cubicBezTo>
                    <a:pt x="0" y="3219"/>
                    <a:pt x="4" y="3084"/>
                    <a:pt x="12" y="2953"/>
                  </a:cubicBezTo>
                  <a:cubicBezTo>
                    <a:pt x="17" y="2863"/>
                    <a:pt x="25" y="2776"/>
                    <a:pt x="35" y="2690"/>
                  </a:cubicBezTo>
                  <a:cubicBezTo>
                    <a:pt x="41" y="2629"/>
                    <a:pt x="48" y="2570"/>
                    <a:pt x="56" y="2512"/>
                  </a:cubicBezTo>
                  <a:cubicBezTo>
                    <a:pt x="146" y="1865"/>
                    <a:pt x="208" y="1658"/>
                    <a:pt x="315" y="1391"/>
                  </a:cubicBezTo>
                  <a:cubicBezTo>
                    <a:pt x="639" y="584"/>
                    <a:pt x="1353" y="0"/>
                    <a:pt x="1945" y="156"/>
                  </a:cubicBezTo>
                  <a:cubicBezTo>
                    <a:pt x="2545" y="314"/>
                    <a:pt x="2322" y="796"/>
                    <a:pt x="3495" y="1245"/>
                  </a:cubicBezTo>
                  <a:cubicBezTo>
                    <a:pt x="4239" y="1530"/>
                    <a:pt x="4246" y="2184"/>
                    <a:pt x="4179" y="2882"/>
                  </a:cubicBezTo>
                  <a:cubicBezTo>
                    <a:pt x="4162" y="3065"/>
                    <a:pt x="4212" y="3155"/>
                    <a:pt x="4294" y="3167"/>
                  </a:cubicBezTo>
                  <a:cubicBezTo>
                    <a:pt x="4351" y="3175"/>
                    <a:pt x="4421" y="3147"/>
                    <a:pt x="4497" y="3089"/>
                  </a:cubicBezTo>
                  <a:cubicBezTo>
                    <a:pt x="4545" y="3054"/>
                    <a:pt x="4599" y="3014"/>
                    <a:pt x="4663" y="2971"/>
                  </a:cubicBezTo>
                  <a:cubicBezTo>
                    <a:pt x="4983" y="2758"/>
                    <a:pt x="5388" y="3028"/>
                    <a:pt x="5175" y="375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4" name="Freeform 30">
              <a:extLst>
                <a:ext uri="{FF2B5EF4-FFF2-40B4-BE49-F238E27FC236}">
                  <a16:creationId xmlns:a16="http://schemas.microsoft.com/office/drawing/2014/main" id="{8B486341-BC4C-411B-9350-6D3D1A2FCE5F}"/>
                </a:ext>
              </a:extLst>
            </p:cNvPr>
            <p:cNvSpPr>
              <a:spLocks/>
            </p:cNvSpPr>
            <p:nvPr/>
          </p:nvSpPr>
          <p:spPr bwMode="auto">
            <a:xfrm>
              <a:off x="10433051" y="2017713"/>
              <a:ext cx="77788" cy="26987"/>
            </a:xfrm>
            <a:custGeom>
              <a:avLst/>
              <a:gdLst>
                <a:gd name="T0" fmla="*/ 486 w 1090"/>
                <a:gd name="T1" fmla="*/ 81 h 370"/>
                <a:gd name="T2" fmla="*/ 1059 w 1090"/>
                <a:gd name="T3" fmla="*/ 199 h 370"/>
                <a:gd name="T4" fmla="*/ 1076 w 1090"/>
                <a:gd name="T5" fmla="*/ 267 h 370"/>
                <a:gd name="T6" fmla="*/ 1009 w 1090"/>
                <a:gd name="T7" fmla="*/ 284 h 370"/>
                <a:gd name="T8" fmla="*/ 86 w 1090"/>
                <a:gd name="T9" fmla="*/ 353 h 370"/>
                <a:gd name="T10" fmla="*/ 17 w 1090"/>
                <a:gd name="T11" fmla="*/ 347 h 370"/>
                <a:gd name="T12" fmla="*/ 24 w 1090"/>
                <a:gd name="T13" fmla="*/ 278 h 370"/>
                <a:gd name="T14" fmla="*/ 486 w 1090"/>
                <a:gd name="T15" fmla="*/ 81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0" h="370">
                  <a:moveTo>
                    <a:pt x="486" y="81"/>
                  </a:moveTo>
                  <a:cubicBezTo>
                    <a:pt x="799" y="51"/>
                    <a:pt x="1055" y="197"/>
                    <a:pt x="1059" y="199"/>
                  </a:cubicBezTo>
                  <a:cubicBezTo>
                    <a:pt x="1082" y="213"/>
                    <a:pt x="1090" y="243"/>
                    <a:pt x="1076" y="267"/>
                  </a:cubicBezTo>
                  <a:cubicBezTo>
                    <a:pt x="1063" y="290"/>
                    <a:pt x="1033" y="298"/>
                    <a:pt x="1009" y="284"/>
                  </a:cubicBezTo>
                  <a:cubicBezTo>
                    <a:pt x="989" y="272"/>
                    <a:pt x="509" y="0"/>
                    <a:pt x="86" y="353"/>
                  </a:cubicBezTo>
                  <a:cubicBezTo>
                    <a:pt x="66" y="370"/>
                    <a:pt x="35" y="368"/>
                    <a:pt x="17" y="347"/>
                  </a:cubicBezTo>
                  <a:cubicBezTo>
                    <a:pt x="0" y="326"/>
                    <a:pt x="3" y="295"/>
                    <a:pt x="24" y="278"/>
                  </a:cubicBezTo>
                  <a:cubicBezTo>
                    <a:pt x="177" y="150"/>
                    <a:pt x="338" y="96"/>
                    <a:pt x="486" y="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5" name="Freeform 31">
              <a:extLst>
                <a:ext uri="{FF2B5EF4-FFF2-40B4-BE49-F238E27FC236}">
                  <a16:creationId xmlns:a16="http://schemas.microsoft.com/office/drawing/2014/main" id="{D240EE12-26E0-41EF-B0B9-914983B98902}"/>
                </a:ext>
              </a:extLst>
            </p:cNvPr>
            <p:cNvSpPr>
              <a:spLocks/>
            </p:cNvSpPr>
            <p:nvPr/>
          </p:nvSpPr>
          <p:spPr bwMode="auto">
            <a:xfrm>
              <a:off x="10598151" y="2039938"/>
              <a:ext cx="74613" cy="36512"/>
            </a:xfrm>
            <a:custGeom>
              <a:avLst/>
              <a:gdLst>
                <a:gd name="T0" fmla="*/ 625 w 1029"/>
                <a:gd name="T1" fmla="*/ 117 h 518"/>
                <a:gd name="T2" fmla="*/ 42 w 1029"/>
                <a:gd name="T3" fmla="*/ 70 h 518"/>
                <a:gd name="T4" fmla="*/ 7 w 1029"/>
                <a:gd name="T5" fmla="*/ 129 h 518"/>
                <a:gd name="T6" fmla="*/ 66 w 1029"/>
                <a:gd name="T7" fmla="*/ 165 h 518"/>
                <a:gd name="T8" fmla="*/ 933 w 1029"/>
                <a:gd name="T9" fmla="*/ 490 h 518"/>
                <a:gd name="T10" fmla="*/ 1001 w 1029"/>
                <a:gd name="T11" fmla="*/ 503 h 518"/>
                <a:gd name="T12" fmla="*/ 1014 w 1029"/>
                <a:gd name="T13" fmla="*/ 435 h 518"/>
                <a:gd name="T14" fmla="*/ 625 w 1029"/>
                <a:gd name="T15" fmla="*/ 117 h 5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9" h="518">
                  <a:moveTo>
                    <a:pt x="625" y="117"/>
                  </a:moveTo>
                  <a:cubicBezTo>
                    <a:pt x="333" y="0"/>
                    <a:pt x="47" y="69"/>
                    <a:pt x="42" y="70"/>
                  </a:cubicBezTo>
                  <a:cubicBezTo>
                    <a:pt x="16" y="76"/>
                    <a:pt x="0" y="103"/>
                    <a:pt x="7" y="129"/>
                  </a:cubicBezTo>
                  <a:cubicBezTo>
                    <a:pt x="13" y="156"/>
                    <a:pt x="40" y="171"/>
                    <a:pt x="66" y="165"/>
                  </a:cubicBezTo>
                  <a:cubicBezTo>
                    <a:pt x="89" y="159"/>
                    <a:pt x="626" y="32"/>
                    <a:pt x="933" y="490"/>
                  </a:cubicBezTo>
                  <a:cubicBezTo>
                    <a:pt x="948" y="512"/>
                    <a:pt x="978" y="518"/>
                    <a:pt x="1001" y="503"/>
                  </a:cubicBezTo>
                  <a:cubicBezTo>
                    <a:pt x="1023" y="488"/>
                    <a:pt x="1029" y="458"/>
                    <a:pt x="1014" y="435"/>
                  </a:cubicBezTo>
                  <a:cubicBezTo>
                    <a:pt x="903" y="269"/>
                    <a:pt x="763" y="172"/>
                    <a:pt x="625" y="11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6" name="Freeform 32">
              <a:extLst>
                <a:ext uri="{FF2B5EF4-FFF2-40B4-BE49-F238E27FC236}">
                  <a16:creationId xmlns:a16="http://schemas.microsoft.com/office/drawing/2014/main" id="{352D4073-485A-416D-9F71-E81313AA7A01}"/>
                </a:ext>
              </a:extLst>
            </p:cNvPr>
            <p:cNvSpPr>
              <a:spLocks/>
            </p:cNvSpPr>
            <p:nvPr/>
          </p:nvSpPr>
          <p:spPr bwMode="auto">
            <a:xfrm>
              <a:off x="10445751" y="2066925"/>
              <a:ext cx="36513" cy="41275"/>
            </a:xfrm>
            <a:custGeom>
              <a:avLst/>
              <a:gdLst>
                <a:gd name="T0" fmla="*/ 480 w 501"/>
                <a:gd name="T1" fmla="*/ 317 h 569"/>
                <a:gd name="T2" fmla="*/ 213 w 501"/>
                <a:gd name="T3" fmla="*/ 551 h 569"/>
                <a:gd name="T4" fmla="*/ 21 w 501"/>
                <a:gd name="T5" fmla="*/ 252 h 569"/>
                <a:gd name="T6" fmla="*/ 288 w 501"/>
                <a:gd name="T7" fmla="*/ 18 h 569"/>
                <a:gd name="T8" fmla="*/ 480 w 501"/>
                <a:gd name="T9" fmla="*/ 317 h 569"/>
              </a:gdLst>
              <a:ahLst/>
              <a:cxnLst>
                <a:cxn ang="0">
                  <a:pos x="T0" y="T1"/>
                </a:cxn>
                <a:cxn ang="0">
                  <a:pos x="T2" y="T3"/>
                </a:cxn>
                <a:cxn ang="0">
                  <a:pos x="T4" y="T5"/>
                </a:cxn>
                <a:cxn ang="0">
                  <a:pos x="T6" y="T7"/>
                </a:cxn>
                <a:cxn ang="0">
                  <a:pos x="T8" y="T9"/>
                </a:cxn>
              </a:cxnLst>
              <a:rect l="0" t="0" r="r" b="b"/>
              <a:pathLst>
                <a:path w="501" h="569">
                  <a:moveTo>
                    <a:pt x="480" y="317"/>
                  </a:moveTo>
                  <a:cubicBezTo>
                    <a:pt x="459" y="464"/>
                    <a:pt x="340" y="569"/>
                    <a:pt x="213" y="551"/>
                  </a:cubicBezTo>
                  <a:cubicBezTo>
                    <a:pt x="86" y="533"/>
                    <a:pt x="0" y="400"/>
                    <a:pt x="21" y="252"/>
                  </a:cubicBezTo>
                  <a:cubicBezTo>
                    <a:pt x="41" y="105"/>
                    <a:pt x="161" y="0"/>
                    <a:pt x="288" y="18"/>
                  </a:cubicBezTo>
                  <a:cubicBezTo>
                    <a:pt x="415" y="36"/>
                    <a:pt x="501" y="170"/>
                    <a:pt x="480" y="31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7" name="Freeform 33">
              <a:extLst>
                <a:ext uri="{FF2B5EF4-FFF2-40B4-BE49-F238E27FC236}">
                  <a16:creationId xmlns:a16="http://schemas.microsoft.com/office/drawing/2014/main" id="{BF8833D4-ED7B-4D3C-87D4-C430DE79B4AE}"/>
                </a:ext>
              </a:extLst>
            </p:cNvPr>
            <p:cNvSpPr>
              <a:spLocks/>
            </p:cNvSpPr>
            <p:nvPr/>
          </p:nvSpPr>
          <p:spPr bwMode="auto">
            <a:xfrm>
              <a:off x="10594976" y="2090738"/>
              <a:ext cx="36513" cy="41275"/>
            </a:xfrm>
            <a:custGeom>
              <a:avLst/>
              <a:gdLst>
                <a:gd name="T0" fmla="*/ 480 w 501"/>
                <a:gd name="T1" fmla="*/ 317 h 569"/>
                <a:gd name="T2" fmla="*/ 213 w 501"/>
                <a:gd name="T3" fmla="*/ 551 h 569"/>
                <a:gd name="T4" fmla="*/ 21 w 501"/>
                <a:gd name="T5" fmla="*/ 252 h 569"/>
                <a:gd name="T6" fmla="*/ 288 w 501"/>
                <a:gd name="T7" fmla="*/ 18 h 569"/>
                <a:gd name="T8" fmla="*/ 480 w 501"/>
                <a:gd name="T9" fmla="*/ 317 h 569"/>
              </a:gdLst>
              <a:ahLst/>
              <a:cxnLst>
                <a:cxn ang="0">
                  <a:pos x="T0" y="T1"/>
                </a:cxn>
                <a:cxn ang="0">
                  <a:pos x="T2" y="T3"/>
                </a:cxn>
                <a:cxn ang="0">
                  <a:pos x="T4" y="T5"/>
                </a:cxn>
                <a:cxn ang="0">
                  <a:pos x="T6" y="T7"/>
                </a:cxn>
                <a:cxn ang="0">
                  <a:pos x="T8" y="T9"/>
                </a:cxn>
              </a:cxnLst>
              <a:rect l="0" t="0" r="r" b="b"/>
              <a:pathLst>
                <a:path w="501" h="569">
                  <a:moveTo>
                    <a:pt x="480" y="317"/>
                  </a:moveTo>
                  <a:cubicBezTo>
                    <a:pt x="459" y="464"/>
                    <a:pt x="339" y="569"/>
                    <a:pt x="213" y="551"/>
                  </a:cubicBezTo>
                  <a:cubicBezTo>
                    <a:pt x="86" y="533"/>
                    <a:pt x="0" y="399"/>
                    <a:pt x="21" y="252"/>
                  </a:cubicBezTo>
                  <a:cubicBezTo>
                    <a:pt x="42" y="105"/>
                    <a:pt x="161" y="0"/>
                    <a:pt x="288" y="18"/>
                  </a:cubicBezTo>
                  <a:cubicBezTo>
                    <a:pt x="414" y="36"/>
                    <a:pt x="501" y="169"/>
                    <a:pt x="480" y="31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8" name="Freeform 34">
              <a:extLst>
                <a:ext uri="{FF2B5EF4-FFF2-40B4-BE49-F238E27FC236}">
                  <a16:creationId xmlns:a16="http://schemas.microsoft.com/office/drawing/2014/main" id="{C4A8752D-AC41-4E56-9689-D19A5F498105}"/>
                </a:ext>
              </a:extLst>
            </p:cNvPr>
            <p:cNvSpPr>
              <a:spLocks/>
            </p:cNvSpPr>
            <p:nvPr/>
          </p:nvSpPr>
          <p:spPr bwMode="auto">
            <a:xfrm>
              <a:off x="10510838" y="2101850"/>
              <a:ext cx="41275" cy="71437"/>
            </a:xfrm>
            <a:custGeom>
              <a:avLst/>
              <a:gdLst>
                <a:gd name="T0" fmla="*/ 336 w 589"/>
                <a:gd name="T1" fmla="*/ 969 h 986"/>
                <a:gd name="T2" fmla="*/ 80 w 589"/>
                <a:gd name="T3" fmla="*/ 813 h 986"/>
                <a:gd name="T4" fmla="*/ 43 w 589"/>
                <a:gd name="T5" fmla="*/ 531 h 986"/>
                <a:gd name="T6" fmla="*/ 252 w 589"/>
                <a:gd name="T7" fmla="*/ 66 h 986"/>
                <a:gd name="T8" fmla="*/ 341 w 589"/>
                <a:gd name="T9" fmla="*/ 109 h 986"/>
                <a:gd name="T10" fmla="*/ 132 w 589"/>
                <a:gd name="T11" fmla="*/ 573 h 986"/>
                <a:gd name="T12" fmla="*/ 158 w 589"/>
                <a:gd name="T13" fmla="*/ 754 h 986"/>
                <a:gd name="T14" fmla="*/ 528 w 589"/>
                <a:gd name="T15" fmla="*/ 878 h 986"/>
                <a:gd name="T16" fmla="*/ 584 w 589"/>
                <a:gd name="T17" fmla="*/ 918 h 986"/>
                <a:gd name="T18" fmla="*/ 544 w 589"/>
                <a:gd name="T19" fmla="*/ 975 h 986"/>
                <a:gd name="T20" fmla="*/ 336 w 589"/>
                <a:gd name="T21" fmla="*/ 969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9" h="986">
                  <a:moveTo>
                    <a:pt x="336" y="969"/>
                  </a:moveTo>
                  <a:cubicBezTo>
                    <a:pt x="231" y="946"/>
                    <a:pt x="139" y="892"/>
                    <a:pt x="80" y="813"/>
                  </a:cubicBezTo>
                  <a:cubicBezTo>
                    <a:pt x="13" y="725"/>
                    <a:pt x="0" y="622"/>
                    <a:pt x="43" y="531"/>
                  </a:cubicBezTo>
                  <a:cubicBezTo>
                    <a:pt x="123" y="362"/>
                    <a:pt x="194" y="202"/>
                    <a:pt x="252" y="66"/>
                  </a:cubicBezTo>
                  <a:cubicBezTo>
                    <a:pt x="285" y="0"/>
                    <a:pt x="373" y="43"/>
                    <a:pt x="341" y="109"/>
                  </a:cubicBezTo>
                  <a:cubicBezTo>
                    <a:pt x="282" y="245"/>
                    <a:pt x="212" y="404"/>
                    <a:pt x="132" y="573"/>
                  </a:cubicBezTo>
                  <a:cubicBezTo>
                    <a:pt x="105" y="630"/>
                    <a:pt x="114" y="696"/>
                    <a:pt x="158" y="754"/>
                  </a:cubicBezTo>
                  <a:cubicBezTo>
                    <a:pt x="214" y="829"/>
                    <a:pt x="345" y="907"/>
                    <a:pt x="528" y="878"/>
                  </a:cubicBezTo>
                  <a:cubicBezTo>
                    <a:pt x="555" y="873"/>
                    <a:pt x="580" y="892"/>
                    <a:pt x="584" y="918"/>
                  </a:cubicBezTo>
                  <a:cubicBezTo>
                    <a:pt x="589" y="945"/>
                    <a:pt x="571" y="970"/>
                    <a:pt x="544" y="975"/>
                  </a:cubicBezTo>
                  <a:cubicBezTo>
                    <a:pt x="473" y="986"/>
                    <a:pt x="402" y="984"/>
                    <a:pt x="336" y="96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9" name="Freeform 37">
              <a:extLst>
                <a:ext uri="{FF2B5EF4-FFF2-40B4-BE49-F238E27FC236}">
                  <a16:creationId xmlns:a16="http://schemas.microsoft.com/office/drawing/2014/main" id="{3F0DA701-9A8C-4335-A2A1-810F1C76CEE6}"/>
                </a:ext>
              </a:extLst>
            </p:cNvPr>
            <p:cNvSpPr>
              <a:spLocks/>
            </p:cNvSpPr>
            <p:nvPr/>
          </p:nvSpPr>
          <p:spPr bwMode="auto">
            <a:xfrm>
              <a:off x="10499726" y="2190750"/>
              <a:ext cx="73025" cy="36512"/>
            </a:xfrm>
            <a:custGeom>
              <a:avLst/>
              <a:gdLst>
                <a:gd name="T0" fmla="*/ 952 w 1021"/>
                <a:gd name="T1" fmla="*/ 103 h 525"/>
                <a:gd name="T2" fmla="*/ 482 w 1021"/>
                <a:gd name="T3" fmla="*/ 492 h 525"/>
                <a:gd name="T4" fmla="*/ 96 w 1021"/>
                <a:gd name="T5" fmla="*/ 52 h 525"/>
                <a:gd name="T6" fmla="*/ 952 w 1021"/>
                <a:gd name="T7" fmla="*/ 103 h 525"/>
              </a:gdLst>
              <a:ahLst/>
              <a:cxnLst>
                <a:cxn ang="0">
                  <a:pos x="T0" y="T1"/>
                </a:cxn>
                <a:cxn ang="0">
                  <a:pos x="T2" y="T3"/>
                </a:cxn>
                <a:cxn ang="0">
                  <a:pos x="T4" y="T5"/>
                </a:cxn>
                <a:cxn ang="0">
                  <a:pos x="T6" y="T7"/>
                </a:cxn>
              </a:cxnLst>
              <a:rect l="0" t="0" r="r" b="b"/>
              <a:pathLst>
                <a:path w="1021" h="525">
                  <a:moveTo>
                    <a:pt x="952" y="103"/>
                  </a:moveTo>
                  <a:cubicBezTo>
                    <a:pt x="1021" y="89"/>
                    <a:pt x="878" y="525"/>
                    <a:pt x="482" y="492"/>
                  </a:cubicBezTo>
                  <a:cubicBezTo>
                    <a:pt x="108" y="461"/>
                    <a:pt x="0" y="0"/>
                    <a:pt x="96" y="52"/>
                  </a:cubicBezTo>
                  <a:cubicBezTo>
                    <a:pt x="425" y="161"/>
                    <a:pt x="672" y="177"/>
                    <a:pt x="952" y="10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0" name="Freeform 38">
              <a:extLst>
                <a:ext uri="{FF2B5EF4-FFF2-40B4-BE49-F238E27FC236}">
                  <a16:creationId xmlns:a16="http://schemas.microsoft.com/office/drawing/2014/main" id="{2D390F9F-DA2A-4FCA-9B29-DB63720167A7}"/>
                </a:ext>
              </a:extLst>
            </p:cNvPr>
            <p:cNvSpPr>
              <a:spLocks/>
            </p:cNvSpPr>
            <p:nvPr/>
          </p:nvSpPr>
          <p:spPr bwMode="auto">
            <a:xfrm>
              <a:off x="10312401" y="2409825"/>
              <a:ext cx="595313" cy="500062"/>
            </a:xfrm>
            <a:custGeom>
              <a:avLst/>
              <a:gdLst>
                <a:gd name="T0" fmla="*/ 3770 w 8299"/>
                <a:gd name="T1" fmla="*/ 7003 h 7003"/>
                <a:gd name="T2" fmla="*/ 6384 w 8299"/>
                <a:gd name="T3" fmla="*/ 63 h 7003"/>
                <a:gd name="T4" fmla="*/ 5426 w 8299"/>
                <a:gd name="T5" fmla="*/ 36 h 7003"/>
                <a:gd name="T6" fmla="*/ 2216 w 8299"/>
                <a:gd name="T7" fmla="*/ 0 h 7003"/>
                <a:gd name="T8" fmla="*/ 1342 w 8299"/>
                <a:gd name="T9" fmla="*/ 104 h 7003"/>
                <a:gd name="T10" fmla="*/ 3770 w 8299"/>
                <a:gd name="T11" fmla="*/ 7003 h 7003"/>
              </a:gdLst>
              <a:ahLst/>
              <a:cxnLst>
                <a:cxn ang="0">
                  <a:pos x="T0" y="T1"/>
                </a:cxn>
                <a:cxn ang="0">
                  <a:pos x="T2" y="T3"/>
                </a:cxn>
                <a:cxn ang="0">
                  <a:pos x="T4" y="T5"/>
                </a:cxn>
                <a:cxn ang="0">
                  <a:pos x="T6" y="T7"/>
                </a:cxn>
                <a:cxn ang="0">
                  <a:pos x="T8" y="T9"/>
                </a:cxn>
                <a:cxn ang="0">
                  <a:pos x="T10" y="T11"/>
                </a:cxn>
              </a:cxnLst>
              <a:rect l="0" t="0" r="r" b="b"/>
              <a:pathLst>
                <a:path w="8299" h="7003">
                  <a:moveTo>
                    <a:pt x="3770" y="7003"/>
                  </a:moveTo>
                  <a:cubicBezTo>
                    <a:pt x="3770" y="7003"/>
                    <a:pt x="8299" y="213"/>
                    <a:pt x="6384" y="63"/>
                  </a:cubicBezTo>
                  <a:cubicBezTo>
                    <a:pt x="6086" y="40"/>
                    <a:pt x="5769" y="31"/>
                    <a:pt x="5426" y="36"/>
                  </a:cubicBezTo>
                  <a:cubicBezTo>
                    <a:pt x="4441" y="530"/>
                    <a:pt x="3056" y="424"/>
                    <a:pt x="2216" y="0"/>
                  </a:cubicBezTo>
                  <a:cubicBezTo>
                    <a:pt x="1944" y="29"/>
                    <a:pt x="1648" y="59"/>
                    <a:pt x="1342" y="104"/>
                  </a:cubicBezTo>
                  <a:cubicBezTo>
                    <a:pt x="0" y="301"/>
                    <a:pt x="3770" y="7003"/>
                    <a:pt x="3770" y="700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71" name="Freeform 39">
              <a:extLst>
                <a:ext uri="{FF2B5EF4-FFF2-40B4-BE49-F238E27FC236}">
                  <a16:creationId xmlns:a16="http://schemas.microsoft.com/office/drawing/2014/main" id="{4656D696-1625-4330-9871-7FF71478DA98}"/>
                </a:ext>
              </a:extLst>
            </p:cNvPr>
            <p:cNvSpPr>
              <a:spLocks/>
            </p:cNvSpPr>
            <p:nvPr/>
          </p:nvSpPr>
          <p:spPr bwMode="auto">
            <a:xfrm>
              <a:off x="10010776" y="2411413"/>
              <a:ext cx="1116013" cy="2062162"/>
            </a:xfrm>
            <a:custGeom>
              <a:avLst/>
              <a:gdLst>
                <a:gd name="T0" fmla="*/ 13063 w 15564"/>
                <a:gd name="T1" fmla="*/ 12155 h 28875"/>
                <a:gd name="T2" fmla="*/ 14519 w 15564"/>
                <a:gd name="T3" fmla="*/ 19932 h 28875"/>
                <a:gd name="T4" fmla="*/ 14326 w 15564"/>
                <a:gd name="T5" fmla="*/ 28875 h 28875"/>
                <a:gd name="T6" fmla="*/ 8183 w 15564"/>
                <a:gd name="T7" fmla="*/ 28814 h 28875"/>
                <a:gd name="T8" fmla="*/ 6435 w 15564"/>
                <a:gd name="T9" fmla="*/ 28796 h 28875"/>
                <a:gd name="T10" fmla="*/ 179 w 15564"/>
                <a:gd name="T11" fmla="*/ 28734 h 28875"/>
                <a:gd name="T12" fmla="*/ 3672 w 15564"/>
                <a:gd name="T13" fmla="*/ 7109 h 28875"/>
                <a:gd name="T14" fmla="*/ 0 w 15564"/>
                <a:gd name="T15" fmla="*/ 8326 h 28875"/>
                <a:gd name="T16" fmla="*/ 2119 w 15564"/>
                <a:gd name="T17" fmla="*/ 2664 h 28875"/>
                <a:gd name="T18" fmla="*/ 6027 w 15564"/>
                <a:gd name="T19" fmla="*/ 8 h 28875"/>
                <a:gd name="T20" fmla="*/ 7789 w 15564"/>
                <a:gd name="T21" fmla="*/ 6640 h 28875"/>
                <a:gd name="T22" fmla="*/ 9913 w 15564"/>
                <a:gd name="T23" fmla="*/ 0 h 28875"/>
                <a:gd name="T24" fmla="*/ 13761 w 15564"/>
                <a:gd name="T25" fmla="*/ 1288 h 28875"/>
                <a:gd name="T26" fmla="*/ 15564 w 15564"/>
                <a:gd name="T27" fmla="*/ 8142 h 28875"/>
                <a:gd name="T28" fmla="*/ 14247 w 15564"/>
                <a:gd name="T29" fmla="*/ 7394 h 28875"/>
                <a:gd name="T30" fmla="*/ 12420 w 15564"/>
                <a:gd name="T31" fmla="*/ 6358 h 28875"/>
                <a:gd name="T32" fmla="*/ 12808 w 15564"/>
                <a:gd name="T33" fmla="*/ 11413 h 28875"/>
                <a:gd name="T34" fmla="*/ 13063 w 15564"/>
                <a:gd name="T35" fmla="*/ 12155 h 28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64" h="28875">
                  <a:moveTo>
                    <a:pt x="13063" y="12155"/>
                  </a:moveTo>
                  <a:cubicBezTo>
                    <a:pt x="14067" y="15210"/>
                    <a:pt x="14519" y="18236"/>
                    <a:pt x="14519" y="19932"/>
                  </a:cubicBezTo>
                  <a:cubicBezTo>
                    <a:pt x="14519" y="21108"/>
                    <a:pt x="14326" y="28875"/>
                    <a:pt x="14326" y="28875"/>
                  </a:cubicBezTo>
                  <a:lnTo>
                    <a:pt x="8183" y="28814"/>
                  </a:lnTo>
                  <a:lnTo>
                    <a:pt x="6435" y="28796"/>
                  </a:lnTo>
                  <a:lnTo>
                    <a:pt x="179" y="28734"/>
                  </a:lnTo>
                  <a:cubicBezTo>
                    <a:pt x="179" y="28734"/>
                    <a:pt x="3645" y="7212"/>
                    <a:pt x="3672" y="7109"/>
                  </a:cubicBezTo>
                  <a:cubicBezTo>
                    <a:pt x="2781" y="9480"/>
                    <a:pt x="41" y="8292"/>
                    <a:pt x="0" y="8326"/>
                  </a:cubicBezTo>
                  <a:cubicBezTo>
                    <a:pt x="706" y="6315"/>
                    <a:pt x="1295" y="4740"/>
                    <a:pt x="2119" y="2664"/>
                  </a:cubicBezTo>
                  <a:cubicBezTo>
                    <a:pt x="3001" y="441"/>
                    <a:pt x="4598" y="171"/>
                    <a:pt x="6027" y="8"/>
                  </a:cubicBezTo>
                  <a:cubicBezTo>
                    <a:pt x="6317" y="1218"/>
                    <a:pt x="7789" y="6640"/>
                    <a:pt x="7789" y="6640"/>
                  </a:cubicBezTo>
                  <a:cubicBezTo>
                    <a:pt x="7789" y="6640"/>
                    <a:pt x="9633" y="1006"/>
                    <a:pt x="9913" y="0"/>
                  </a:cubicBezTo>
                  <a:cubicBezTo>
                    <a:pt x="11682" y="16"/>
                    <a:pt x="12879" y="336"/>
                    <a:pt x="13761" y="1288"/>
                  </a:cubicBezTo>
                  <a:cubicBezTo>
                    <a:pt x="14144" y="1702"/>
                    <a:pt x="15564" y="8142"/>
                    <a:pt x="15564" y="8142"/>
                  </a:cubicBezTo>
                  <a:lnTo>
                    <a:pt x="14247" y="7394"/>
                  </a:lnTo>
                  <a:lnTo>
                    <a:pt x="12420" y="6358"/>
                  </a:lnTo>
                  <a:cubicBezTo>
                    <a:pt x="12420" y="6358"/>
                    <a:pt x="12667" y="10778"/>
                    <a:pt x="12808" y="11413"/>
                  </a:cubicBezTo>
                  <a:cubicBezTo>
                    <a:pt x="12897" y="11660"/>
                    <a:pt x="12982" y="11908"/>
                    <a:pt x="13063" y="12155"/>
                  </a:cubicBezTo>
                  <a:close/>
                </a:path>
              </a:pathLst>
            </a:custGeom>
            <a:solidFill>
              <a:schemeClr val="bg2"/>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72" name="Freeform 40">
              <a:extLst>
                <a:ext uri="{FF2B5EF4-FFF2-40B4-BE49-F238E27FC236}">
                  <a16:creationId xmlns:a16="http://schemas.microsoft.com/office/drawing/2014/main" id="{824BD984-E33A-43F1-A1CE-145E500ACB12}"/>
                </a:ext>
              </a:extLst>
            </p:cNvPr>
            <p:cNvSpPr>
              <a:spLocks/>
            </p:cNvSpPr>
            <p:nvPr/>
          </p:nvSpPr>
          <p:spPr bwMode="auto">
            <a:xfrm>
              <a:off x="9593263" y="2830513"/>
              <a:ext cx="265113" cy="206375"/>
            </a:xfrm>
            <a:custGeom>
              <a:avLst/>
              <a:gdLst>
                <a:gd name="T0" fmla="*/ 2211 w 3697"/>
                <a:gd name="T1" fmla="*/ 0 h 2879"/>
                <a:gd name="T2" fmla="*/ 607 w 3697"/>
                <a:gd name="T3" fmla="*/ 2254 h 2879"/>
                <a:gd name="T4" fmla="*/ 2211 w 3697"/>
                <a:gd name="T5" fmla="*/ 0 h 2879"/>
              </a:gdLst>
              <a:ahLst/>
              <a:cxnLst>
                <a:cxn ang="0">
                  <a:pos x="T0" y="T1"/>
                </a:cxn>
                <a:cxn ang="0">
                  <a:pos x="T2" y="T3"/>
                </a:cxn>
                <a:cxn ang="0">
                  <a:pos x="T4" y="T5"/>
                </a:cxn>
              </a:cxnLst>
              <a:rect l="0" t="0" r="r" b="b"/>
              <a:pathLst>
                <a:path w="3697" h="2879">
                  <a:moveTo>
                    <a:pt x="2211" y="0"/>
                  </a:moveTo>
                  <a:cubicBezTo>
                    <a:pt x="2211" y="0"/>
                    <a:pt x="0" y="1648"/>
                    <a:pt x="607" y="2254"/>
                  </a:cubicBezTo>
                  <a:cubicBezTo>
                    <a:pt x="1399" y="2879"/>
                    <a:pt x="3697" y="843"/>
                    <a:pt x="221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Freeform 41">
              <a:extLst>
                <a:ext uri="{FF2B5EF4-FFF2-40B4-BE49-F238E27FC236}">
                  <a16:creationId xmlns:a16="http://schemas.microsoft.com/office/drawing/2014/main" id="{E27D4D8D-362C-48D2-84A3-4E876B8BF51E}"/>
                </a:ext>
              </a:extLst>
            </p:cNvPr>
            <p:cNvSpPr>
              <a:spLocks/>
            </p:cNvSpPr>
            <p:nvPr/>
          </p:nvSpPr>
          <p:spPr bwMode="auto">
            <a:xfrm>
              <a:off x="9391651" y="2655888"/>
              <a:ext cx="709613" cy="490537"/>
            </a:xfrm>
            <a:custGeom>
              <a:avLst/>
              <a:gdLst>
                <a:gd name="T0" fmla="*/ 9128 w 9913"/>
                <a:gd name="T1" fmla="*/ 4435 h 6854"/>
                <a:gd name="T2" fmla="*/ 4750 w 9913"/>
                <a:gd name="T3" fmla="*/ 2271 h 6854"/>
                <a:gd name="T4" fmla="*/ 3734 w 9913"/>
                <a:gd name="T5" fmla="*/ 1340 h 6854"/>
                <a:gd name="T6" fmla="*/ 2885 w 9913"/>
                <a:gd name="T7" fmla="*/ 707 h 6854"/>
                <a:gd name="T8" fmla="*/ 2417 w 9913"/>
                <a:gd name="T9" fmla="*/ 505 h 6854"/>
                <a:gd name="T10" fmla="*/ 2493 w 9913"/>
                <a:gd name="T11" fmla="*/ 1016 h 6854"/>
                <a:gd name="T12" fmla="*/ 3106 w 9913"/>
                <a:gd name="T13" fmla="*/ 1454 h 6854"/>
                <a:gd name="T14" fmla="*/ 1368 w 9913"/>
                <a:gd name="T15" fmla="*/ 310 h 6854"/>
                <a:gd name="T16" fmla="*/ 1022 w 9913"/>
                <a:gd name="T17" fmla="*/ 537 h 6854"/>
                <a:gd name="T18" fmla="*/ 736 w 9913"/>
                <a:gd name="T19" fmla="*/ 862 h 6854"/>
                <a:gd name="T20" fmla="*/ 498 w 9913"/>
                <a:gd name="T21" fmla="*/ 1225 h 6854"/>
                <a:gd name="T22" fmla="*/ 843 w 9913"/>
                <a:gd name="T23" fmla="*/ 1475 h 6854"/>
                <a:gd name="T24" fmla="*/ 596 w 9913"/>
                <a:gd name="T25" fmla="*/ 1430 h 6854"/>
                <a:gd name="T26" fmla="*/ 669 w 9913"/>
                <a:gd name="T27" fmla="*/ 1853 h 6854"/>
                <a:gd name="T28" fmla="*/ 1484 w 9913"/>
                <a:gd name="T29" fmla="*/ 2531 h 6854"/>
                <a:gd name="T30" fmla="*/ 3508 w 9913"/>
                <a:gd name="T31" fmla="*/ 3865 h 6854"/>
                <a:gd name="T32" fmla="*/ 4000 w 9913"/>
                <a:gd name="T33" fmla="*/ 4000 h 6854"/>
                <a:gd name="T34" fmla="*/ 7177 w 9913"/>
                <a:gd name="T35" fmla="*/ 6092 h 6854"/>
                <a:gd name="T36" fmla="*/ 9128 w 9913"/>
                <a:gd name="T37" fmla="*/ 4435 h 68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913" h="6854">
                  <a:moveTo>
                    <a:pt x="9128" y="4435"/>
                  </a:moveTo>
                  <a:cubicBezTo>
                    <a:pt x="6613" y="2940"/>
                    <a:pt x="4880" y="2512"/>
                    <a:pt x="4750" y="2271"/>
                  </a:cubicBezTo>
                  <a:cubicBezTo>
                    <a:pt x="4447" y="1713"/>
                    <a:pt x="3972" y="1533"/>
                    <a:pt x="3734" y="1340"/>
                  </a:cubicBezTo>
                  <a:cubicBezTo>
                    <a:pt x="3494" y="1146"/>
                    <a:pt x="3312" y="1052"/>
                    <a:pt x="2885" y="707"/>
                  </a:cubicBezTo>
                  <a:cubicBezTo>
                    <a:pt x="2735" y="586"/>
                    <a:pt x="2528" y="363"/>
                    <a:pt x="2417" y="505"/>
                  </a:cubicBezTo>
                  <a:cubicBezTo>
                    <a:pt x="2352" y="589"/>
                    <a:pt x="2313" y="829"/>
                    <a:pt x="2493" y="1016"/>
                  </a:cubicBezTo>
                  <a:cubicBezTo>
                    <a:pt x="2773" y="1306"/>
                    <a:pt x="3196" y="1516"/>
                    <a:pt x="3106" y="1454"/>
                  </a:cubicBezTo>
                  <a:cubicBezTo>
                    <a:pt x="3106" y="1454"/>
                    <a:pt x="2148" y="797"/>
                    <a:pt x="1368" y="310"/>
                  </a:cubicBezTo>
                  <a:cubicBezTo>
                    <a:pt x="871" y="0"/>
                    <a:pt x="798" y="453"/>
                    <a:pt x="1022" y="537"/>
                  </a:cubicBezTo>
                  <a:cubicBezTo>
                    <a:pt x="719" y="169"/>
                    <a:pt x="100" y="442"/>
                    <a:pt x="736" y="862"/>
                  </a:cubicBezTo>
                  <a:cubicBezTo>
                    <a:pt x="549" y="592"/>
                    <a:pt x="0" y="800"/>
                    <a:pt x="498" y="1225"/>
                  </a:cubicBezTo>
                  <a:cubicBezTo>
                    <a:pt x="707" y="1404"/>
                    <a:pt x="843" y="1475"/>
                    <a:pt x="843" y="1475"/>
                  </a:cubicBezTo>
                  <a:cubicBezTo>
                    <a:pt x="741" y="1396"/>
                    <a:pt x="641" y="1396"/>
                    <a:pt x="596" y="1430"/>
                  </a:cubicBezTo>
                  <a:cubicBezTo>
                    <a:pt x="502" y="1499"/>
                    <a:pt x="480" y="1651"/>
                    <a:pt x="669" y="1853"/>
                  </a:cubicBezTo>
                  <a:cubicBezTo>
                    <a:pt x="882" y="2080"/>
                    <a:pt x="1142" y="2257"/>
                    <a:pt x="1484" y="2531"/>
                  </a:cubicBezTo>
                  <a:cubicBezTo>
                    <a:pt x="1967" y="2917"/>
                    <a:pt x="2708" y="3702"/>
                    <a:pt x="3508" y="3865"/>
                  </a:cubicBezTo>
                  <a:cubicBezTo>
                    <a:pt x="3689" y="3902"/>
                    <a:pt x="3857" y="3943"/>
                    <a:pt x="4000" y="4000"/>
                  </a:cubicBezTo>
                  <a:cubicBezTo>
                    <a:pt x="4536" y="4214"/>
                    <a:pt x="5011" y="4666"/>
                    <a:pt x="7177" y="6092"/>
                  </a:cubicBezTo>
                  <a:cubicBezTo>
                    <a:pt x="8333" y="6854"/>
                    <a:pt x="9913" y="4902"/>
                    <a:pt x="9128" y="4435"/>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74" name="Freeform 42">
              <a:extLst>
                <a:ext uri="{FF2B5EF4-FFF2-40B4-BE49-F238E27FC236}">
                  <a16:creationId xmlns:a16="http://schemas.microsoft.com/office/drawing/2014/main" id="{69F832DE-CC04-4F3A-B05D-56EDAFDBCD25}"/>
                </a:ext>
              </a:extLst>
            </p:cNvPr>
            <p:cNvSpPr>
              <a:spLocks/>
            </p:cNvSpPr>
            <p:nvPr/>
          </p:nvSpPr>
          <p:spPr bwMode="auto">
            <a:xfrm>
              <a:off x="9464676" y="2695575"/>
              <a:ext cx="85725" cy="61912"/>
            </a:xfrm>
            <a:custGeom>
              <a:avLst/>
              <a:gdLst>
                <a:gd name="T0" fmla="*/ 1185 w 1197"/>
                <a:gd name="T1" fmla="*/ 815 h 855"/>
                <a:gd name="T2" fmla="*/ 1166 w 1197"/>
                <a:gd name="T3" fmla="*/ 743 h 855"/>
                <a:gd name="T4" fmla="*/ 97 w 1197"/>
                <a:gd name="T5" fmla="*/ 18 h 855"/>
                <a:gd name="T6" fmla="*/ 18 w 1197"/>
                <a:gd name="T7" fmla="*/ 33 h 855"/>
                <a:gd name="T8" fmla="*/ 33 w 1197"/>
                <a:gd name="T9" fmla="*/ 112 h 855"/>
                <a:gd name="T10" fmla="*/ 1102 w 1197"/>
                <a:gd name="T11" fmla="*/ 837 h 855"/>
                <a:gd name="T12" fmla="*/ 1181 w 1197"/>
                <a:gd name="T13" fmla="*/ 822 h 855"/>
                <a:gd name="T14" fmla="*/ 1185 w 1197"/>
                <a:gd name="T15" fmla="*/ 815 h 8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7" h="855">
                  <a:moveTo>
                    <a:pt x="1185" y="815"/>
                  </a:moveTo>
                  <a:cubicBezTo>
                    <a:pt x="1197" y="790"/>
                    <a:pt x="1189" y="759"/>
                    <a:pt x="1166" y="743"/>
                  </a:cubicBezTo>
                  <a:lnTo>
                    <a:pt x="97" y="18"/>
                  </a:lnTo>
                  <a:cubicBezTo>
                    <a:pt x="71" y="0"/>
                    <a:pt x="35" y="7"/>
                    <a:pt x="18" y="33"/>
                  </a:cubicBezTo>
                  <a:cubicBezTo>
                    <a:pt x="0" y="59"/>
                    <a:pt x="7" y="94"/>
                    <a:pt x="33" y="112"/>
                  </a:cubicBezTo>
                  <a:lnTo>
                    <a:pt x="1102" y="837"/>
                  </a:lnTo>
                  <a:cubicBezTo>
                    <a:pt x="1128" y="855"/>
                    <a:pt x="1163" y="848"/>
                    <a:pt x="1181" y="822"/>
                  </a:cubicBezTo>
                  <a:cubicBezTo>
                    <a:pt x="1182" y="820"/>
                    <a:pt x="1184" y="817"/>
                    <a:pt x="1185" y="81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5" name="Freeform 43">
              <a:extLst>
                <a:ext uri="{FF2B5EF4-FFF2-40B4-BE49-F238E27FC236}">
                  <a16:creationId xmlns:a16="http://schemas.microsoft.com/office/drawing/2014/main" id="{CB50BFB5-3F40-4C9A-9190-FEB2392C4B80}"/>
                </a:ext>
              </a:extLst>
            </p:cNvPr>
            <p:cNvSpPr>
              <a:spLocks/>
            </p:cNvSpPr>
            <p:nvPr/>
          </p:nvSpPr>
          <p:spPr bwMode="auto">
            <a:xfrm>
              <a:off x="9439276" y="2713038"/>
              <a:ext cx="96838" cy="68262"/>
            </a:xfrm>
            <a:custGeom>
              <a:avLst/>
              <a:gdLst>
                <a:gd name="T0" fmla="*/ 1331 w 1343"/>
                <a:gd name="T1" fmla="*/ 905 h 945"/>
                <a:gd name="T2" fmla="*/ 1312 w 1343"/>
                <a:gd name="T3" fmla="*/ 833 h 945"/>
                <a:gd name="T4" fmla="*/ 96 w 1343"/>
                <a:gd name="T5" fmla="*/ 17 h 945"/>
                <a:gd name="T6" fmla="*/ 17 w 1343"/>
                <a:gd name="T7" fmla="*/ 32 h 945"/>
                <a:gd name="T8" fmla="*/ 33 w 1343"/>
                <a:gd name="T9" fmla="*/ 111 h 945"/>
                <a:gd name="T10" fmla="*/ 1249 w 1343"/>
                <a:gd name="T11" fmla="*/ 927 h 945"/>
                <a:gd name="T12" fmla="*/ 1327 w 1343"/>
                <a:gd name="T13" fmla="*/ 912 h 945"/>
                <a:gd name="T14" fmla="*/ 1331 w 1343"/>
                <a:gd name="T15" fmla="*/ 905 h 9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3" h="945">
                  <a:moveTo>
                    <a:pt x="1331" y="905"/>
                  </a:moveTo>
                  <a:cubicBezTo>
                    <a:pt x="1343" y="880"/>
                    <a:pt x="1335" y="849"/>
                    <a:pt x="1312" y="833"/>
                  </a:cubicBezTo>
                  <a:lnTo>
                    <a:pt x="96" y="17"/>
                  </a:lnTo>
                  <a:cubicBezTo>
                    <a:pt x="70" y="0"/>
                    <a:pt x="35" y="7"/>
                    <a:pt x="17" y="32"/>
                  </a:cubicBezTo>
                  <a:cubicBezTo>
                    <a:pt x="0" y="59"/>
                    <a:pt x="7" y="94"/>
                    <a:pt x="33" y="111"/>
                  </a:cubicBezTo>
                  <a:lnTo>
                    <a:pt x="1249" y="927"/>
                  </a:lnTo>
                  <a:cubicBezTo>
                    <a:pt x="1275" y="945"/>
                    <a:pt x="1310" y="938"/>
                    <a:pt x="1327" y="912"/>
                  </a:cubicBezTo>
                  <a:cubicBezTo>
                    <a:pt x="1329" y="910"/>
                    <a:pt x="1330" y="907"/>
                    <a:pt x="1331" y="90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6" name="Freeform 44">
              <a:extLst>
                <a:ext uri="{FF2B5EF4-FFF2-40B4-BE49-F238E27FC236}">
                  <a16:creationId xmlns:a16="http://schemas.microsoft.com/office/drawing/2014/main" id="{F6C8CF5A-0E16-402D-9128-3D542FB355DA}"/>
                </a:ext>
              </a:extLst>
            </p:cNvPr>
            <p:cNvSpPr>
              <a:spLocks/>
            </p:cNvSpPr>
            <p:nvPr/>
          </p:nvSpPr>
          <p:spPr bwMode="auto">
            <a:xfrm>
              <a:off x="9448801" y="2754313"/>
              <a:ext cx="84138" cy="63500"/>
            </a:xfrm>
            <a:custGeom>
              <a:avLst/>
              <a:gdLst>
                <a:gd name="T0" fmla="*/ 1146 w 1157"/>
                <a:gd name="T1" fmla="*/ 848 h 888"/>
                <a:gd name="T2" fmla="*/ 1128 w 1157"/>
                <a:gd name="T3" fmla="*/ 778 h 888"/>
                <a:gd name="T4" fmla="*/ 98 w 1157"/>
                <a:gd name="T5" fmla="*/ 19 h 888"/>
                <a:gd name="T6" fmla="*/ 19 w 1157"/>
                <a:gd name="T7" fmla="*/ 31 h 888"/>
                <a:gd name="T8" fmla="*/ 31 w 1157"/>
                <a:gd name="T9" fmla="*/ 110 h 888"/>
                <a:gd name="T10" fmla="*/ 1061 w 1157"/>
                <a:gd name="T11" fmla="*/ 869 h 888"/>
                <a:gd name="T12" fmla="*/ 1140 w 1157"/>
                <a:gd name="T13" fmla="*/ 857 h 888"/>
                <a:gd name="T14" fmla="*/ 1146 w 1157"/>
                <a:gd name="T15" fmla="*/ 848 h 8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7" h="888">
                  <a:moveTo>
                    <a:pt x="1146" y="848"/>
                  </a:moveTo>
                  <a:cubicBezTo>
                    <a:pt x="1157" y="824"/>
                    <a:pt x="1151" y="794"/>
                    <a:pt x="1128" y="778"/>
                  </a:cubicBezTo>
                  <a:lnTo>
                    <a:pt x="98" y="19"/>
                  </a:lnTo>
                  <a:cubicBezTo>
                    <a:pt x="73" y="0"/>
                    <a:pt x="37" y="6"/>
                    <a:pt x="19" y="31"/>
                  </a:cubicBezTo>
                  <a:cubicBezTo>
                    <a:pt x="0" y="56"/>
                    <a:pt x="6" y="91"/>
                    <a:pt x="31" y="110"/>
                  </a:cubicBezTo>
                  <a:lnTo>
                    <a:pt x="1061" y="869"/>
                  </a:lnTo>
                  <a:cubicBezTo>
                    <a:pt x="1086" y="888"/>
                    <a:pt x="1122" y="882"/>
                    <a:pt x="1140" y="857"/>
                  </a:cubicBezTo>
                  <a:cubicBezTo>
                    <a:pt x="1142" y="854"/>
                    <a:pt x="1144" y="851"/>
                    <a:pt x="1146" y="8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7" name="Freeform 45">
              <a:extLst>
                <a:ext uri="{FF2B5EF4-FFF2-40B4-BE49-F238E27FC236}">
                  <a16:creationId xmlns:a16="http://schemas.microsoft.com/office/drawing/2014/main" id="{AA587AA3-B2C8-45DA-BD71-67655858FE41}"/>
                </a:ext>
              </a:extLst>
            </p:cNvPr>
            <p:cNvSpPr>
              <a:spLocks/>
            </p:cNvSpPr>
            <p:nvPr/>
          </p:nvSpPr>
          <p:spPr bwMode="auto">
            <a:xfrm>
              <a:off x="9582151" y="2736850"/>
              <a:ext cx="55563" cy="98425"/>
            </a:xfrm>
            <a:custGeom>
              <a:avLst/>
              <a:gdLst>
                <a:gd name="T0" fmla="*/ 772 w 783"/>
                <a:gd name="T1" fmla="*/ 1329 h 1362"/>
                <a:gd name="T2" fmla="*/ 763 w 783"/>
                <a:gd name="T3" fmla="*/ 1264 h 1362"/>
                <a:gd name="T4" fmla="*/ 538 w 783"/>
                <a:gd name="T5" fmla="*/ 713 h 1362"/>
                <a:gd name="T6" fmla="*/ 483 w 783"/>
                <a:gd name="T7" fmla="*/ 443 h 1362"/>
                <a:gd name="T8" fmla="*/ 203 w 783"/>
                <a:gd name="T9" fmla="*/ 106 h 1362"/>
                <a:gd name="T10" fmla="*/ 96 w 783"/>
                <a:gd name="T11" fmla="*/ 20 h 1362"/>
                <a:gd name="T12" fmla="*/ 20 w 783"/>
                <a:gd name="T13" fmla="*/ 25 h 1362"/>
                <a:gd name="T14" fmla="*/ 25 w 783"/>
                <a:gd name="T15" fmla="*/ 101 h 1362"/>
                <a:gd name="T16" fmla="*/ 136 w 783"/>
                <a:gd name="T17" fmla="*/ 192 h 1362"/>
                <a:gd name="T18" fmla="*/ 382 w 783"/>
                <a:gd name="T19" fmla="*/ 483 h 1362"/>
                <a:gd name="T20" fmla="*/ 430 w 783"/>
                <a:gd name="T21" fmla="*/ 725 h 1362"/>
                <a:gd name="T22" fmla="*/ 686 w 783"/>
                <a:gd name="T23" fmla="*/ 1341 h 1362"/>
                <a:gd name="T24" fmla="*/ 763 w 783"/>
                <a:gd name="T25" fmla="*/ 1341 h 1362"/>
                <a:gd name="T26" fmla="*/ 772 w 783"/>
                <a:gd name="T27" fmla="*/ 1329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362">
                  <a:moveTo>
                    <a:pt x="772" y="1329"/>
                  </a:moveTo>
                  <a:cubicBezTo>
                    <a:pt x="783" y="1308"/>
                    <a:pt x="780" y="1282"/>
                    <a:pt x="763" y="1264"/>
                  </a:cubicBezTo>
                  <a:cubicBezTo>
                    <a:pt x="581" y="1080"/>
                    <a:pt x="559" y="893"/>
                    <a:pt x="538" y="713"/>
                  </a:cubicBezTo>
                  <a:cubicBezTo>
                    <a:pt x="527" y="618"/>
                    <a:pt x="516" y="528"/>
                    <a:pt x="483" y="443"/>
                  </a:cubicBezTo>
                  <a:cubicBezTo>
                    <a:pt x="415" y="270"/>
                    <a:pt x="312" y="190"/>
                    <a:pt x="203" y="106"/>
                  </a:cubicBezTo>
                  <a:cubicBezTo>
                    <a:pt x="168" y="79"/>
                    <a:pt x="132" y="52"/>
                    <a:pt x="96" y="20"/>
                  </a:cubicBezTo>
                  <a:cubicBezTo>
                    <a:pt x="74" y="0"/>
                    <a:pt x="40" y="3"/>
                    <a:pt x="20" y="25"/>
                  </a:cubicBezTo>
                  <a:cubicBezTo>
                    <a:pt x="0" y="47"/>
                    <a:pt x="2" y="82"/>
                    <a:pt x="25" y="101"/>
                  </a:cubicBezTo>
                  <a:cubicBezTo>
                    <a:pt x="63" y="135"/>
                    <a:pt x="100" y="164"/>
                    <a:pt x="136" y="192"/>
                  </a:cubicBezTo>
                  <a:cubicBezTo>
                    <a:pt x="242" y="273"/>
                    <a:pt x="325" y="337"/>
                    <a:pt x="382" y="483"/>
                  </a:cubicBezTo>
                  <a:cubicBezTo>
                    <a:pt x="411" y="554"/>
                    <a:pt x="420" y="637"/>
                    <a:pt x="430" y="725"/>
                  </a:cubicBezTo>
                  <a:cubicBezTo>
                    <a:pt x="452" y="915"/>
                    <a:pt x="477" y="1129"/>
                    <a:pt x="686" y="1341"/>
                  </a:cubicBezTo>
                  <a:cubicBezTo>
                    <a:pt x="707" y="1362"/>
                    <a:pt x="741" y="1362"/>
                    <a:pt x="763" y="1341"/>
                  </a:cubicBezTo>
                  <a:cubicBezTo>
                    <a:pt x="766" y="1337"/>
                    <a:pt x="770" y="1333"/>
                    <a:pt x="772" y="132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8" name="Freeform 46">
              <a:extLst>
                <a:ext uri="{FF2B5EF4-FFF2-40B4-BE49-F238E27FC236}">
                  <a16:creationId xmlns:a16="http://schemas.microsoft.com/office/drawing/2014/main" id="{7CDAC395-4477-4F0A-89AC-955B1AA9601F}"/>
                </a:ext>
              </a:extLst>
            </p:cNvPr>
            <p:cNvSpPr>
              <a:spLocks/>
            </p:cNvSpPr>
            <p:nvPr/>
          </p:nvSpPr>
          <p:spPr bwMode="auto">
            <a:xfrm>
              <a:off x="9636126" y="2514600"/>
              <a:ext cx="776288" cy="730250"/>
            </a:xfrm>
            <a:custGeom>
              <a:avLst/>
              <a:gdLst>
                <a:gd name="T0" fmla="*/ 0 w 10823"/>
                <a:gd name="T1" fmla="*/ 6680 h 10213"/>
                <a:gd name="T2" fmla="*/ 5005 w 10823"/>
                <a:gd name="T3" fmla="*/ 9507 h 10213"/>
                <a:gd name="T4" fmla="*/ 7474 w 10823"/>
                <a:gd name="T5" fmla="*/ 10023 h 10213"/>
                <a:gd name="T6" fmla="*/ 7866 w 10823"/>
                <a:gd name="T7" fmla="*/ 9895 h 10213"/>
                <a:gd name="T8" fmla="*/ 7933 w 10823"/>
                <a:gd name="T9" fmla="*/ 9860 h 10213"/>
                <a:gd name="T10" fmla="*/ 8276 w 10823"/>
                <a:gd name="T11" fmla="*/ 9654 h 10213"/>
                <a:gd name="T12" fmla="*/ 9306 w 10823"/>
                <a:gd name="T13" fmla="*/ 8290 h 10213"/>
                <a:gd name="T14" fmla="*/ 10823 w 10823"/>
                <a:gd name="T15" fmla="*/ 3951 h 10213"/>
                <a:gd name="T16" fmla="*/ 8319 w 10823"/>
                <a:gd name="T17" fmla="*/ 0 h 10213"/>
                <a:gd name="T18" fmla="*/ 6028 w 10823"/>
                <a:gd name="T19" fmla="*/ 5838 h 10213"/>
                <a:gd name="T20" fmla="*/ 1603 w 10823"/>
                <a:gd name="T21" fmla="*/ 4426 h 10213"/>
                <a:gd name="T22" fmla="*/ 0 w 10823"/>
                <a:gd name="T23" fmla="*/ 6680 h 10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823" h="10213">
                  <a:moveTo>
                    <a:pt x="0" y="6680"/>
                  </a:moveTo>
                  <a:cubicBezTo>
                    <a:pt x="68" y="6825"/>
                    <a:pt x="3580" y="8760"/>
                    <a:pt x="5005" y="9507"/>
                  </a:cubicBezTo>
                  <a:cubicBezTo>
                    <a:pt x="5746" y="9895"/>
                    <a:pt x="6346" y="10213"/>
                    <a:pt x="7474" y="10023"/>
                  </a:cubicBezTo>
                  <a:cubicBezTo>
                    <a:pt x="7618" y="9998"/>
                    <a:pt x="7750" y="9953"/>
                    <a:pt x="7866" y="9895"/>
                  </a:cubicBezTo>
                  <a:cubicBezTo>
                    <a:pt x="7889" y="9884"/>
                    <a:pt x="7911" y="9872"/>
                    <a:pt x="7933" y="9860"/>
                  </a:cubicBezTo>
                  <a:cubicBezTo>
                    <a:pt x="8064" y="9784"/>
                    <a:pt x="8177" y="9717"/>
                    <a:pt x="8276" y="9654"/>
                  </a:cubicBezTo>
                  <a:cubicBezTo>
                    <a:pt x="8941" y="9237"/>
                    <a:pt x="8969" y="9057"/>
                    <a:pt x="9306" y="8290"/>
                  </a:cubicBezTo>
                  <a:lnTo>
                    <a:pt x="10823" y="3951"/>
                  </a:lnTo>
                  <a:lnTo>
                    <a:pt x="8319" y="0"/>
                  </a:lnTo>
                  <a:cubicBezTo>
                    <a:pt x="7406" y="1441"/>
                    <a:pt x="6937" y="2807"/>
                    <a:pt x="6028" y="5838"/>
                  </a:cubicBezTo>
                  <a:lnTo>
                    <a:pt x="1603" y="4426"/>
                  </a:lnTo>
                  <a:cubicBezTo>
                    <a:pt x="1773" y="5131"/>
                    <a:pt x="567" y="6986"/>
                    <a:pt x="0" y="6680"/>
                  </a:cubicBezTo>
                  <a:close/>
                </a:path>
              </a:pathLst>
            </a:custGeom>
            <a:solidFill>
              <a:schemeClr val="bg2"/>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79" name="Freeform 47">
              <a:extLst>
                <a:ext uri="{FF2B5EF4-FFF2-40B4-BE49-F238E27FC236}">
                  <a16:creationId xmlns:a16="http://schemas.microsoft.com/office/drawing/2014/main" id="{143F6F6B-74B2-4395-A8E6-151DCC83F1E1}"/>
                </a:ext>
              </a:extLst>
            </p:cNvPr>
            <p:cNvSpPr>
              <a:spLocks/>
            </p:cNvSpPr>
            <p:nvPr/>
          </p:nvSpPr>
          <p:spPr bwMode="auto">
            <a:xfrm>
              <a:off x="10375901" y="2422525"/>
              <a:ext cx="176213" cy="504825"/>
            </a:xfrm>
            <a:custGeom>
              <a:avLst/>
              <a:gdLst>
                <a:gd name="T0" fmla="*/ 2404 w 2464"/>
                <a:gd name="T1" fmla="*/ 7067 h 7067"/>
                <a:gd name="T2" fmla="*/ 2436 w 2464"/>
                <a:gd name="T3" fmla="*/ 7056 h 7067"/>
                <a:gd name="T4" fmla="*/ 2446 w 2464"/>
                <a:gd name="T5" fmla="*/ 6982 h 7067"/>
                <a:gd name="T6" fmla="*/ 123 w 2464"/>
                <a:gd name="T7" fmla="*/ 3901 h 7067"/>
                <a:gd name="T8" fmla="*/ 1025 w 2464"/>
                <a:gd name="T9" fmla="*/ 2682 h 7067"/>
                <a:gd name="T10" fmla="*/ 1033 w 2464"/>
                <a:gd name="T11" fmla="*/ 2636 h 7067"/>
                <a:gd name="T12" fmla="*/ 1001 w 2464"/>
                <a:gd name="T13" fmla="*/ 2601 h 7067"/>
                <a:gd name="T14" fmla="*/ 139 w 2464"/>
                <a:gd name="T15" fmla="*/ 2282 h 7067"/>
                <a:gd name="T16" fmla="*/ 600 w 2464"/>
                <a:gd name="T17" fmla="*/ 68 h 7067"/>
                <a:gd name="T18" fmla="*/ 559 w 2464"/>
                <a:gd name="T19" fmla="*/ 6 h 7067"/>
                <a:gd name="T20" fmla="*/ 497 w 2464"/>
                <a:gd name="T21" fmla="*/ 47 h 7067"/>
                <a:gd name="T22" fmla="*/ 26 w 2464"/>
                <a:gd name="T23" fmla="*/ 2305 h 7067"/>
                <a:gd name="T24" fmla="*/ 60 w 2464"/>
                <a:gd name="T25" fmla="*/ 2366 h 7067"/>
                <a:gd name="T26" fmla="*/ 898 w 2464"/>
                <a:gd name="T27" fmla="*/ 2676 h 7067"/>
                <a:gd name="T28" fmla="*/ 14 w 2464"/>
                <a:gd name="T29" fmla="*/ 3869 h 7067"/>
                <a:gd name="T30" fmla="*/ 14 w 2464"/>
                <a:gd name="T31" fmla="*/ 3933 h 7067"/>
                <a:gd name="T32" fmla="*/ 2362 w 2464"/>
                <a:gd name="T33" fmla="*/ 7046 h 7067"/>
                <a:gd name="T34" fmla="*/ 2404 w 2464"/>
                <a:gd name="T35" fmla="*/ 7067 h 7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64" h="7067">
                  <a:moveTo>
                    <a:pt x="2404" y="7067"/>
                  </a:moveTo>
                  <a:cubicBezTo>
                    <a:pt x="2415" y="7067"/>
                    <a:pt x="2426" y="7063"/>
                    <a:pt x="2436" y="7056"/>
                  </a:cubicBezTo>
                  <a:cubicBezTo>
                    <a:pt x="2459" y="7038"/>
                    <a:pt x="2464" y="7005"/>
                    <a:pt x="2446" y="6982"/>
                  </a:cubicBezTo>
                  <a:lnTo>
                    <a:pt x="123" y="3901"/>
                  </a:lnTo>
                  <a:lnTo>
                    <a:pt x="1025" y="2682"/>
                  </a:lnTo>
                  <a:cubicBezTo>
                    <a:pt x="1035" y="2669"/>
                    <a:pt x="1038" y="2652"/>
                    <a:pt x="1033" y="2636"/>
                  </a:cubicBezTo>
                  <a:cubicBezTo>
                    <a:pt x="1028" y="2620"/>
                    <a:pt x="1016" y="2607"/>
                    <a:pt x="1001" y="2601"/>
                  </a:cubicBezTo>
                  <a:lnTo>
                    <a:pt x="139" y="2282"/>
                  </a:lnTo>
                  <a:lnTo>
                    <a:pt x="600" y="68"/>
                  </a:lnTo>
                  <a:cubicBezTo>
                    <a:pt x="606" y="40"/>
                    <a:pt x="588" y="12"/>
                    <a:pt x="559" y="6"/>
                  </a:cubicBezTo>
                  <a:cubicBezTo>
                    <a:pt x="531" y="0"/>
                    <a:pt x="503" y="18"/>
                    <a:pt x="497" y="47"/>
                  </a:cubicBezTo>
                  <a:lnTo>
                    <a:pt x="26" y="2305"/>
                  </a:lnTo>
                  <a:cubicBezTo>
                    <a:pt x="21" y="2331"/>
                    <a:pt x="35" y="2357"/>
                    <a:pt x="60" y="2366"/>
                  </a:cubicBezTo>
                  <a:lnTo>
                    <a:pt x="898" y="2676"/>
                  </a:lnTo>
                  <a:lnTo>
                    <a:pt x="14" y="3869"/>
                  </a:lnTo>
                  <a:cubicBezTo>
                    <a:pt x="0" y="3888"/>
                    <a:pt x="0" y="3914"/>
                    <a:pt x="14" y="3933"/>
                  </a:cubicBezTo>
                  <a:lnTo>
                    <a:pt x="2362" y="7046"/>
                  </a:lnTo>
                  <a:cubicBezTo>
                    <a:pt x="2372" y="7059"/>
                    <a:pt x="2388" y="7067"/>
                    <a:pt x="2404" y="70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0" name="Freeform 48">
              <a:extLst>
                <a:ext uri="{FF2B5EF4-FFF2-40B4-BE49-F238E27FC236}">
                  <a16:creationId xmlns:a16="http://schemas.microsoft.com/office/drawing/2014/main" id="{D12C376A-A6ED-47C2-B98E-8C11BECB20B8}"/>
                </a:ext>
              </a:extLst>
            </p:cNvPr>
            <p:cNvSpPr>
              <a:spLocks/>
            </p:cNvSpPr>
            <p:nvPr/>
          </p:nvSpPr>
          <p:spPr bwMode="auto">
            <a:xfrm>
              <a:off x="10577513" y="2422525"/>
              <a:ext cx="209550" cy="573087"/>
            </a:xfrm>
            <a:custGeom>
              <a:avLst/>
              <a:gdLst>
                <a:gd name="T0" fmla="*/ 61 w 2922"/>
                <a:gd name="T1" fmla="*/ 8019 h 8019"/>
                <a:gd name="T2" fmla="*/ 104 w 2922"/>
                <a:gd name="T3" fmla="*/ 7996 h 8019"/>
                <a:gd name="T4" fmla="*/ 2910 w 2922"/>
                <a:gd name="T5" fmla="*/ 3931 h 8019"/>
                <a:gd name="T6" fmla="*/ 2909 w 2922"/>
                <a:gd name="T7" fmla="*/ 3869 h 8019"/>
                <a:gd name="T8" fmla="*/ 2025 w 2922"/>
                <a:gd name="T9" fmla="*/ 2676 h 8019"/>
                <a:gd name="T10" fmla="*/ 2863 w 2922"/>
                <a:gd name="T11" fmla="*/ 2366 h 8019"/>
                <a:gd name="T12" fmla="*/ 2896 w 2922"/>
                <a:gd name="T13" fmla="*/ 2305 h 8019"/>
                <a:gd name="T14" fmla="*/ 2426 w 2922"/>
                <a:gd name="T15" fmla="*/ 47 h 8019"/>
                <a:gd name="T16" fmla="*/ 2364 w 2922"/>
                <a:gd name="T17" fmla="*/ 6 h 8019"/>
                <a:gd name="T18" fmla="*/ 2322 w 2922"/>
                <a:gd name="T19" fmla="*/ 68 h 8019"/>
                <a:gd name="T20" fmla="*/ 2783 w 2922"/>
                <a:gd name="T21" fmla="*/ 2282 h 8019"/>
                <a:gd name="T22" fmla="*/ 1922 w 2922"/>
                <a:gd name="T23" fmla="*/ 2601 h 8019"/>
                <a:gd name="T24" fmla="*/ 1890 w 2922"/>
                <a:gd name="T25" fmla="*/ 2636 h 8019"/>
                <a:gd name="T26" fmla="*/ 1898 w 2922"/>
                <a:gd name="T27" fmla="*/ 2682 h 8019"/>
                <a:gd name="T28" fmla="*/ 2801 w 2922"/>
                <a:gd name="T29" fmla="*/ 3902 h 8019"/>
                <a:gd name="T30" fmla="*/ 17 w 2922"/>
                <a:gd name="T31" fmla="*/ 7936 h 8019"/>
                <a:gd name="T32" fmla="*/ 31 w 2922"/>
                <a:gd name="T33" fmla="*/ 8010 h 8019"/>
                <a:gd name="T34" fmla="*/ 61 w 2922"/>
                <a:gd name="T35" fmla="*/ 8019 h 8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22" h="8019">
                  <a:moveTo>
                    <a:pt x="61" y="8019"/>
                  </a:moveTo>
                  <a:cubicBezTo>
                    <a:pt x="77" y="8019"/>
                    <a:pt x="94" y="8011"/>
                    <a:pt x="104" y="7996"/>
                  </a:cubicBezTo>
                  <a:lnTo>
                    <a:pt x="2910" y="3931"/>
                  </a:lnTo>
                  <a:cubicBezTo>
                    <a:pt x="2922" y="3912"/>
                    <a:pt x="2922" y="3888"/>
                    <a:pt x="2909" y="3869"/>
                  </a:cubicBezTo>
                  <a:lnTo>
                    <a:pt x="2025" y="2676"/>
                  </a:lnTo>
                  <a:lnTo>
                    <a:pt x="2863" y="2366"/>
                  </a:lnTo>
                  <a:cubicBezTo>
                    <a:pt x="2888" y="2357"/>
                    <a:pt x="2902" y="2331"/>
                    <a:pt x="2896" y="2305"/>
                  </a:cubicBezTo>
                  <a:lnTo>
                    <a:pt x="2426" y="47"/>
                  </a:lnTo>
                  <a:cubicBezTo>
                    <a:pt x="2420" y="18"/>
                    <a:pt x="2392" y="0"/>
                    <a:pt x="2364" y="6"/>
                  </a:cubicBezTo>
                  <a:cubicBezTo>
                    <a:pt x="2335" y="12"/>
                    <a:pt x="2316" y="40"/>
                    <a:pt x="2322" y="68"/>
                  </a:cubicBezTo>
                  <a:lnTo>
                    <a:pt x="2783" y="2282"/>
                  </a:lnTo>
                  <a:lnTo>
                    <a:pt x="1922" y="2601"/>
                  </a:lnTo>
                  <a:cubicBezTo>
                    <a:pt x="1906" y="2607"/>
                    <a:pt x="1894" y="2620"/>
                    <a:pt x="1890" y="2636"/>
                  </a:cubicBezTo>
                  <a:cubicBezTo>
                    <a:pt x="1885" y="2652"/>
                    <a:pt x="1888" y="2669"/>
                    <a:pt x="1898" y="2682"/>
                  </a:cubicBezTo>
                  <a:lnTo>
                    <a:pt x="2801" y="3902"/>
                  </a:lnTo>
                  <a:lnTo>
                    <a:pt x="17" y="7936"/>
                  </a:lnTo>
                  <a:cubicBezTo>
                    <a:pt x="0" y="7960"/>
                    <a:pt x="7" y="7993"/>
                    <a:pt x="31" y="8010"/>
                  </a:cubicBezTo>
                  <a:cubicBezTo>
                    <a:pt x="40" y="8016"/>
                    <a:pt x="50" y="8019"/>
                    <a:pt x="61" y="80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1" name="Freeform 49">
              <a:extLst>
                <a:ext uri="{FF2B5EF4-FFF2-40B4-BE49-F238E27FC236}">
                  <a16:creationId xmlns:a16="http://schemas.microsoft.com/office/drawing/2014/main" id="{469EA0A0-FF3E-414F-AB34-755400CE3356}"/>
                </a:ext>
              </a:extLst>
            </p:cNvPr>
            <p:cNvSpPr>
              <a:spLocks/>
            </p:cNvSpPr>
            <p:nvPr/>
          </p:nvSpPr>
          <p:spPr bwMode="auto">
            <a:xfrm>
              <a:off x="10172701" y="2944813"/>
              <a:ext cx="95250" cy="285750"/>
            </a:xfrm>
            <a:custGeom>
              <a:avLst/>
              <a:gdLst>
                <a:gd name="T0" fmla="*/ 0 w 1325"/>
                <a:gd name="T1" fmla="*/ 4008 h 4008"/>
                <a:gd name="T2" fmla="*/ 392 w 1325"/>
                <a:gd name="T3" fmla="*/ 3880 h 4008"/>
                <a:gd name="T4" fmla="*/ 459 w 1325"/>
                <a:gd name="T5" fmla="*/ 3845 h 4008"/>
                <a:gd name="T6" fmla="*/ 758 w 1325"/>
                <a:gd name="T7" fmla="*/ 3667 h 4008"/>
                <a:gd name="T8" fmla="*/ 1325 w 1325"/>
                <a:gd name="T9" fmla="*/ 0 h 4008"/>
                <a:gd name="T10" fmla="*/ 0 w 1325"/>
                <a:gd name="T11" fmla="*/ 4008 h 4008"/>
              </a:gdLst>
              <a:ahLst/>
              <a:cxnLst>
                <a:cxn ang="0">
                  <a:pos x="T0" y="T1"/>
                </a:cxn>
                <a:cxn ang="0">
                  <a:pos x="T2" y="T3"/>
                </a:cxn>
                <a:cxn ang="0">
                  <a:pos x="T4" y="T5"/>
                </a:cxn>
                <a:cxn ang="0">
                  <a:pos x="T6" y="T7"/>
                </a:cxn>
                <a:cxn ang="0">
                  <a:pos x="T8" y="T9"/>
                </a:cxn>
                <a:cxn ang="0">
                  <a:pos x="T10" y="T11"/>
                </a:cxn>
              </a:cxnLst>
              <a:rect l="0" t="0" r="r" b="b"/>
              <a:pathLst>
                <a:path w="1325" h="4008">
                  <a:moveTo>
                    <a:pt x="0" y="4008"/>
                  </a:moveTo>
                  <a:cubicBezTo>
                    <a:pt x="143" y="3980"/>
                    <a:pt x="276" y="3938"/>
                    <a:pt x="392" y="3880"/>
                  </a:cubicBezTo>
                  <a:cubicBezTo>
                    <a:pt x="415" y="3869"/>
                    <a:pt x="437" y="3857"/>
                    <a:pt x="459" y="3845"/>
                  </a:cubicBezTo>
                  <a:cubicBezTo>
                    <a:pt x="571" y="3780"/>
                    <a:pt x="670" y="3722"/>
                    <a:pt x="758" y="3667"/>
                  </a:cubicBezTo>
                  <a:cubicBezTo>
                    <a:pt x="773" y="3658"/>
                    <a:pt x="1325" y="0"/>
                    <a:pt x="1325" y="0"/>
                  </a:cubicBezTo>
                  <a:lnTo>
                    <a:pt x="0" y="400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2" name="Freeform 50">
              <a:extLst>
                <a:ext uri="{FF2B5EF4-FFF2-40B4-BE49-F238E27FC236}">
                  <a16:creationId xmlns:a16="http://schemas.microsoft.com/office/drawing/2014/main" id="{54999B9D-CB0F-41AE-8B5D-42B18BAE1E5A}"/>
                </a:ext>
              </a:extLst>
            </p:cNvPr>
            <p:cNvSpPr>
              <a:spLocks/>
            </p:cNvSpPr>
            <p:nvPr/>
          </p:nvSpPr>
          <p:spPr bwMode="auto">
            <a:xfrm>
              <a:off x="10544176" y="2894013"/>
              <a:ext cx="182563" cy="244475"/>
            </a:xfrm>
            <a:custGeom>
              <a:avLst/>
              <a:gdLst>
                <a:gd name="T0" fmla="*/ 728 w 2539"/>
                <a:gd name="T1" fmla="*/ 2800 h 3423"/>
                <a:gd name="T2" fmla="*/ 1409 w 2539"/>
                <a:gd name="T3" fmla="*/ 0 h 3423"/>
                <a:gd name="T4" fmla="*/ 728 w 2539"/>
                <a:gd name="T5" fmla="*/ 2800 h 3423"/>
              </a:gdLst>
              <a:ahLst/>
              <a:cxnLst>
                <a:cxn ang="0">
                  <a:pos x="T0" y="T1"/>
                </a:cxn>
                <a:cxn ang="0">
                  <a:pos x="T2" y="T3"/>
                </a:cxn>
                <a:cxn ang="0">
                  <a:pos x="T4" y="T5"/>
                </a:cxn>
              </a:cxnLst>
              <a:rect l="0" t="0" r="r" b="b"/>
              <a:pathLst>
                <a:path w="2539" h="3423">
                  <a:moveTo>
                    <a:pt x="728" y="2800"/>
                  </a:moveTo>
                  <a:cubicBezTo>
                    <a:pt x="0" y="2483"/>
                    <a:pt x="841" y="232"/>
                    <a:pt x="1409" y="0"/>
                  </a:cubicBezTo>
                  <a:cubicBezTo>
                    <a:pt x="2539" y="563"/>
                    <a:pt x="2192" y="3423"/>
                    <a:pt x="728" y="280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3" name="Freeform 51">
              <a:extLst>
                <a:ext uri="{FF2B5EF4-FFF2-40B4-BE49-F238E27FC236}">
                  <a16:creationId xmlns:a16="http://schemas.microsoft.com/office/drawing/2014/main" id="{E3FC7E22-333E-4B9E-8735-DCD14CFAEA0D}"/>
                </a:ext>
              </a:extLst>
            </p:cNvPr>
            <p:cNvSpPr>
              <a:spLocks/>
            </p:cNvSpPr>
            <p:nvPr/>
          </p:nvSpPr>
          <p:spPr bwMode="auto">
            <a:xfrm>
              <a:off x="10396538" y="2801938"/>
              <a:ext cx="230188" cy="88900"/>
            </a:xfrm>
            <a:custGeom>
              <a:avLst/>
              <a:gdLst>
                <a:gd name="T0" fmla="*/ 491 w 3210"/>
                <a:gd name="T1" fmla="*/ 74 h 1247"/>
                <a:gd name="T2" fmla="*/ 48 w 3210"/>
                <a:gd name="T3" fmla="*/ 89 h 1247"/>
                <a:gd name="T4" fmla="*/ 452 w 3210"/>
                <a:gd name="T5" fmla="*/ 512 h 1247"/>
                <a:gd name="T6" fmla="*/ 1391 w 3210"/>
                <a:gd name="T7" fmla="*/ 921 h 1247"/>
                <a:gd name="T8" fmla="*/ 3210 w 3210"/>
                <a:gd name="T9" fmla="*/ 1247 h 1247"/>
                <a:gd name="T10" fmla="*/ 1946 w 3210"/>
                <a:gd name="T11" fmla="*/ 265 h 1247"/>
                <a:gd name="T12" fmla="*/ 491 w 3210"/>
                <a:gd name="T13" fmla="*/ 74 h 1247"/>
              </a:gdLst>
              <a:ahLst/>
              <a:cxnLst>
                <a:cxn ang="0">
                  <a:pos x="T0" y="T1"/>
                </a:cxn>
                <a:cxn ang="0">
                  <a:pos x="T2" y="T3"/>
                </a:cxn>
                <a:cxn ang="0">
                  <a:pos x="T4" y="T5"/>
                </a:cxn>
                <a:cxn ang="0">
                  <a:pos x="T6" y="T7"/>
                </a:cxn>
                <a:cxn ang="0">
                  <a:pos x="T8" y="T9"/>
                </a:cxn>
                <a:cxn ang="0">
                  <a:pos x="T10" y="T11"/>
                </a:cxn>
                <a:cxn ang="0">
                  <a:pos x="T12" y="T13"/>
                </a:cxn>
              </a:cxnLst>
              <a:rect l="0" t="0" r="r" b="b"/>
              <a:pathLst>
                <a:path w="3210" h="1247">
                  <a:moveTo>
                    <a:pt x="491" y="74"/>
                  </a:moveTo>
                  <a:cubicBezTo>
                    <a:pt x="244" y="11"/>
                    <a:pt x="88" y="0"/>
                    <a:pt x="48" y="89"/>
                  </a:cubicBezTo>
                  <a:cubicBezTo>
                    <a:pt x="0" y="199"/>
                    <a:pt x="130" y="391"/>
                    <a:pt x="452" y="512"/>
                  </a:cubicBezTo>
                  <a:cubicBezTo>
                    <a:pt x="1019" y="725"/>
                    <a:pt x="1375" y="882"/>
                    <a:pt x="1391" y="921"/>
                  </a:cubicBezTo>
                  <a:cubicBezTo>
                    <a:pt x="1394" y="929"/>
                    <a:pt x="3210" y="1247"/>
                    <a:pt x="3210" y="1247"/>
                  </a:cubicBezTo>
                  <a:cubicBezTo>
                    <a:pt x="3183" y="1239"/>
                    <a:pt x="2567" y="501"/>
                    <a:pt x="1946" y="265"/>
                  </a:cubicBezTo>
                  <a:cubicBezTo>
                    <a:pt x="1362" y="42"/>
                    <a:pt x="1111" y="231"/>
                    <a:pt x="491" y="7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84" name="Freeform 52">
              <a:extLst>
                <a:ext uri="{FF2B5EF4-FFF2-40B4-BE49-F238E27FC236}">
                  <a16:creationId xmlns:a16="http://schemas.microsoft.com/office/drawing/2014/main" id="{CDC07E5E-EA41-4D39-9B4E-358EAD824C24}"/>
                </a:ext>
              </a:extLst>
            </p:cNvPr>
            <p:cNvSpPr>
              <a:spLocks/>
            </p:cNvSpPr>
            <p:nvPr/>
          </p:nvSpPr>
          <p:spPr bwMode="auto">
            <a:xfrm>
              <a:off x="10096501" y="2511425"/>
              <a:ext cx="446088" cy="477837"/>
            </a:xfrm>
            <a:custGeom>
              <a:avLst/>
              <a:gdLst>
                <a:gd name="T0" fmla="*/ 1761 w 6222"/>
                <a:gd name="T1" fmla="*/ 6420 h 6703"/>
                <a:gd name="T2" fmla="*/ 5862 w 6222"/>
                <a:gd name="T3" fmla="*/ 6703 h 6703"/>
                <a:gd name="T4" fmla="*/ 6141 w 6222"/>
                <a:gd name="T5" fmla="*/ 6568 h 6703"/>
                <a:gd name="T6" fmla="*/ 6217 w 6222"/>
                <a:gd name="T7" fmla="*/ 6392 h 6703"/>
                <a:gd name="T8" fmla="*/ 6207 w 6222"/>
                <a:gd name="T9" fmla="*/ 6262 h 6703"/>
                <a:gd name="T10" fmla="*/ 4741 w 6222"/>
                <a:gd name="T11" fmla="*/ 318 h 6703"/>
                <a:gd name="T12" fmla="*/ 4631 w 6222"/>
                <a:gd name="T13" fmla="*/ 97 h 6703"/>
                <a:gd name="T14" fmla="*/ 4385 w 6222"/>
                <a:gd name="T15" fmla="*/ 0 h 6703"/>
                <a:gd name="T16" fmla="*/ 350 w 6222"/>
                <a:gd name="T17" fmla="*/ 211 h 6703"/>
                <a:gd name="T18" fmla="*/ 4 w 6222"/>
                <a:gd name="T19" fmla="*/ 320 h 6703"/>
                <a:gd name="T20" fmla="*/ 13 w 6222"/>
                <a:gd name="T21" fmla="*/ 435 h 6703"/>
                <a:gd name="T22" fmla="*/ 1375 w 6222"/>
                <a:gd name="T23" fmla="*/ 6384 h 6703"/>
                <a:gd name="T24" fmla="*/ 1485 w 6222"/>
                <a:gd name="T25" fmla="*/ 6604 h 6703"/>
                <a:gd name="T26" fmla="*/ 1761 w 6222"/>
                <a:gd name="T27" fmla="*/ 6420 h 6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22" h="6703">
                  <a:moveTo>
                    <a:pt x="1761" y="6420"/>
                  </a:moveTo>
                  <a:lnTo>
                    <a:pt x="5862" y="6703"/>
                  </a:lnTo>
                  <a:cubicBezTo>
                    <a:pt x="5976" y="6703"/>
                    <a:pt x="6076" y="6650"/>
                    <a:pt x="6141" y="6568"/>
                  </a:cubicBezTo>
                  <a:cubicBezTo>
                    <a:pt x="6181" y="6518"/>
                    <a:pt x="6208" y="6458"/>
                    <a:pt x="6217" y="6392"/>
                  </a:cubicBezTo>
                  <a:cubicBezTo>
                    <a:pt x="6222" y="6349"/>
                    <a:pt x="6217" y="6304"/>
                    <a:pt x="6207" y="6262"/>
                  </a:cubicBezTo>
                  <a:lnTo>
                    <a:pt x="4741" y="318"/>
                  </a:lnTo>
                  <a:cubicBezTo>
                    <a:pt x="4720" y="230"/>
                    <a:pt x="4691" y="154"/>
                    <a:pt x="4631" y="97"/>
                  </a:cubicBezTo>
                  <a:cubicBezTo>
                    <a:pt x="4567" y="37"/>
                    <a:pt x="4480" y="0"/>
                    <a:pt x="4385" y="0"/>
                  </a:cubicBezTo>
                  <a:lnTo>
                    <a:pt x="350" y="211"/>
                  </a:lnTo>
                  <a:cubicBezTo>
                    <a:pt x="163" y="211"/>
                    <a:pt x="23" y="142"/>
                    <a:pt x="4" y="320"/>
                  </a:cubicBezTo>
                  <a:cubicBezTo>
                    <a:pt x="0" y="358"/>
                    <a:pt x="4" y="397"/>
                    <a:pt x="13" y="435"/>
                  </a:cubicBezTo>
                  <a:lnTo>
                    <a:pt x="1375" y="6384"/>
                  </a:lnTo>
                  <a:cubicBezTo>
                    <a:pt x="1385" y="6471"/>
                    <a:pt x="1425" y="6548"/>
                    <a:pt x="1485" y="6604"/>
                  </a:cubicBezTo>
                  <a:cubicBezTo>
                    <a:pt x="1549" y="6665"/>
                    <a:pt x="1666" y="6420"/>
                    <a:pt x="1761" y="6420"/>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Freeform 53">
              <a:extLst>
                <a:ext uri="{FF2B5EF4-FFF2-40B4-BE49-F238E27FC236}">
                  <a16:creationId xmlns:a16="http://schemas.microsoft.com/office/drawing/2014/main" id="{F9573DA5-D0FF-4040-8D92-77772A6F28BF}"/>
                </a:ext>
              </a:extLst>
            </p:cNvPr>
            <p:cNvSpPr>
              <a:spLocks/>
            </p:cNvSpPr>
            <p:nvPr/>
          </p:nvSpPr>
          <p:spPr bwMode="auto">
            <a:xfrm>
              <a:off x="10082213" y="2511425"/>
              <a:ext cx="452438" cy="477837"/>
            </a:xfrm>
            <a:custGeom>
              <a:avLst/>
              <a:gdLst>
                <a:gd name="T0" fmla="*/ 1837 w 6328"/>
                <a:gd name="T1" fmla="*/ 6703 h 6703"/>
                <a:gd name="T2" fmla="*/ 5967 w 6328"/>
                <a:gd name="T3" fmla="*/ 6703 h 6703"/>
                <a:gd name="T4" fmla="*/ 6254 w 6328"/>
                <a:gd name="T5" fmla="*/ 6559 h 6703"/>
                <a:gd name="T6" fmla="*/ 6323 w 6328"/>
                <a:gd name="T7" fmla="*/ 6389 h 6703"/>
                <a:gd name="T8" fmla="*/ 6313 w 6328"/>
                <a:gd name="T9" fmla="*/ 6263 h 6703"/>
                <a:gd name="T10" fmla="*/ 4847 w 6328"/>
                <a:gd name="T11" fmla="*/ 318 h 6703"/>
                <a:gd name="T12" fmla="*/ 4754 w 6328"/>
                <a:gd name="T13" fmla="*/ 115 h 6703"/>
                <a:gd name="T14" fmla="*/ 4491 w 6328"/>
                <a:gd name="T15" fmla="*/ 0 h 6703"/>
                <a:gd name="T16" fmla="*/ 361 w 6328"/>
                <a:gd name="T17" fmla="*/ 0 h 6703"/>
                <a:gd name="T18" fmla="*/ 108 w 6328"/>
                <a:gd name="T19" fmla="*/ 104 h 6703"/>
                <a:gd name="T20" fmla="*/ 6 w 6328"/>
                <a:gd name="T21" fmla="*/ 314 h 6703"/>
                <a:gd name="T22" fmla="*/ 15 w 6328"/>
                <a:gd name="T23" fmla="*/ 439 h 6703"/>
                <a:gd name="T24" fmla="*/ 1467 w 6328"/>
                <a:gd name="T25" fmla="*/ 6328 h 6703"/>
                <a:gd name="T26" fmla="*/ 1543 w 6328"/>
                <a:gd name="T27" fmla="*/ 6549 h 6703"/>
                <a:gd name="T28" fmla="*/ 1837 w 6328"/>
                <a:gd name="T29" fmla="*/ 6703 h 6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28" h="6703">
                  <a:moveTo>
                    <a:pt x="1837" y="6703"/>
                  </a:moveTo>
                  <a:lnTo>
                    <a:pt x="5967" y="6703"/>
                  </a:lnTo>
                  <a:cubicBezTo>
                    <a:pt x="6085" y="6703"/>
                    <a:pt x="6189" y="6646"/>
                    <a:pt x="6254" y="6559"/>
                  </a:cubicBezTo>
                  <a:cubicBezTo>
                    <a:pt x="6291" y="6510"/>
                    <a:pt x="6315" y="6452"/>
                    <a:pt x="6323" y="6389"/>
                  </a:cubicBezTo>
                  <a:cubicBezTo>
                    <a:pt x="6328" y="6347"/>
                    <a:pt x="6323" y="6304"/>
                    <a:pt x="6313" y="6263"/>
                  </a:cubicBezTo>
                  <a:lnTo>
                    <a:pt x="4847" y="318"/>
                  </a:lnTo>
                  <a:cubicBezTo>
                    <a:pt x="4828" y="238"/>
                    <a:pt x="4804" y="169"/>
                    <a:pt x="4754" y="115"/>
                  </a:cubicBezTo>
                  <a:cubicBezTo>
                    <a:pt x="4688" y="44"/>
                    <a:pt x="4595" y="0"/>
                    <a:pt x="4491" y="0"/>
                  </a:cubicBezTo>
                  <a:lnTo>
                    <a:pt x="361" y="0"/>
                  </a:lnTo>
                  <a:cubicBezTo>
                    <a:pt x="262" y="0"/>
                    <a:pt x="173" y="40"/>
                    <a:pt x="108" y="104"/>
                  </a:cubicBezTo>
                  <a:cubicBezTo>
                    <a:pt x="53" y="159"/>
                    <a:pt x="15" y="233"/>
                    <a:pt x="6" y="314"/>
                  </a:cubicBezTo>
                  <a:cubicBezTo>
                    <a:pt x="0" y="356"/>
                    <a:pt x="5" y="398"/>
                    <a:pt x="15" y="439"/>
                  </a:cubicBezTo>
                  <a:lnTo>
                    <a:pt x="1467" y="6328"/>
                  </a:lnTo>
                  <a:cubicBezTo>
                    <a:pt x="1490" y="6420"/>
                    <a:pt x="1510" y="6502"/>
                    <a:pt x="1543" y="6549"/>
                  </a:cubicBezTo>
                  <a:cubicBezTo>
                    <a:pt x="1608" y="6642"/>
                    <a:pt x="1716" y="6703"/>
                    <a:pt x="1837" y="6703"/>
                  </a:cubicBezTo>
                  <a:close/>
                </a:path>
              </a:pathLst>
            </a:custGeom>
            <a:solidFill>
              <a:schemeClr val="accent4"/>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86" name="Freeform 54">
              <a:extLst>
                <a:ext uri="{FF2B5EF4-FFF2-40B4-BE49-F238E27FC236}">
                  <a16:creationId xmlns:a16="http://schemas.microsoft.com/office/drawing/2014/main" id="{33CBFED2-40B0-48BA-B211-3458C577122B}"/>
                </a:ext>
              </a:extLst>
            </p:cNvPr>
            <p:cNvSpPr>
              <a:spLocks/>
            </p:cNvSpPr>
            <p:nvPr/>
          </p:nvSpPr>
          <p:spPr bwMode="auto">
            <a:xfrm>
              <a:off x="10321926" y="2765425"/>
              <a:ext cx="498475" cy="349250"/>
            </a:xfrm>
            <a:custGeom>
              <a:avLst/>
              <a:gdLst>
                <a:gd name="T0" fmla="*/ 4519 w 6954"/>
                <a:gd name="T1" fmla="*/ 1798 h 4886"/>
                <a:gd name="T2" fmla="*/ 4182 w 6954"/>
                <a:gd name="T3" fmla="*/ 1698 h 4886"/>
                <a:gd name="T4" fmla="*/ 2258 w 6954"/>
                <a:gd name="T5" fmla="*/ 846 h 4886"/>
                <a:gd name="T6" fmla="*/ 1129 w 6954"/>
                <a:gd name="T7" fmla="*/ 247 h 4886"/>
                <a:gd name="T8" fmla="*/ 535 w 6954"/>
                <a:gd name="T9" fmla="*/ 119 h 4886"/>
                <a:gd name="T10" fmla="*/ 650 w 6954"/>
                <a:gd name="T11" fmla="*/ 422 h 4886"/>
                <a:gd name="T12" fmla="*/ 574 w 6954"/>
                <a:gd name="T13" fmla="*/ 387 h 4886"/>
                <a:gd name="T14" fmla="*/ 133 w 6954"/>
                <a:gd name="T15" fmla="*/ 362 h 4886"/>
                <a:gd name="T16" fmla="*/ 405 w 6954"/>
                <a:gd name="T17" fmla="*/ 840 h 4886"/>
                <a:gd name="T18" fmla="*/ 106 w 6954"/>
                <a:gd name="T19" fmla="*/ 917 h 4886"/>
                <a:gd name="T20" fmla="*/ 458 w 6954"/>
                <a:gd name="T21" fmla="*/ 1376 h 4886"/>
                <a:gd name="T22" fmla="*/ 753 w 6954"/>
                <a:gd name="T23" fmla="*/ 1598 h 4886"/>
                <a:gd name="T24" fmla="*/ 428 w 6954"/>
                <a:gd name="T25" fmla="*/ 1615 h 4886"/>
                <a:gd name="T26" fmla="*/ 715 w 6954"/>
                <a:gd name="T27" fmla="*/ 2068 h 4886"/>
                <a:gd name="T28" fmla="*/ 1910 w 6954"/>
                <a:gd name="T29" fmla="*/ 2882 h 4886"/>
                <a:gd name="T30" fmla="*/ 3567 w 6954"/>
                <a:gd name="T31" fmla="*/ 3373 h 4886"/>
                <a:gd name="T32" fmla="*/ 6318 w 6954"/>
                <a:gd name="T33" fmla="*/ 4669 h 4886"/>
                <a:gd name="T34" fmla="*/ 4519 w 6954"/>
                <a:gd name="T35" fmla="*/ 1798 h 4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54" h="4886">
                  <a:moveTo>
                    <a:pt x="4519" y="1798"/>
                  </a:moveTo>
                  <a:cubicBezTo>
                    <a:pt x="4339" y="1751"/>
                    <a:pt x="4218" y="1718"/>
                    <a:pt x="4182" y="1698"/>
                  </a:cubicBezTo>
                  <a:cubicBezTo>
                    <a:pt x="4156" y="1685"/>
                    <a:pt x="2397" y="891"/>
                    <a:pt x="2258" y="846"/>
                  </a:cubicBezTo>
                  <a:cubicBezTo>
                    <a:pt x="2258" y="846"/>
                    <a:pt x="1623" y="529"/>
                    <a:pt x="1129" y="247"/>
                  </a:cubicBezTo>
                  <a:cubicBezTo>
                    <a:pt x="883" y="106"/>
                    <a:pt x="600" y="0"/>
                    <a:pt x="535" y="119"/>
                  </a:cubicBezTo>
                  <a:cubicBezTo>
                    <a:pt x="481" y="219"/>
                    <a:pt x="560" y="357"/>
                    <a:pt x="650" y="422"/>
                  </a:cubicBezTo>
                  <a:cubicBezTo>
                    <a:pt x="628" y="412"/>
                    <a:pt x="603" y="401"/>
                    <a:pt x="574" y="387"/>
                  </a:cubicBezTo>
                  <a:cubicBezTo>
                    <a:pt x="366" y="289"/>
                    <a:pt x="197" y="265"/>
                    <a:pt x="133" y="362"/>
                  </a:cubicBezTo>
                  <a:cubicBezTo>
                    <a:pt x="0" y="564"/>
                    <a:pt x="367" y="821"/>
                    <a:pt x="405" y="840"/>
                  </a:cubicBezTo>
                  <a:cubicBezTo>
                    <a:pt x="392" y="834"/>
                    <a:pt x="164" y="741"/>
                    <a:pt x="106" y="917"/>
                  </a:cubicBezTo>
                  <a:cubicBezTo>
                    <a:pt x="70" y="1023"/>
                    <a:pt x="238" y="1170"/>
                    <a:pt x="458" y="1376"/>
                  </a:cubicBezTo>
                  <a:cubicBezTo>
                    <a:pt x="553" y="1464"/>
                    <a:pt x="753" y="1598"/>
                    <a:pt x="753" y="1598"/>
                  </a:cubicBezTo>
                  <a:cubicBezTo>
                    <a:pt x="591" y="1538"/>
                    <a:pt x="468" y="1565"/>
                    <a:pt x="428" y="1615"/>
                  </a:cubicBezTo>
                  <a:cubicBezTo>
                    <a:pt x="344" y="1718"/>
                    <a:pt x="423" y="1834"/>
                    <a:pt x="715" y="2068"/>
                  </a:cubicBezTo>
                  <a:cubicBezTo>
                    <a:pt x="1048" y="2334"/>
                    <a:pt x="1387" y="2617"/>
                    <a:pt x="1910" y="2882"/>
                  </a:cubicBezTo>
                  <a:cubicBezTo>
                    <a:pt x="2475" y="3168"/>
                    <a:pt x="2654" y="3206"/>
                    <a:pt x="3567" y="3373"/>
                  </a:cubicBezTo>
                  <a:cubicBezTo>
                    <a:pt x="3661" y="3390"/>
                    <a:pt x="5537" y="4403"/>
                    <a:pt x="6318" y="4669"/>
                  </a:cubicBezTo>
                  <a:cubicBezTo>
                    <a:pt x="6954" y="4886"/>
                    <a:pt x="5056" y="1982"/>
                    <a:pt x="4519" y="179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87" name="Freeform 55">
              <a:extLst>
                <a:ext uri="{FF2B5EF4-FFF2-40B4-BE49-F238E27FC236}">
                  <a16:creationId xmlns:a16="http://schemas.microsoft.com/office/drawing/2014/main" id="{31F8123C-6399-41FE-8170-7897E67209CE}"/>
                </a:ext>
              </a:extLst>
            </p:cNvPr>
            <p:cNvSpPr>
              <a:spLocks/>
            </p:cNvSpPr>
            <p:nvPr/>
          </p:nvSpPr>
          <p:spPr bwMode="auto">
            <a:xfrm>
              <a:off x="10382251" y="2879725"/>
              <a:ext cx="79375" cy="49212"/>
            </a:xfrm>
            <a:custGeom>
              <a:avLst/>
              <a:gdLst>
                <a:gd name="T0" fmla="*/ 1098 w 1114"/>
                <a:gd name="T1" fmla="*/ 674 h 704"/>
                <a:gd name="T2" fmla="*/ 1019 w 1114"/>
                <a:gd name="T3" fmla="*/ 688 h 704"/>
                <a:gd name="T4" fmla="*/ 41 w 1114"/>
                <a:gd name="T5" fmla="*/ 111 h 704"/>
                <a:gd name="T6" fmla="*/ 15 w 1114"/>
                <a:gd name="T7" fmla="*/ 32 h 704"/>
                <a:gd name="T8" fmla="*/ 97 w 1114"/>
                <a:gd name="T9" fmla="*/ 18 h 704"/>
                <a:gd name="T10" fmla="*/ 1071 w 1114"/>
                <a:gd name="T11" fmla="*/ 592 h 704"/>
                <a:gd name="T12" fmla="*/ 1100 w 1114"/>
                <a:gd name="T13" fmla="*/ 671 h 704"/>
                <a:gd name="T14" fmla="*/ 1098 w 1114"/>
                <a:gd name="T15" fmla="*/ 674 h 7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4" h="704">
                  <a:moveTo>
                    <a:pt x="1098" y="674"/>
                  </a:moveTo>
                  <a:cubicBezTo>
                    <a:pt x="1083" y="698"/>
                    <a:pt x="1048" y="704"/>
                    <a:pt x="1019" y="688"/>
                  </a:cubicBezTo>
                  <a:cubicBezTo>
                    <a:pt x="622" y="464"/>
                    <a:pt x="47" y="115"/>
                    <a:pt x="41" y="111"/>
                  </a:cubicBezTo>
                  <a:cubicBezTo>
                    <a:pt x="11" y="93"/>
                    <a:pt x="0" y="58"/>
                    <a:pt x="15" y="32"/>
                  </a:cubicBezTo>
                  <a:cubicBezTo>
                    <a:pt x="30" y="6"/>
                    <a:pt x="67" y="0"/>
                    <a:pt x="97" y="18"/>
                  </a:cubicBezTo>
                  <a:cubicBezTo>
                    <a:pt x="103" y="21"/>
                    <a:pt x="676" y="369"/>
                    <a:pt x="1071" y="592"/>
                  </a:cubicBezTo>
                  <a:cubicBezTo>
                    <a:pt x="1101" y="609"/>
                    <a:pt x="1114" y="644"/>
                    <a:pt x="1100" y="671"/>
                  </a:cubicBezTo>
                  <a:cubicBezTo>
                    <a:pt x="1099" y="672"/>
                    <a:pt x="1099" y="673"/>
                    <a:pt x="1098" y="6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8" name="Freeform 56">
              <a:extLst>
                <a:ext uri="{FF2B5EF4-FFF2-40B4-BE49-F238E27FC236}">
                  <a16:creationId xmlns:a16="http://schemas.microsoft.com/office/drawing/2014/main" id="{7B42D1BE-903F-4580-8F48-1E3BBC3B11C1}"/>
                </a:ext>
              </a:extLst>
            </p:cNvPr>
            <p:cNvSpPr>
              <a:spLocks/>
            </p:cNvSpPr>
            <p:nvPr/>
          </p:nvSpPr>
          <p:spPr bwMode="auto">
            <a:xfrm>
              <a:off x="10353676" y="2825750"/>
              <a:ext cx="104775" cy="65087"/>
            </a:xfrm>
            <a:custGeom>
              <a:avLst/>
              <a:gdLst>
                <a:gd name="T0" fmla="*/ 1448 w 1464"/>
                <a:gd name="T1" fmla="*/ 881 h 909"/>
                <a:gd name="T2" fmla="*/ 1377 w 1464"/>
                <a:gd name="T3" fmla="*/ 897 h 909"/>
                <a:gd name="T4" fmla="*/ 40 w 1464"/>
                <a:gd name="T5" fmla="*/ 111 h 909"/>
                <a:gd name="T6" fmla="*/ 17 w 1464"/>
                <a:gd name="T7" fmla="*/ 31 h 909"/>
                <a:gd name="T8" fmla="*/ 99 w 1464"/>
                <a:gd name="T9" fmla="*/ 19 h 909"/>
                <a:gd name="T10" fmla="*/ 1415 w 1464"/>
                <a:gd name="T11" fmla="*/ 794 h 909"/>
                <a:gd name="T12" fmla="*/ 1454 w 1464"/>
                <a:gd name="T13" fmla="*/ 870 h 909"/>
                <a:gd name="T14" fmla="*/ 1448 w 1464"/>
                <a:gd name="T15" fmla="*/ 881 h 9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64" h="909">
                  <a:moveTo>
                    <a:pt x="1448" y="881"/>
                  </a:moveTo>
                  <a:cubicBezTo>
                    <a:pt x="1433" y="902"/>
                    <a:pt x="1405" y="909"/>
                    <a:pt x="1377" y="897"/>
                  </a:cubicBezTo>
                  <a:cubicBezTo>
                    <a:pt x="1004" y="736"/>
                    <a:pt x="79" y="136"/>
                    <a:pt x="40" y="111"/>
                  </a:cubicBezTo>
                  <a:cubicBezTo>
                    <a:pt x="11" y="92"/>
                    <a:pt x="0" y="56"/>
                    <a:pt x="17" y="31"/>
                  </a:cubicBezTo>
                  <a:cubicBezTo>
                    <a:pt x="34" y="5"/>
                    <a:pt x="70" y="0"/>
                    <a:pt x="99" y="19"/>
                  </a:cubicBezTo>
                  <a:cubicBezTo>
                    <a:pt x="109" y="25"/>
                    <a:pt x="860" y="514"/>
                    <a:pt x="1415" y="794"/>
                  </a:cubicBezTo>
                  <a:cubicBezTo>
                    <a:pt x="1446" y="810"/>
                    <a:pt x="1464" y="842"/>
                    <a:pt x="1454" y="870"/>
                  </a:cubicBezTo>
                  <a:cubicBezTo>
                    <a:pt x="1452" y="874"/>
                    <a:pt x="1450" y="878"/>
                    <a:pt x="1448" y="8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9" name="Freeform 57">
              <a:extLst>
                <a:ext uri="{FF2B5EF4-FFF2-40B4-BE49-F238E27FC236}">
                  <a16:creationId xmlns:a16="http://schemas.microsoft.com/office/drawing/2014/main" id="{1C92CAAB-C2CF-44BC-A08F-6BCA1CEB9051}"/>
                </a:ext>
              </a:extLst>
            </p:cNvPr>
            <p:cNvSpPr>
              <a:spLocks/>
            </p:cNvSpPr>
            <p:nvPr/>
          </p:nvSpPr>
          <p:spPr bwMode="auto">
            <a:xfrm>
              <a:off x="10367963" y="2797175"/>
              <a:ext cx="104775" cy="65087"/>
            </a:xfrm>
            <a:custGeom>
              <a:avLst/>
              <a:gdLst>
                <a:gd name="T0" fmla="*/ 1440 w 1456"/>
                <a:gd name="T1" fmla="*/ 894 h 921"/>
                <a:gd name="T2" fmla="*/ 1369 w 1456"/>
                <a:gd name="T3" fmla="*/ 909 h 921"/>
                <a:gd name="T4" fmla="*/ 39 w 1456"/>
                <a:gd name="T5" fmla="*/ 110 h 921"/>
                <a:gd name="T6" fmla="*/ 17 w 1456"/>
                <a:gd name="T7" fmla="*/ 30 h 921"/>
                <a:gd name="T8" fmla="*/ 99 w 1456"/>
                <a:gd name="T9" fmla="*/ 19 h 921"/>
                <a:gd name="T10" fmla="*/ 1408 w 1456"/>
                <a:gd name="T11" fmla="*/ 807 h 921"/>
                <a:gd name="T12" fmla="*/ 1445 w 1456"/>
                <a:gd name="T13" fmla="*/ 883 h 921"/>
                <a:gd name="T14" fmla="*/ 1440 w 1456"/>
                <a:gd name="T15" fmla="*/ 894 h 9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6" h="921">
                  <a:moveTo>
                    <a:pt x="1440" y="894"/>
                  </a:moveTo>
                  <a:cubicBezTo>
                    <a:pt x="1425" y="914"/>
                    <a:pt x="1396" y="921"/>
                    <a:pt x="1369" y="909"/>
                  </a:cubicBezTo>
                  <a:cubicBezTo>
                    <a:pt x="997" y="745"/>
                    <a:pt x="78" y="136"/>
                    <a:pt x="39" y="110"/>
                  </a:cubicBezTo>
                  <a:cubicBezTo>
                    <a:pt x="10" y="91"/>
                    <a:pt x="0" y="55"/>
                    <a:pt x="17" y="30"/>
                  </a:cubicBezTo>
                  <a:cubicBezTo>
                    <a:pt x="34" y="4"/>
                    <a:pt x="70" y="0"/>
                    <a:pt x="99" y="19"/>
                  </a:cubicBezTo>
                  <a:cubicBezTo>
                    <a:pt x="109" y="25"/>
                    <a:pt x="888" y="540"/>
                    <a:pt x="1408" y="807"/>
                  </a:cubicBezTo>
                  <a:cubicBezTo>
                    <a:pt x="1439" y="823"/>
                    <a:pt x="1456" y="855"/>
                    <a:pt x="1445" y="883"/>
                  </a:cubicBezTo>
                  <a:cubicBezTo>
                    <a:pt x="1444" y="887"/>
                    <a:pt x="1442" y="891"/>
                    <a:pt x="1440" y="8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0" name="Freeform 58">
              <a:extLst>
                <a:ext uri="{FF2B5EF4-FFF2-40B4-BE49-F238E27FC236}">
                  <a16:creationId xmlns:a16="http://schemas.microsoft.com/office/drawing/2014/main" id="{F3E5DA46-F63D-484E-A2B0-2F71D56CB64B}"/>
                </a:ext>
              </a:extLst>
            </p:cNvPr>
            <p:cNvSpPr>
              <a:spLocks/>
            </p:cNvSpPr>
            <p:nvPr/>
          </p:nvSpPr>
          <p:spPr bwMode="auto">
            <a:xfrm>
              <a:off x="10596563" y="2470150"/>
              <a:ext cx="642938" cy="820737"/>
            </a:xfrm>
            <a:custGeom>
              <a:avLst/>
              <a:gdLst>
                <a:gd name="T0" fmla="*/ 5052 w 8967"/>
                <a:gd name="T1" fmla="*/ 0 h 11474"/>
                <a:gd name="T2" fmla="*/ 8288 w 8967"/>
                <a:gd name="T3" fmla="*/ 6738 h 11474"/>
                <a:gd name="T4" fmla="*/ 8051 w 8967"/>
                <a:gd name="T5" fmla="*/ 10689 h 11474"/>
                <a:gd name="T6" fmla="*/ 4276 w 8967"/>
                <a:gd name="T7" fmla="*/ 10443 h 11474"/>
                <a:gd name="T8" fmla="*/ 0 w 8967"/>
                <a:gd name="T9" fmla="*/ 8726 h 11474"/>
                <a:gd name="T10" fmla="*/ 681 w 8967"/>
                <a:gd name="T11" fmla="*/ 5926 h 11474"/>
                <a:gd name="T12" fmla="*/ 3936 w 8967"/>
                <a:gd name="T13" fmla="*/ 7066 h 11474"/>
                <a:gd name="T14" fmla="*/ 2809 w 8967"/>
                <a:gd name="T15" fmla="*/ 4581 h 11474"/>
                <a:gd name="T16" fmla="*/ 5052 w 8967"/>
                <a:gd name="T17" fmla="*/ 0 h 1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67" h="11474">
                  <a:moveTo>
                    <a:pt x="5052" y="0"/>
                  </a:moveTo>
                  <a:cubicBezTo>
                    <a:pt x="6569" y="918"/>
                    <a:pt x="7782" y="5046"/>
                    <a:pt x="8288" y="6738"/>
                  </a:cubicBezTo>
                  <a:cubicBezTo>
                    <a:pt x="8836" y="8572"/>
                    <a:pt x="8967" y="9878"/>
                    <a:pt x="8051" y="10689"/>
                  </a:cubicBezTo>
                  <a:cubicBezTo>
                    <a:pt x="7164" y="11474"/>
                    <a:pt x="6077" y="11123"/>
                    <a:pt x="4276" y="10443"/>
                  </a:cubicBezTo>
                  <a:cubicBezTo>
                    <a:pt x="1910" y="9549"/>
                    <a:pt x="0" y="8726"/>
                    <a:pt x="0" y="8726"/>
                  </a:cubicBezTo>
                  <a:cubicBezTo>
                    <a:pt x="402" y="8847"/>
                    <a:pt x="1233" y="6402"/>
                    <a:pt x="681" y="5926"/>
                  </a:cubicBezTo>
                  <a:lnTo>
                    <a:pt x="3936" y="7066"/>
                  </a:lnTo>
                  <a:lnTo>
                    <a:pt x="2809" y="4581"/>
                  </a:lnTo>
                  <a:lnTo>
                    <a:pt x="5052" y="0"/>
                  </a:lnTo>
                  <a:close/>
                </a:path>
              </a:pathLst>
            </a:custGeom>
            <a:solidFill>
              <a:schemeClr val="bg2"/>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91" name="Freeform 59">
              <a:extLst>
                <a:ext uri="{FF2B5EF4-FFF2-40B4-BE49-F238E27FC236}">
                  <a16:creationId xmlns:a16="http://schemas.microsoft.com/office/drawing/2014/main" id="{BF6553DE-E18E-40A9-B28E-919608FD6271}"/>
                </a:ext>
              </a:extLst>
            </p:cNvPr>
            <p:cNvSpPr>
              <a:spLocks/>
            </p:cNvSpPr>
            <p:nvPr/>
          </p:nvSpPr>
          <p:spPr bwMode="auto">
            <a:xfrm>
              <a:off x="10728326" y="3144838"/>
              <a:ext cx="219075" cy="134937"/>
            </a:xfrm>
            <a:custGeom>
              <a:avLst/>
              <a:gdLst>
                <a:gd name="T0" fmla="*/ 3059 w 3059"/>
                <a:gd name="T1" fmla="*/ 1889 h 1889"/>
                <a:gd name="T2" fmla="*/ 0 w 3059"/>
                <a:gd name="T3" fmla="*/ 0 h 1889"/>
                <a:gd name="T4" fmla="*/ 2804 w 3059"/>
                <a:gd name="T5" fmla="*/ 1147 h 1889"/>
                <a:gd name="T6" fmla="*/ 3059 w 3059"/>
                <a:gd name="T7" fmla="*/ 1889 h 1889"/>
              </a:gdLst>
              <a:ahLst/>
              <a:cxnLst>
                <a:cxn ang="0">
                  <a:pos x="T0" y="T1"/>
                </a:cxn>
                <a:cxn ang="0">
                  <a:pos x="T2" y="T3"/>
                </a:cxn>
                <a:cxn ang="0">
                  <a:pos x="T4" y="T5"/>
                </a:cxn>
                <a:cxn ang="0">
                  <a:pos x="T6" y="T7"/>
                </a:cxn>
              </a:cxnLst>
              <a:rect l="0" t="0" r="r" b="b"/>
              <a:pathLst>
                <a:path w="3059" h="1889">
                  <a:moveTo>
                    <a:pt x="3059" y="1889"/>
                  </a:moveTo>
                  <a:lnTo>
                    <a:pt x="0" y="0"/>
                  </a:lnTo>
                  <a:lnTo>
                    <a:pt x="2804" y="1147"/>
                  </a:lnTo>
                  <a:cubicBezTo>
                    <a:pt x="2893" y="1394"/>
                    <a:pt x="2978" y="1642"/>
                    <a:pt x="3059" y="188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2" name="Freeform 60">
              <a:extLst>
                <a:ext uri="{FF2B5EF4-FFF2-40B4-BE49-F238E27FC236}">
                  <a16:creationId xmlns:a16="http://schemas.microsoft.com/office/drawing/2014/main" id="{02F675DF-EB26-49C7-8DC7-AB0B491D92BA}"/>
                </a:ext>
              </a:extLst>
            </p:cNvPr>
            <p:cNvSpPr>
              <a:spLocks/>
            </p:cNvSpPr>
            <p:nvPr/>
          </p:nvSpPr>
          <p:spPr bwMode="auto">
            <a:xfrm>
              <a:off x="10937876" y="2927350"/>
              <a:ext cx="153988" cy="36512"/>
            </a:xfrm>
            <a:custGeom>
              <a:avLst/>
              <a:gdLst>
                <a:gd name="T0" fmla="*/ 2089 w 2147"/>
                <a:gd name="T1" fmla="*/ 516 h 516"/>
                <a:gd name="T2" fmla="*/ 2141 w 2147"/>
                <a:gd name="T3" fmla="*/ 474 h 516"/>
                <a:gd name="T4" fmla="*/ 2099 w 2147"/>
                <a:gd name="T5" fmla="*/ 411 h 516"/>
                <a:gd name="T6" fmla="*/ 68 w 2147"/>
                <a:gd name="T7" fmla="*/ 6 h 516"/>
                <a:gd name="T8" fmla="*/ 5 w 2147"/>
                <a:gd name="T9" fmla="*/ 47 h 516"/>
                <a:gd name="T10" fmla="*/ 47 w 2147"/>
                <a:gd name="T11" fmla="*/ 109 h 516"/>
                <a:gd name="T12" fmla="*/ 2079 w 2147"/>
                <a:gd name="T13" fmla="*/ 515 h 516"/>
                <a:gd name="T14" fmla="*/ 2089 w 2147"/>
                <a:gd name="T15" fmla="*/ 516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47" h="516">
                  <a:moveTo>
                    <a:pt x="2089" y="516"/>
                  </a:moveTo>
                  <a:cubicBezTo>
                    <a:pt x="2113" y="516"/>
                    <a:pt x="2136" y="499"/>
                    <a:pt x="2141" y="474"/>
                  </a:cubicBezTo>
                  <a:cubicBezTo>
                    <a:pt x="2147" y="445"/>
                    <a:pt x="2128" y="417"/>
                    <a:pt x="2099" y="411"/>
                  </a:cubicBezTo>
                  <a:lnTo>
                    <a:pt x="68" y="6"/>
                  </a:lnTo>
                  <a:cubicBezTo>
                    <a:pt x="39" y="0"/>
                    <a:pt x="11" y="18"/>
                    <a:pt x="5" y="47"/>
                  </a:cubicBezTo>
                  <a:cubicBezTo>
                    <a:pt x="0" y="76"/>
                    <a:pt x="18" y="104"/>
                    <a:pt x="47" y="109"/>
                  </a:cubicBezTo>
                  <a:lnTo>
                    <a:pt x="2079" y="515"/>
                  </a:lnTo>
                  <a:cubicBezTo>
                    <a:pt x="2082" y="516"/>
                    <a:pt x="2085" y="516"/>
                    <a:pt x="2089" y="5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pic>
          <p:nvPicPr>
            <p:cNvPr id="1028" name="Picture 4">
              <a:extLst>
                <a:ext uri="{FF2B5EF4-FFF2-40B4-BE49-F238E27FC236}">
                  <a16:creationId xmlns:a16="http://schemas.microsoft.com/office/drawing/2014/main" id="{4C287E25-4126-443F-B659-869152104DC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48664" y="1962152"/>
              <a:ext cx="1316090" cy="288923"/>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192">
              <a:extLst>
                <a:ext uri="{FF2B5EF4-FFF2-40B4-BE49-F238E27FC236}">
                  <a16:creationId xmlns:a16="http://schemas.microsoft.com/office/drawing/2014/main" id="{005A4853-7386-40F3-A11A-1652816291B4}"/>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47062" y="2983779"/>
              <a:ext cx="611424" cy="611424"/>
            </a:xfrm>
            <a:prstGeom prst="rect">
              <a:avLst/>
            </a:prstGeom>
            <a:noFill/>
            <a:extLst>
              <a:ext uri="{909E8E84-426E-40DD-AFC4-6F175D3DCCD1}">
                <a14:hiddenFill xmlns:a14="http://schemas.microsoft.com/office/drawing/2010/main">
                  <a:solidFill>
                    <a:srgbClr val="FFFFFF"/>
                  </a:solidFill>
                </a14:hiddenFill>
              </a:ext>
            </a:extLst>
          </p:spPr>
        </p:pic>
        <p:pic>
          <p:nvPicPr>
            <p:cNvPr id="194" name="Picture 193">
              <a:extLst>
                <a:ext uri="{FF2B5EF4-FFF2-40B4-BE49-F238E27FC236}">
                  <a16:creationId xmlns:a16="http://schemas.microsoft.com/office/drawing/2014/main" id="{8BE8E900-D997-4EE8-AF93-4BDF9C972EF2}"/>
                </a:ext>
                <a:ext uri="{C183D7F6-B498-43B3-948B-1728B52AA6E4}">
                  <adec:decorative xmlns:adec="http://schemas.microsoft.com/office/drawing/2017/decorative" val="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806" r="15948"/>
            <a:stretch/>
          </p:blipFill>
          <p:spPr bwMode="auto">
            <a:xfrm>
              <a:off x="8454579" y="2345604"/>
              <a:ext cx="662286" cy="572942"/>
            </a:xfrm>
            <a:prstGeom prst="rect">
              <a:avLst/>
            </a:prstGeom>
            <a:noFill/>
            <a:extLst>
              <a:ext uri="{909E8E84-426E-40DD-AFC4-6F175D3DCCD1}">
                <a14:hiddenFill xmlns:a14="http://schemas.microsoft.com/office/drawing/2010/main">
                  <a:solidFill>
                    <a:srgbClr val="FFFFFF"/>
                  </a:solidFill>
                </a14:hiddenFill>
              </a:ext>
            </a:extLst>
          </p:spPr>
        </p:pic>
        <p:pic>
          <p:nvPicPr>
            <p:cNvPr id="195" name="Picture 194" descr="Download Microsoft Excel Logo in SVG Vector or PNG File ...">
              <a:extLst>
                <a:ext uri="{FF2B5EF4-FFF2-40B4-BE49-F238E27FC236}">
                  <a16:creationId xmlns:a16="http://schemas.microsoft.com/office/drawing/2014/main" id="{728859C1-4602-4FA4-B845-BDE3F49182E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056" t="16718" r="26094" b="16333"/>
            <a:stretch/>
          </p:blipFill>
          <p:spPr bwMode="auto">
            <a:xfrm>
              <a:off x="9050520" y="3036888"/>
              <a:ext cx="614234" cy="57294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44300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0360B279-FDE3-B245-3859-B9C5E23CF8F5}"/>
              </a:ext>
            </a:extLst>
          </p:cNvPr>
          <p:cNvSpPr>
            <a:spLocks noGrp="1"/>
          </p:cNvSpPr>
          <p:nvPr>
            <p:ph type="title"/>
          </p:nvPr>
        </p:nvSpPr>
        <p:spPr>
          <a:xfrm>
            <a:off x="335735" y="152896"/>
            <a:ext cx="9135266" cy="936104"/>
          </a:xfrm>
        </p:spPr>
        <p:txBody>
          <a:bodyPr/>
          <a:lstStyle/>
          <a:p>
            <a:r>
              <a:rPr lang="en-US"/>
              <a:t>Accessibility inspector and Word</a:t>
            </a:r>
          </a:p>
        </p:txBody>
      </p:sp>
      <p:pic>
        <p:nvPicPr>
          <p:cNvPr id="3074" name="Picture 2">
            <a:extLst>
              <a:ext uri="{FF2B5EF4-FFF2-40B4-BE49-F238E27FC236}">
                <a16:creationId xmlns:a16="http://schemas.microsoft.com/office/drawing/2014/main" id="{30F1F116-04E3-4365-B31C-AE5D5F585420}"/>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336000" y="1672201"/>
            <a:ext cx="11520000" cy="4233598"/>
          </a:xfrm>
          <a:prstGeom prst="rect">
            <a:avLst/>
          </a:prstGeom>
          <a:solidFill>
            <a:srgbClr val="FFFFFF"/>
          </a:solidFill>
        </p:spPr>
      </p:pic>
    </p:spTree>
    <p:extLst>
      <p:ext uri="{BB962C8B-B14F-4D97-AF65-F5344CB8AC3E}">
        <p14:creationId xmlns:p14="http://schemas.microsoft.com/office/powerpoint/2010/main" val="20981282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9714-6B9D-4192-800A-E40796C2E2EB}"/>
              </a:ext>
            </a:extLst>
          </p:cNvPr>
          <p:cNvSpPr>
            <a:spLocks noGrp="1"/>
          </p:cNvSpPr>
          <p:nvPr>
            <p:ph type="title"/>
          </p:nvPr>
        </p:nvSpPr>
        <p:spPr/>
        <p:txBody>
          <a:bodyPr/>
          <a:lstStyle/>
          <a:p>
            <a:r>
              <a:rPr lang="en-GB"/>
              <a:t>Demonstration </a:t>
            </a:r>
            <a:r>
              <a:rPr lang="en-GB">
                <a:solidFill>
                  <a:schemeClr val="bg1"/>
                </a:solidFill>
              </a:rPr>
              <a:t>(Word)</a:t>
            </a:r>
          </a:p>
        </p:txBody>
      </p:sp>
      <p:sp>
        <p:nvSpPr>
          <p:cNvPr id="3" name="Content Placeholder 2">
            <a:extLst>
              <a:ext uri="{FF2B5EF4-FFF2-40B4-BE49-F238E27FC236}">
                <a16:creationId xmlns:a16="http://schemas.microsoft.com/office/drawing/2014/main" id="{6BEF558B-C5FC-43B6-BF28-0098B71CA19C}"/>
              </a:ext>
            </a:extLst>
          </p:cNvPr>
          <p:cNvSpPr>
            <a:spLocks noGrp="1"/>
          </p:cNvSpPr>
          <p:nvPr>
            <p:ph idx="1"/>
          </p:nvPr>
        </p:nvSpPr>
        <p:spPr/>
        <p:txBody>
          <a:bodyPr/>
          <a:lstStyle/>
          <a:p>
            <a:endParaRPr lang="en-GB"/>
          </a:p>
        </p:txBody>
      </p:sp>
    </p:spTree>
    <p:custDataLst>
      <p:tags r:id="rId1"/>
    </p:custDataLst>
    <p:extLst>
      <p:ext uri="{BB962C8B-B14F-4D97-AF65-F5344CB8AC3E}">
        <p14:creationId xmlns:p14="http://schemas.microsoft.com/office/powerpoint/2010/main" val="2078960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132CB-0D0B-4223-97F5-6BA885845FF5}"/>
              </a:ext>
            </a:extLst>
          </p:cNvPr>
          <p:cNvSpPr>
            <a:spLocks noGrp="1"/>
          </p:cNvSpPr>
          <p:nvPr>
            <p:ph type="title"/>
          </p:nvPr>
        </p:nvSpPr>
        <p:spPr/>
        <p:txBody>
          <a:bodyPr/>
          <a:lstStyle/>
          <a:p>
            <a:r>
              <a:rPr lang="en-GB"/>
              <a:t>NVDA Headings view</a:t>
            </a:r>
          </a:p>
        </p:txBody>
      </p:sp>
      <p:pic>
        <p:nvPicPr>
          <p:cNvPr id="10" name="Content Placeholder 9" descr="The NVDA Heading tab for two similar looking Word files - one uses Styles, the other does not. On the right the Headings tab for the Word file without Heading styles is empty. On the left the NVDA Headings window for the Word file using of Heading styles displays a navigable tree of the file's heading structure.">
            <a:extLst>
              <a:ext uri="{FF2B5EF4-FFF2-40B4-BE49-F238E27FC236}">
                <a16:creationId xmlns:a16="http://schemas.microsoft.com/office/drawing/2014/main" id="{B6BD9901-F219-40E7-A155-56D252D3C58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342978" y="1268413"/>
            <a:ext cx="9506043" cy="5040312"/>
          </a:xfrm>
          <a:ln w="38100">
            <a:solidFill>
              <a:schemeClr val="accent1"/>
            </a:solidFill>
          </a:ln>
        </p:spPr>
      </p:pic>
    </p:spTree>
    <p:custDataLst>
      <p:tags r:id="rId1"/>
    </p:custDataLst>
    <p:extLst>
      <p:ext uri="{BB962C8B-B14F-4D97-AF65-F5344CB8AC3E}">
        <p14:creationId xmlns:p14="http://schemas.microsoft.com/office/powerpoint/2010/main" val="1372114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21DA6E-05A6-A6C7-6E53-98D117D6555B}"/>
              </a:ext>
            </a:extLst>
          </p:cNvPr>
          <p:cNvSpPr>
            <a:spLocks noGrp="1"/>
          </p:cNvSpPr>
          <p:nvPr>
            <p:ph type="title"/>
          </p:nvPr>
        </p:nvSpPr>
        <p:spPr/>
        <p:txBody>
          <a:bodyPr/>
          <a:lstStyle/>
          <a:p>
            <a:r>
              <a:rPr lang="en-US"/>
              <a:t>Heading structure</a:t>
            </a:r>
          </a:p>
        </p:txBody>
      </p:sp>
      <p:pic>
        <p:nvPicPr>
          <p:cNvPr id="5" name="Content Placeholder 4" descr="What a more complex heading structure could look like. With multiple heading 2 levels beneath heading 1, with heading 3 levels always under heading 2.">
            <a:extLst>
              <a:ext uri="{FF2B5EF4-FFF2-40B4-BE49-F238E27FC236}">
                <a16:creationId xmlns:a16="http://schemas.microsoft.com/office/drawing/2014/main" id="{5358237F-7154-4F73-B96F-13DCD604F0ED}"/>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4313921" y="1268413"/>
            <a:ext cx="3564157" cy="5040312"/>
          </a:xfrm>
          <a:noFill/>
          <a:ln w="38100">
            <a:solidFill>
              <a:schemeClr val="accent1"/>
            </a:solidFill>
          </a:ln>
        </p:spPr>
      </p:pic>
      <p:sp>
        <p:nvSpPr>
          <p:cNvPr id="8" name="TextBox 7">
            <a:extLst>
              <a:ext uri="{FF2B5EF4-FFF2-40B4-BE49-F238E27FC236}">
                <a16:creationId xmlns:a16="http://schemas.microsoft.com/office/drawing/2014/main" id="{CD73D12F-C5F4-4D3E-9494-B903451A4E78}"/>
              </a:ext>
            </a:extLst>
          </p:cNvPr>
          <p:cNvSpPr txBox="1"/>
          <p:nvPr/>
        </p:nvSpPr>
        <p:spPr>
          <a:xfrm>
            <a:off x="8146473" y="5735782"/>
            <a:ext cx="3034145" cy="369332"/>
          </a:xfrm>
          <a:prstGeom prst="rect">
            <a:avLst/>
          </a:prstGeom>
          <a:noFill/>
        </p:spPr>
        <p:txBody>
          <a:bodyPr wrap="square" rtlCol="0">
            <a:spAutoFit/>
          </a:bodyPr>
          <a:lstStyle/>
          <a:p>
            <a:r>
              <a:rPr lang="en-GB"/>
              <a:t>Image source: </a:t>
            </a:r>
            <a:r>
              <a:rPr lang="en-GB">
                <a:hlinkClick r:id="rId4"/>
              </a:rPr>
              <a:t>The Big Hack</a:t>
            </a:r>
            <a:endParaRPr lang="en-GB"/>
          </a:p>
        </p:txBody>
      </p:sp>
    </p:spTree>
    <p:extLst>
      <p:ext uri="{BB962C8B-B14F-4D97-AF65-F5344CB8AC3E}">
        <p14:creationId xmlns:p14="http://schemas.microsoft.com/office/powerpoint/2010/main" val="3542382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6A3C-D590-413D-A092-18514E84BF00}"/>
              </a:ext>
            </a:extLst>
          </p:cNvPr>
          <p:cNvSpPr>
            <a:spLocks noGrp="1"/>
          </p:cNvSpPr>
          <p:nvPr>
            <p:ph type="title"/>
          </p:nvPr>
        </p:nvSpPr>
        <p:spPr/>
        <p:txBody>
          <a:bodyPr/>
          <a:lstStyle/>
          <a:p>
            <a:r>
              <a:rPr lang="en-GB"/>
              <a:t>Explaining table headings </a:t>
            </a:r>
            <a:r>
              <a:rPr lang="en-GB">
                <a:solidFill>
                  <a:schemeClr val="bg2"/>
                </a:solidFill>
              </a:rPr>
              <a:t>1</a:t>
            </a:r>
          </a:p>
        </p:txBody>
      </p:sp>
      <p:sp>
        <p:nvSpPr>
          <p:cNvPr id="5" name="Content Placeholder 4">
            <a:extLst>
              <a:ext uri="{FF2B5EF4-FFF2-40B4-BE49-F238E27FC236}">
                <a16:creationId xmlns:a16="http://schemas.microsoft.com/office/drawing/2014/main" id="{F9BB5EA2-D5C4-45C2-B3BF-6E0B01F019C8}"/>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176679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55E3-C0F1-4ACF-9F9D-8BA21D43EDBB}"/>
              </a:ext>
            </a:extLst>
          </p:cNvPr>
          <p:cNvSpPr>
            <a:spLocks noGrp="1"/>
          </p:cNvSpPr>
          <p:nvPr>
            <p:ph type="ctrTitle"/>
          </p:nvPr>
        </p:nvSpPr>
        <p:spPr>
          <a:xfrm>
            <a:off x="2354560" y="1178011"/>
            <a:ext cx="7591573" cy="2109405"/>
          </a:xfrm>
        </p:spPr>
        <p:txBody>
          <a:bodyPr anchor="b"/>
          <a:lstStyle/>
          <a:p>
            <a:r>
              <a:rPr lang="en-GB" sz="4400" dirty="0"/>
              <a:t>Better content, made easy!</a:t>
            </a:r>
          </a:p>
        </p:txBody>
      </p:sp>
      <p:sp>
        <p:nvSpPr>
          <p:cNvPr id="3" name="Subtitle 2">
            <a:extLst>
              <a:ext uri="{FF2B5EF4-FFF2-40B4-BE49-F238E27FC236}">
                <a16:creationId xmlns:a16="http://schemas.microsoft.com/office/drawing/2014/main" id="{F1892496-62DC-405F-8D7F-1A9B9E63A1FA}"/>
              </a:ext>
            </a:extLst>
          </p:cNvPr>
          <p:cNvSpPr>
            <a:spLocks noGrp="1"/>
          </p:cNvSpPr>
          <p:nvPr>
            <p:ph type="subTitle" idx="1"/>
          </p:nvPr>
        </p:nvSpPr>
        <p:spPr/>
        <p:txBody>
          <a:bodyPr/>
          <a:lstStyle/>
          <a:p>
            <a:r>
              <a:rPr lang="en-GB" dirty="0"/>
              <a:t>Using the office accessibility inspector</a:t>
            </a:r>
          </a:p>
        </p:txBody>
      </p:sp>
      <p:sp>
        <p:nvSpPr>
          <p:cNvPr id="4" name="Text Placeholder 3">
            <a:extLst>
              <a:ext uri="{FF2B5EF4-FFF2-40B4-BE49-F238E27FC236}">
                <a16:creationId xmlns:a16="http://schemas.microsoft.com/office/drawing/2014/main" id="{DA984ED5-A1AA-4B24-BBE5-C6367B960195}"/>
              </a:ext>
            </a:extLst>
          </p:cNvPr>
          <p:cNvSpPr>
            <a:spLocks noGrp="1"/>
          </p:cNvSpPr>
          <p:nvPr>
            <p:ph type="body" sz="quarter" idx="10"/>
          </p:nvPr>
        </p:nvSpPr>
        <p:spPr/>
        <p:txBody>
          <a:bodyPr/>
          <a:lstStyle/>
          <a:p>
            <a:r>
              <a:rPr lang="en-GB" dirty="0"/>
              <a:t>1 September 2022</a:t>
            </a:r>
          </a:p>
        </p:txBody>
      </p:sp>
    </p:spTree>
    <p:extLst>
      <p:ext uri="{BB962C8B-B14F-4D97-AF65-F5344CB8AC3E}">
        <p14:creationId xmlns:p14="http://schemas.microsoft.com/office/powerpoint/2010/main" val="278928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AF1B1-A04E-4509-BB89-3D3A9F3C72A5}"/>
              </a:ext>
            </a:extLst>
          </p:cNvPr>
          <p:cNvSpPr>
            <a:spLocks noGrp="1"/>
          </p:cNvSpPr>
          <p:nvPr>
            <p:ph type="title"/>
          </p:nvPr>
        </p:nvSpPr>
        <p:spPr/>
        <p:txBody>
          <a:bodyPr/>
          <a:lstStyle/>
          <a:p>
            <a:r>
              <a:rPr lang="en-GB"/>
              <a:t>Explaining table headings </a:t>
            </a:r>
            <a:r>
              <a:rPr lang="en-GB">
                <a:solidFill>
                  <a:schemeClr val="bg2"/>
                </a:solidFill>
              </a:rPr>
              <a:t>2</a:t>
            </a:r>
            <a:endParaRPr lang="en-GB"/>
          </a:p>
        </p:txBody>
      </p:sp>
      <p:pic>
        <p:nvPicPr>
          <p:cNvPr id="4" name="bad-table-w-subs" descr="In this example the table is read out by Ally. The column headings are not explained for each cell. This means that as you listen to the table it becomes more and more difficult to keep track of the relationship between the column headings and the row data.">
            <a:hlinkClick r:id="" action="ppaction://media"/>
            <a:extLst>
              <a:ext uri="{FF2B5EF4-FFF2-40B4-BE49-F238E27FC236}">
                <a16:creationId xmlns:a16="http://schemas.microsoft.com/office/drawing/2014/main" id="{4455B942-75FC-4E8A-8503-40CF1C80600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
        <p:nvSpPr>
          <p:cNvPr id="5" name="Rectangle 4">
            <a:extLst>
              <a:ext uri="{FF2B5EF4-FFF2-40B4-BE49-F238E27FC236}">
                <a16:creationId xmlns:a16="http://schemas.microsoft.com/office/drawing/2014/main" id="{2A1CFD20-E7E8-48B3-A20B-223C5CE333BE}"/>
              </a:ext>
              <a:ext uri="{C183D7F6-B498-43B3-948B-1728B52AA6E4}">
                <adec:decorative xmlns:adec="http://schemas.microsoft.com/office/drawing/2017/decorative" val="1"/>
              </a:ext>
            </a:extLst>
          </p:cNvPr>
          <p:cNvSpPr/>
          <p:nvPr/>
        </p:nvSpPr>
        <p:spPr>
          <a:xfrm>
            <a:off x="11131296" y="6083808"/>
            <a:ext cx="938784"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4344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0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B5E7-9587-4EA8-9ED2-D6304AEA4231}"/>
              </a:ext>
            </a:extLst>
          </p:cNvPr>
          <p:cNvSpPr>
            <a:spLocks noGrp="1"/>
          </p:cNvSpPr>
          <p:nvPr>
            <p:ph type="title"/>
          </p:nvPr>
        </p:nvSpPr>
        <p:spPr/>
        <p:txBody>
          <a:bodyPr/>
          <a:lstStyle/>
          <a:p>
            <a:r>
              <a:rPr lang="en-GB"/>
              <a:t>Explaining table headings </a:t>
            </a:r>
            <a:r>
              <a:rPr lang="en-GB">
                <a:solidFill>
                  <a:schemeClr val="bg2"/>
                </a:solidFill>
              </a:rPr>
              <a:t>3</a:t>
            </a:r>
            <a:endParaRPr lang="en-GB"/>
          </a:p>
        </p:txBody>
      </p:sp>
      <p:pic>
        <p:nvPicPr>
          <p:cNvPr id="4" name="good-table-w-subs" descr="In this example the table is read out by Ally. The column headings are explained for each cell. This means that as you listen to the table it is simple to keep track of the relationship between the column headings and the row data.">
            <a:hlinkClick r:id="" action="ppaction://media"/>
            <a:extLst>
              <a:ext uri="{FF2B5EF4-FFF2-40B4-BE49-F238E27FC236}">
                <a16:creationId xmlns:a16="http://schemas.microsoft.com/office/drawing/2014/main" id="{BF5A6C89-DA94-4001-86E8-EC3257A8B72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539"/>
          </a:xfrm>
        </p:spPr>
      </p:pic>
      <p:sp>
        <p:nvSpPr>
          <p:cNvPr id="5" name="Rectangle 4">
            <a:extLst>
              <a:ext uri="{FF2B5EF4-FFF2-40B4-BE49-F238E27FC236}">
                <a16:creationId xmlns:a16="http://schemas.microsoft.com/office/drawing/2014/main" id="{E545D58E-77DD-4DC2-9A9A-FF0D699BF919}"/>
              </a:ext>
              <a:ext uri="{C183D7F6-B498-43B3-948B-1728B52AA6E4}">
                <adec:decorative xmlns:adec="http://schemas.microsoft.com/office/drawing/2017/decorative" val="1"/>
              </a:ext>
            </a:extLst>
          </p:cNvPr>
          <p:cNvSpPr/>
          <p:nvPr/>
        </p:nvSpPr>
        <p:spPr>
          <a:xfrm>
            <a:off x="11131296" y="6083808"/>
            <a:ext cx="938784"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8633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522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7E63-EC02-4ED0-B623-88AE0A33B856}"/>
              </a:ext>
            </a:extLst>
          </p:cNvPr>
          <p:cNvSpPr>
            <a:spLocks noGrp="1"/>
          </p:cNvSpPr>
          <p:nvPr>
            <p:ph type="title"/>
          </p:nvPr>
        </p:nvSpPr>
        <p:spPr>
          <a:xfrm>
            <a:off x="336000" y="189000"/>
            <a:ext cx="9180001" cy="936104"/>
          </a:xfrm>
        </p:spPr>
        <p:txBody>
          <a:bodyPr anchor="ctr">
            <a:normAutofit/>
          </a:bodyPr>
          <a:lstStyle/>
          <a:p>
            <a:r>
              <a:rPr lang="en-GB"/>
              <a:t>Making a table header accessible in Word</a:t>
            </a:r>
          </a:p>
        </p:txBody>
      </p:sp>
      <p:sp>
        <p:nvSpPr>
          <p:cNvPr id="3" name="Content Placeholder 2">
            <a:extLst>
              <a:ext uri="{FF2B5EF4-FFF2-40B4-BE49-F238E27FC236}">
                <a16:creationId xmlns:a16="http://schemas.microsoft.com/office/drawing/2014/main" id="{F0B87877-E0BB-424E-90D9-DA1313C1FA36}"/>
              </a:ext>
            </a:extLst>
          </p:cNvPr>
          <p:cNvSpPr>
            <a:spLocks noGrp="1"/>
          </p:cNvSpPr>
          <p:nvPr>
            <p:ph sz="quarter" idx="10"/>
          </p:nvPr>
        </p:nvSpPr>
        <p:spPr>
          <a:xfrm>
            <a:off x="336000" y="1269000"/>
            <a:ext cx="5609330" cy="5040000"/>
          </a:xfrm>
        </p:spPr>
        <p:txBody>
          <a:bodyPr anchor="ctr">
            <a:normAutofit lnSpcReduction="10000"/>
          </a:bodyPr>
          <a:lstStyle/>
          <a:p>
            <a:pPr marL="342900" lvl="0" indent="-342900">
              <a:lnSpc>
                <a:spcPct val="150000"/>
              </a:lnSpc>
              <a:buFont typeface="+mj-lt"/>
              <a:buAutoNum type="arabicPeriod"/>
            </a:pPr>
            <a:r>
              <a:rPr lang="en-GB" sz="2400" b="1">
                <a:effectLst/>
              </a:rPr>
              <a:t>Select</a:t>
            </a:r>
            <a:r>
              <a:rPr lang="en-GB" sz="2400">
                <a:effectLst/>
              </a:rPr>
              <a:t> the header row.</a:t>
            </a:r>
          </a:p>
          <a:p>
            <a:pPr marL="342900" lvl="0" indent="-342900">
              <a:lnSpc>
                <a:spcPct val="150000"/>
              </a:lnSpc>
              <a:buFont typeface="+mj-lt"/>
              <a:buAutoNum type="arabicPeriod"/>
            </a:pPr>
            <a:r>
              <a:rPr lang="en-GB" sz="2400" b="1">
                <a:effectLst/>
              </a:rPr>
              <a:t>Right click </a:t>
            </a:r>
            <a:r>
              <a:rPr lang="en-GB" sz="2400">
                <a:effectLst/>
              </a:rPr>
              <a:t>within the header row you have selected and choose </a:t>
            </a:r>
            <a:r>
              <a:rPr lang="en-GB" sz="2400" b="1">
                <a:effectLst/>
              </a:rPr>
              <a:t>Table properties</a:t>
            </a:r>
            <a:r>
              <a:rPr lang="en-GB" sz="2400">
                <a:effectLst/>
              </a:rPr>
              <a:t>, and then select the </a:t>
            </a:r>
            <a:r>
              <a:rPr lang="en-GB" sz="2400" b="1">
                <a:effectLst/>
              </a:rPr>
              <a:t>Row</a:t>
            </a:r>
            <a:r>
              <a:rPr lang="en-GB" sz="2400">
                <a:effectLst/>
              </a:rPr>
              <a:t> tab.</a:t>
            </a:r>
          </a:p>
          <a:p>
            <a:pPr marL="342900" lvl="0" indent="-342900">
              <a:lnSpc>
                <a:spcPct val="150000"/>
              </a:lnSpc>
              <a:buFont typeface="+mj-lt"/>
              <a:buAutoNum type="arabicPeriod"/>
            </a:pPr>
            <a:r>
              <a:rPr lang="en-GB" sz="2400">
                <a:effectLst/>
              </a:rPr>
              <a:t>Tick </a:t>
            </a:r>
            <a:r>
              <a:rPr lang="en-GB" sz="2400" b="1">
                <a:effectLst/>
              </a:rPr>
              <a:t>“Repeat as header row at the top of each page”</a:t>
            </a:r>
          </a:p>
          <a:p>
            <a:pPr marL="342900" lvl="0" indent="-342900">
              <a:lnSpc>
                <a:spcPct val="150000"/>
              </a:lnSpc>
              <a:spcAft>
                <a:spcPts val="800"/>
              </a:spcAft>
              <a:buFont typeface="+mj-lt"/>
              <a:buAutoNum type="arabicPeriod"/>
            </a:pPr>
            <a:r>
              <a:rPr lang="en-GB" sz="2400">
                <a:effectLst/>
              </a:rPr>
              <a:t>Untick </a:t>
            </a:r>
            <a:r>
              <a:rPr lang="en-GB" sz="2400" b="1">
                <a:effectLst/>
              </a:rPr>
              <a:t>“Allow row to break across pages”</a:t>
            </a:r>
          </a:p>
        </p:txBody>
      </p:sp>
      <p:pic>
        <p:nvPicPr>
          <p:cNvPr id="6" name="Content Placeholder 5">
            <a:extLst>
              <a:ext uri="{FF2B5EF4-FFF2-40B4-BE49-F238E27FC236}">
                <a16:creationId xmlns:a16="http://schemas.microsoft.com/office/drawing/2014/main" id="{F1E9EDB1-FA73-49DF-8F40-62F53AC9E8F4}"/>
              </a:ext>
              <a:ext uri="{C183D7F6-B498-43B3-948B-1728B52AA6E4}">
                <adec:decorative xmlns:adec="http://schemas.microsoft.com/office/drawing/2017/decorative" val="1"/>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591167" y="1268999"/>
            <a:ext cx="4824324" cy="5040000"/>
          </a:xfrm>
          <a:noFill/>
          <a:ln w="38100">
            <a:solidFill>
              <a:schemeClr val="accent1"/>
            </a:solidFill>
          </a:ln>
        </p:spPr>
      </p:pic>
    </p:spTree>
    <p:extLst>
      <p:ext uri="{BB962C8B-B14F-4D97-AF65-F5344CB8AC3E}">
        <p14:creationId xmlns:p14="http://schemas.microsoft.com/office/powerpoint/2010/main" val="3874526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9D6AB-4A20-43CB-9091-CA19B036FE62}"/>
              </a:ext>
            </a:extLst>
          </p:cNvPr>
          <p:cNvSpPr>
            <a:spLocks noGrp="1"/>
          </p:cNvSpPr>
          <p:nvPr>
            <p:ph type="title"/>
          </p:nvPr>
        </p:nvSpPr>
        <p:spPr/>
        <p:txBody>
          <a:bodyPr/>
          <a:lstStyle/>
          <a:p>
            <a:r>
              <a:rPr lang="en-GB"/>
              <a:t>Word accessibility, helpful links</a:t>
            </a:r>
          </a:p>
        </p:txBody>
      </p:sp>
      <p:sp>
        <p:nvSpPr>
          <p:cNvPr id="4" name="Content Placeholder 3">
            <a:extLst>
              <a:ext uri="{FF2B5EF4-FFF2-40B4-BE49-F238E27FC236}">
                <a16:creationId xmlns:a16="http://schemas.microsoft.com/office/drawing/2014/main" id="{FD2A68FD-D4C1-480C-97D6-987F61394AEE}"/>
              </a:ext>
            </a:extLst>
          </p:cNvPr>
          <p:cNvSpPr>
            <a:spLocks noGrp="1"/>
          </p:cNvSpPr>
          <p:nvPr>
            <p:ph sz="quarter" idx="10"/>
          </p:nvPr>
        </p:nvSpPr>
        <p:spPr/>
        <p:txBody>
          <a:bodyPr vert="horz" lIns="91440" tIns="45720" rIns="91440" bIns="45720" rtlCol="0" anchor="ctr">
            <a:normAutofit/>
          </a:bodyPr>
          <a:lstStyle/>
          <a:p>
            <a:pPr>
              <a:lnSpc>
                <a:spcPct val="200000"/>
              </a:lnSpc>
            </a:pPr>
            <a:r>
              <a:rPr lang="en-GB">
                <a:latin typeface="Lucida Sans"/>
                <a:hlinkClick r:id="rId2"/>
              </a:rPr>
              <a:t>Improve accessibility with heading styles</a:t>
            </a:r>
            <a:r>
              <a:rPr lang="en-GB">
                <a:latin typeface="Lucida Sans"/>
              </a:rPr>
              <a:t> (Microsoft)</a:t>
            </a:r>
          </a:p>
          <a:p>
            <a:pPr>
              <a:lnSpc>
                <a:spcPct val="200000"/>
              </a:lnSpc>
            </a:pPr>
            <a:r>
              <a:rPr lang="en-GB">
                <a:latin typeface="Lucida Sans"/>
                <a:hlinkClick r:id="rId3"/>
              </a:rPr>
              <a:t>Create accessible tables in Word</a:t>
            </a:r>
            <a:r>
              <a:rPr lang="en-GB">
                <a:latin typeface="Lucida Sans"/>
              </a:rPr>
              <a:t> (Microsoft)</a:t>
            </a:r>
          </a:p>
          <a:p>
            <a:pPr>
              <a:lnSpc>
                <a:spcPct val="200000"/>
              </a:lnSpc>
            </a:pPr>
            <a:r>
              <a:rPr lang="en-GB">
                <a:latin typeface="Lucida Sans"/>
                <a:hlinkClick r:id="rId4"/>
              </a:rPr>
              <a:t>Styles and outline levels</a:t>
            </a:r>
            <a:r>
              <a:rPr lang="en-GB">
                <a:latin typeface="Lucida Sans"/>
              </a:rPr>
              <a:t> [in Word] (LinkedIn Learning)</a:t>
            </a:r>
          </a:p>
          <a:p>
            <a:pPr>
              <a:lnSpc>
                <a:spcPct val="200000"/>
              </a:lnSpc>
            </a:pPr>
            <a:r>
              <a:rPr lang="en-GB">
                <a:latin typeface="Lucida Sans"/>
                <a:hlinkClick r:id="rId5"/>
              </a:rPr>
              <a:t>Tagging tables</a:t>
            </a:r>
            <a:r>
              <a:rPr lang="en-GB">
                <a:latin typeface="Lucida Sans"/>
              </a:rPr>
              <a:t> [in Word] (LinkedIn Learning)</a:t>
            </a:r>
            <a:endParaRPr lang="en-GB"/>
          </a:p>
        </p:txBody>
      </p:sp>
      <p:grpSp>
        <p:nvGrpSpPr>
          <p:cNvPr id="6" name="Group 5">
            <a:extLst>
              <a:ext uri="{FF2B5EF4-FFF2-40B4-BE49-F238E27FC236}">
                <a16:creationId xmlns:a16="http://schemas.microsoft.com/office/drawing/2014/main" id="{ECA302BB-345F-46AC-A952-A35DF3544B49}"/>
              </a:ext>
              <a:ext uri="{C183D7F6-B498-43B3-948B-1728B52AA6E4}">
                <adec:decorative xmlns:adec="http://schemas.microsoft.com/office/drawing/2017/decorative" val="1"/>
              </a:ext>
            </a:extLst>
          </p:cNvPr>
          <p:cNvGrpSpPr>
            <a:grpSpLocks noChangeAspect="1"/>
          </p:cNvGrpSpPr>
          <p:nvPr/>
        </p:nvGrpSpPr>
        <p:grpSpPr>
          <a:xfrm>
            <a:off x="8782050" y="1222682"/>
            <a:ext cx="2566988" cy="5086317"/>
            <a:chOff x="5172075" y="1905000"/>
            <a:chExt cx="1881188" cy="3727450"/>
          </a:xfrm>
          <a:effectLst>
            <a:outerShdw blurRad="50800" dist="38100" dir="2700000" algn="tl" rotWithShape="0">
              <a:prstClr val="black">
                <a:alpha val="40000"/>
              </a:prstClr>
            </a:outerShdw>
          </a:effectLst>
        </p:grpSpPr>
        <p:sp>
          <p:nvSpPr>
            <p:cNvPr id="7" name="Freeform 6">
              <a:extLst>
                <a:ext uri="{FF2B5EF4-FFF2-40B4-BE49-F238E27FC236}">
                  <a16:creationId xmlns:a16="http://schemas.microsoft.com/office/drawing/2014/main" id="{5E110DD8-0C00-4E28-B852-0AF7F738B073}"/>
                </a:ext>
              </a:extLst>
            </p:cNvPr>
            <p:cNvSpPr>
              <a:spLocks/>
            </p:cNvSpPr>
            <p:nvPr/>
          </p:nvSpPr>
          <p:spPr bwMode="auto">
            <a:xfrm>
              <a:off x="5376863" y="4687888"/>
              <a:ext cx="581025" cy="944562"/>
            </a:xfrm>
            <a:custGeom>
              <a:avLst/>
              <a:gdLst>
                <a:gd name="T0" fmla="*/ 679 w 8095"/>
                <a:gd name="T1" fmla="*/ 13204 h 13218"/>
                <a:gd name="T2" fmla="*/ 5424 w 8095"/>
                <a:gd name="T3" fmla="*/ 13218 h 13218"/>
                <a:gd name="T4" fmla="*/ 5996 w 8095"/>
                <a:gd name="T5" fmla="*/ 12654 h 13218"/>
                <a:gd name="T6" fmla="*/ 5910 w 8095"/>
                <a:gd name="T7" fmla="*/ 11900 h 13218"/>
                <a:gd name="T8" fmla="*/ 8095 w 8095"/>
                <a:gd name="T9" fmla="*/ 0 h 13218"/>
                <a:gd name="T10" fmla="*/ 4552 w 8095"/>
                <a:gd name="T11" fmla="*/ 42 h 13218"/>
                <a:gd name="T12" fmla="*/ 3592 w 8095"/>
                <a:gd name="T13" fmla="*/ 11151 h 13218"/>
                <a:gd name="T14" fmla="*/ 3385 w 8095"/>
                <a:gd name="T15" fmla="*/ 11441 h 13218"/>
                <a:gd name="T16" fmla="*/ 1944 w 8095"/>
                <a:gd name="T17" fmla="*/ 11870 h 13218"/>
                <a:gd name="T18" fmla="*/ 781 w 8095"/>
                <a:gd name="T19" fmla="*/ 12244 h 13218"/>
                <a:gd name="T20" fmla="*/ 679 w 8095"/>
                <a:gd name="T21" fmla="*/ 13204 h 1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5" h="13218">
                  <a:moveTo>
                    <a:pt x="679" y="13204"/>
                  </a:moveTo>
                  <a:lnTo>
                    <a:pt x="5424" y="13218"/>
                  </a:lnTo>
                  <a:cubicBezTo>
                    <a:pt x="5737" y="13218"/>
                    <a:pt x="5995" y="12967"/>
                    <a:pt x="5996" y="12654"/>
                  </a:cubicBezTo>
                  <a:cubicBezTo>
                    <a:pt x="5996" y="12412"/>
                    <a:pt x="5950" y="12145"/>
                    <a:pt x="5910" y="11900"/>
                  </a:cubicBezTo>
                  <a:cubicBezTo>
                    <a:pt x="5873" y="11677"/>
                    <a:pt x="7675" y="4748"/>
                    <a:pt x="8095" y="0"/>
                  </a:cubicBezTo>
                  <a:lnTo>
                    <a:pt x="4552" y="42"/>
                  </a:lnTo>
                  <a:lnTo>
                    <a:pt x="3592" y="11151"/>
                  </a:lnTo>
                  <a:cubicBezTo>
                    <a:pt x="3593" y="11282"/>
                    <a:pt x="3510" y="11399"/>
                    <a:pt x="3385" y="11441"/>
                  </a:cubicBezTo>
                  <a:cubicBezTo>
                    <a:pt x="3071" y="11547"/>
                    <a:pt x="2497" y="11708"/>
                    <a:pt x="1944" y="11870"/>
                  </a:cubicBezTo>
                  <a:cubicBezTo>
                    <a:pt x="1489" y="12004"/>
                    <a:pt x="1050" y="12138"/>
                    <a:pt x="781" y="12244"/>
                  </a:cubicBezTo>
                  <a:cubicBezTo>
                    <a:pt x="0" y="12554"/>
                    <a:pt x="426" y="13204"/>
                    <a:pt x="679" y="1320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7">
              <a:extLst>
                <a:ext uri="{FF2B5EF4-FFF2-40B4-BE49-F238E27FC236}">
                  <a16:creationId xmlns:a16="http://schemas.microsoft.com/office/drawing/2014/main" id="{B39E5137-B693-4DD5-AAD5-130CF22DD083}"/>
                </a:ext>
              </a:extLst>
            </p:cNvPr>
            <p:cNvSpPr>
              <a:spLocks/>
            </p:cNvSpPr>
            <p:nvPr/>
          </p:nvSpPr>
          <p:spPr bwMode="auto">
            <a:xfrm>
              <a:off x="5376863" y="5535613"/>
              <a:ext cx="430213" cy="96837"/>
            </a:xfrm>
            <a:custGeom>
              <a:avLst/>
              <a:gdLst>
                <a:gd name="T0" fmla="*/ 679 w 5996"/>
                <a:gd name="T1" fmla="*/ 1348 h 1362"/>
                <a:gd name="T2" fmla="*/ 5424 w 5996"/>
                <a:gd name="T3" fmla="*/ 1362 h 1362"/>
                <a:gd name="T4" fmla="*/ 5996 w 5996"/>
                <a:gd name="T5" fmla="*/ 798 h 1362"/>
                <a:gd name="T6" fmla="*/ 5910 w 5996"/>
                <a:gd name="T7" fmla="*/ 44 h 1362"/>
                <a:gd name="T8" fmla="*/ 5289 w 5996"/>
                <a:gd name="T9" fmla="*/ 64 h 1362"/>
                <a:gd name="T10" fmla="*/ 3153 w 5996"/>
                <a:gd name="T11" fmla="*/ 514 h 1362"/>
                <a:gd name="T12" fmla="*/ 1944 w 5996"/>
                <a:gd name="T13" fmla="*/ 14 h 1362"/>
                <a:gd name="T14" fmla="*/ 781 w 5996"/>
                <a:gd name="T15" fmla="*/ 388 h 1362"/>
                <a:gd name="T16" fmla="*/ 679 w 5996"/>
                <a:gd name="T17" fmla="*/ 1348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6" h="1362">
                  <a:moveTo>
                    <a:pt x="679" y="1348"/>
                  </a:moveTo>
                  <a:lnTo>
                    <a:pt x="5424" y="1362"/>
                  </a:lnTo>
                  <a:cubicBezTo>
                    <a:pt x="5737" y="1362"/>
                    <a:pt x="5995" y="1111"/>
                    <a:pt x="5996" y="798"/>
                  </a:cubicBezTo>
                  <a:cubicBezTo>
                    <a:pt x="5996" y="556"/>
                    <a:pt x="5950" y="289"/>
                    <a:pt x="5910" y="44"/>
                  </a:cubicBezTo>
                  <a:cubicBezTo>
                    <a:pt x="5736" y="4"/>
                    <a:pt x="5529" y="0"/>
                    <a:pt x="5289" y="64"/>
                  </a:cubicBezTo>
                  <a:cubicBezTo>
                    <a:pt x="4403" y="299"/>
                    <a:pt x="3401" y="537"/>
                    <a:pt x="3153" y="514"/>
                  </a:cubicBezTo>
                  <a:cubicBezTo>
                    <a:pt x="2755" y="478"/>
                    <a:pt x="2255" y="153"/>
                    <a:pt x="1944" y="14"/>
                  </a:cubicBezTo>
                  <a:cubicBezTo>
                    <a:pt x="1489" y="148"/>
                    <a:pt x="1050" y="282"/>
                    <a:pt x="781" y="388"/>
                  </a:cubicBezTo>
                  <a:cubicBezTo>
                    <a:pt x="0" y="698"/>
                    <a:pt x="426" y="1348"/>
                    <a:pt x="679" y="13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a:extLst>
                <a:ext uri="{FF2B5EF4-FFF2-40B4-BE49-F238E27FC236}">
                  <a16:creationId xmlns:a16="http://schemas.microsoft.com/office/drawing/2014/main" id="{45D9AFAC-E757-4412-B2DB-DA9FF78FC78B}"/>
                </a:ext>
              </a:extLst>
            </p:cNvPr>
            <p:cNvSpPr>
              <a:spLocks/>
            </p:cNvSpPr>
            <p:nvPr/>
          </p:nvSpPr>
          <p:spPr bwMode="auto">
            <a:xfrm>
              <a:off x="5637213" y="5383213"/>
              <a:ext cx="193675" cy="71437"/>
            </a:xfrm>
            <a:custGeom>
              <a:avLst/>
              <a:gdLst>
                <a:gd name="T0" fmla="*/ 0 w 2703"/>
                <a:gd name="T1" fmla="*/ 1001 h 1001"/>
                <a:gd name="T2" fmla="*/ 78 w 2703"/>
                <a:gd name="T3" fmla="*/ 0 h 1001"/>
                <a:gd name="T4" fmla="*/ 2703 w 2703"/>
                <a:gd name="T5" fmla="*/ 204 h 1001"/>
                <a:gd name="T6" fmla="*/ 0 w 2703"/>
                <a:gd name="T7" fmla="*/ 1001 h 1001"/>
              </a:gdLst>
              <a:ahLst/>
              <a:cxnLst>
                <a:cxn ang="0">
                  <a:pos x="T0" y="T1"/>
                </a:cxn>
                <a:cxn ang="0">
                  <a:pos x="T2" y="T3"/>
                </a:cxn>
                <a:cxn ang="0">
                  <a:pos x="T4" y="T5"/>
                </a:cxn>
                <a:cxn ang="0">
                  <a:pos x="T6" y="T7"/>
                </a:cxn>
              </a:cxnLst>
              <a:rect l="0" t="0" r="r" b="b"/>
              <a:pathLst>
                <a:path w="2703" h="1001">
                  <a:moveTo>
                    <a:pt x="0" y="1001"/>
                  </a:moveTo>
                  <a:lnTo>
                    <a:pt x="78" y="0"/>
                  </a:lnTo>
                  <a:lnTo>
                    <a:pt x="2703" y="204"/>
                  </a:lnTo>
                  <a:lnTo>
                    <a:pt x="0" y="10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a:extLst>
                <a:ext uri="{FF2B5EF4-FFF2-40B4-BE49-F238E27FC236}">
                  <a16:creationId xmlns:a16="http://schemas.microsoft.com/office/drawing/2014/main" id="{0952EBCE-F496-43B2-A010-C2015D8669FB}"/>
                </a:ext>
              </a:extLst>
            </p:cNvPr>
            <p:cNvSpPr>
              <a:spLocks/>
            </p:cNvSpPr>
            <p:nvPr/>
          </p:nvSpPr>
          <p:spPr bwMode="auto">
            <a:xfrm>
              <a:off x="6302375" y="5130800"/>
              <a:ext cx="207963" cy="409575"/>
            </a:xfrm>
            <a:custGeom>
              <a:avLst/>
              <a:gdLst>
                <a:gd name="T0" fmla="*/ 2902 w 2914"/>
                <a:gd name="T1" fmla="*/ 989 h 5739"/>
                <a:gd name="T2" fmla="*/ 2566 w 2914"/>
                <a:gd name="T3" fmla="*/ 4586 h 5739"/>
                <a:gd name="T4" fmla="*/ 2914 w 2914"/>
                <a:gd name="T5" fmla="*/ 5705 h 5739"/>
                <a:gd name="T6" fmla="*/ 53 w 2914"/>
                <a:gd name="T7" fmla="*/ 5739 h 5739"/>
                <a:gd name="T8" fmla="*/ 108 w 2914"/>
                <a:gd name="T9" fmla="*/ 4614 h 5739"/>
                <a:gd name="T10" fmla="*/ 0 w 2914"/>
                <a:gd name="T11" fmla="*/ 0 h 5739"/>
                <a:gd name="T12" fmla="*/ 290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2902" y="989"/>
                  </a:moveTo>
                  <a:lnTo>
                    <a:pt x="2566" y="4586"/>
                  </a:lnTo>
                  <a:lnTo>
                    <a:pt x="2914" y="5705"/>
                  </a:lnTo>
                  <a:lnTo>
                    <a:pt x="53" y="5739"/>
                  </a:lnTo>
                  <a:lnTo>
                    <a:pt x="108" y="4614"/>
                  </a:lnTo>
                  <a:lnTo>
                    <a:pt x="0" y="0"/>
                  </a:lnTo>
                  <a:lnTo>
                    <a:pt x="2902" y="98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a:extLst>
                <a:ext uri="{FF2B5EF4-FFF2-40B4-BE49-F238E27FC236}">
                  <a16:creationId xmlns:a16="http://schemas.microsoft.com/office/drawing/2014/main" id="{B3A54E0C-112A-48E3-ACDC-0D2765E87DCA}"/>
                </a:ext>
              </a:extLst>
            </p:cNvPr>
            <p:cNvSpPr>
              <a:spLocks/>
            </p:cNvSpPr>
            <p:nvPr/>
          </p:nvSpPr>
          <p:spPr bwMode="auto">
            <a:xfrm>
              <a:off x="6300788" y="5494338"/>
              <a:ext cx="222250" cy="138112"/>
            </a:xfrm>
            <a:custGeom>
              <a:avLst/>
              <a:gdLst>
                <a:gd name="T0" fmla="*/ 67 w 3097"/>
                <a:gd name="T1" fmla="*/ 612 h 1929"/>
                <a:gd name="T2" fmla="*/ 2924 w 3097"/>
                <a:gd name="T3" fmla="*/ 612 h 1929"/>
                <a:gd name="T4" fmla="*/ 3097 w 3097"/>
                <a:gd name="T5" fmla="*/ 1365 h 1929"/>
                <a:gd name="T6" fmla="*/ 2556 w 3097"/>
                <a:gd name="T7" fmla="*/ 1929 h 1929"/>
                <a:gd name="T8" fmla="*/ 445 w 3097"/>
                <a:gd name="T9" fmla="*/ 1929 h 1929"/>
                <a:gd name="T10" fmla="*/ 0 w 3097"/>
                <a:gd name="T11" fmla="*/ 1365 h 1929"/>
                <a:gd name="T12" fmla="*/ 67 w 3097"/>
                <a:gd name="T13" fmla="*/ 612 h 1929"/>
              </a:gdLst>
              <a:ahLst/>
              <a:cxnLst>
                <a:cxn ang="0">
                  <a:pos x="T0" y="T1"/>
                </a:cxn>
                <a:cxn ang="0">
                  <a:pos x="T2" y="T3"/>
                </a:cxn>
                <a:cxn ang="0">
                  <a:pos x="T4" y="T5"/>
                </a:cxn>
                <a:cxn ang="0">
                  <a:pos x="T6" y="T7"/>
                </a:cxn>
                <a:cxn ang="0">
                  <a:pos x="T8" y="T9"/>
                </a:cxn>
                <a:cxn ang="0">
                  <a:pos x="T10" y="T11"/>
                </a:cxn>
                <a:cxn ang="0">
                  <a:pos x="T12" y="T13"/>
                </a:cxn>
              </a:cxnLst>
              <a:rect l="0" t="0" r="r" b="b"/>
              <a:pathLst>
                <a:path w="3097" h="1929">
                  <a:moveTo>
                    <a:pt x="67" y="612"/>
                  </a:moveTo>
                  <a:cubicBezTo>
                    <a:pt x="722" y="118"/>
                    <a:pt x="1839" y="0"/>
                    <a:pt x="2924" y="612"/>
                  </a:cubicBezTo>
                  <a:cubicBezTo>
                    <a:pt x="2924" y="612"/>
                    <a:pt x="3097" y="1124"/>
                    <a:pt x="3097" y="1365"/>
                  </a:cubicBezTo>
                  <a:cubicBezTo>
                    <a:pt x="3096" y="1678"/>
                    <a:pt x="2800" y="1929"/>
                    <a:pt x="2556" y="1929"/>
                  </a:cubicBezTo>
                  <a:lnTo>
                    <a:pt x="445" y="1929"/>
                  </a:lnTo>
                  <a:cubicBezTo>
                    <a:pt x="202" y="1929"/>
                    <a:pt x="1" y="1678"/>
                    <a:pt x="0" y="1365"/>
                  </a:cubicBezTo>
                  <a:cubicBezTo>
                    <a:pt x="0" y="1124"/>
                    <a:pt x="36" y="857"/>
                    <a:pt x="67" y="6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a:extLst>
                <a:ext uri="{FF2B5EF4-FFF2-40B4-BE49-F238E27FC236}">
                  <a16:creationId xmlns:a16="http://schemas.microsoft.com/office/drawing/2014/main" id="{5359F604-92E7-42A4-A80A-F1E3171479AB}"/>
                </a:ext>
              </a:extLst>
            </p:cNvPr>
            <p:cNvSpPr>
              <a:spLocks/>
            </p:cNvSpPr>
            <p:nvPr/>
          </p:nvSpPr>
          <p:spPr bwMode="auto">
            <a:xfrm>
              <a:off x="6308725" y="5392738"/>
              <a:ext cx="184150" cy="65087"/>
            </a:xfrm>
            <a:custGeom>
              <a:avLst/>
              <a:gdLst>
                <a:gd name="T0" fmla="*/ 0 w 2565"/>
                <a:gd name="T1" fmla="*/ 71 h 921"/>
                <a:gd name="T2" fmla="*/ 2478 w 2565"/>
                <a:gd name="T3" fmla="*/ 921 h 921"/>
                <a:gd name="T4" fmla="*/ 2565 w 2565"/>
                <a:gd name="T5" fmla="*/ 0 h 921"/>
                <a:gd name="T6" fmla="*/ 0 w 2565"/>
                <a:gd name="T7" fmla="*/ 71 h 921"/>
              </a:gdLst>
              <a:ahLst/>
              <a:cxnLst>
                <a:cxn ang="0">
                  <a:pos x="T0" y="T1"/>
                </a:cxn>
                <a:cxn ang="0">
                  <a:pos x="T2" y="T3"/>
                </a:cxn>
                <a:cxn ang="0">
                  <a:pos x="T4" y="T5"/>
                </a:cxn>
                <a:cxn ang="0">
                  <a:pos x="T6" y="T7"/>
                </a:cxn>
              </a:cxnLst>
              <a:rect l="0" t="0" r="r" b="b"/>
              <a:pathLst>
                <a:path w="2565" h="921">
                  <a:moveTo>
                    <a:pt x="0" y="71"/>
                  </a:moveTo>
                  <a:lnTo>
                    <a:pt x="2478" y="921"/>
                  </a:lnTo>
                  <a:lnTo>
                    <a:pt x="2565" y="0"/>
                  </a:lnTo>
                  <a:lnTo>
                    <a:pt x="0" y="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a:extLst>
                <a:ext uri="{FF2B5EF4-FFF2-40B4-BE49-F238E27FC236}">
                  <a16:creationId xmlns:a16="http://schemas.microsoft.com/office/drawing/2014/main" id="{4BF5C1C1-F75A-4A03-A5C6-24E3E2AC7859}"/>
                </a:ext>
              </a:extLst>
            </p:cNvPr>
            <p:cNvSpPr>
              <a:spLocks/>
            </p:cNvSpPr>
            <p:nvPr/>
          </p:nvSpPr>
          <p:spPr bwMode="auto">
            <a:xfrm>
              <a:off x="5534025" y="3392488"/>
              <a:ext cx="1138238" cy="2005012"/>
            </a:xfrm>
            <a:custGeom>
              <a:avLst/>
              <a:gdLst>
                <a:gd name="T0" fmla="*/ 14746 w 15867"/>
                <a:gd name="T1" fmla="*/ 28056 h 28056"/>
                <a:gd name="T2" fmla="*/ 15320 w 15867"/>
                <a:gd name="T3" fmla="*/ 5839 h 28056"/>
                <a:gd name="T4" fmla="*/ 12977 w 15867"/>
                <a:gd name="T5" fmla="*/ 349 h 28056"/>
                <a:gd name="T6" fmla="*/ 4909 w 15867"/>
                <a:gd name="T7" fmla="*/ 361 h 28056"/>
                <a:gd name="T8" fmla="*/ 2899 w 15867"/>
                <a:gd name="T9" fmla="*/ 5601 h 28056"/>
                <a:gd name="T10" fmla="*/ 0 w 15867"/>
                <a:gd name="T11" fmla="*/ 28056 h 28056"/>
                <a:gd name="T12" fmla="*/ 5511 w 15867"/>
                <a:gd name="T13" fmla="*/ 28056 h 28056"/>
                <a:gd name="T14" fmla="*/ 8944 w 15867"/>
                <a:gd name="T15" fmla="*/ 10143 h 28056"/>
                <a:gd name="T16" fmla="*/ 9408 w 15867"/>
                <a:gd name="T17" fmla="*/ 28056 h 28056"/>
                <a:gd name="T18" fmla="*/ 14746 w 15867"/>
                <a:gd name="T19" fmla="*/ 28056 h 28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7" h="28056">
                  <a:moveTo>
                    <a:pt x="14746" y="28056"/>
                  </a:moveTo>
                  <a:cubicBezTo>
                    <a:pt x="14746" y="28056"/>
                    <a:pt x="15867" y="9692"/>
                    <a:pt x="15320" y="5839"/>
                  </a:cubicBezTo>
                  <a:cubicBezTo>
                    <a:pt x="14911" y="2951"/>
                    <a:pt x="12977" y="349"/>
                    <a:pt x="12977" y="349"/>
                  </a:cubicBezTo>
                  <a:cubicBezTo>
                    <a:pt x="10328" y="0"/>
                    <a:pt x="7533" y="13"/>
                    <a:pt x="4909" y="361"/>
                  </a:cubicBezTo>
                  <a:cubicBezTo>
                    <a:pt x="4909" y="361"/>
                    <a:pt x="3375" y="2800"/>
                    <a:pt x="2899" y="5601"/>
                  </a:cubicBezTo>
                  <a:cubicBezTo>
                    <a:pt x="2382" y="8642"/>
                    <a:pt x="0" y="28056"/>
                    <a:pt x="0" y="28056"/>
                  </a:cubicBezTo>
                  <a:lnTo>
                    <a:pt x="5511" y="28056"/>
                  </a:lnTo>
                  <a:lnTo>
                    <a:pt x="8944" y="10143"/>
                  </a:lnTo>
                  <a:lnTo>
                    <a:pt x="9408" y="28056"/>
                  </a:lnTo>
                  <a:cubicBezTo>
                    <a:pt x="9449" y="28056"/>
                    <a:pt x="14746" y="28056"/>
                    <a:pt x="14746" y="2805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a:extLst>
                <a:ext uri="{FF2B5EF4-FFF2-40B4-BE49-F238E27FC236}">
                  <a16:creationId xmlns:a16="http://schemas.microsoft.com/office/drawing/2014/main" id="{0752B018-46F9-400E-9625-A42FB7722137}"/>
                </a:ext>
              </a:extLst>
            </p:cNvPr>
            <p:cNvSpPr>
              <a:spLocks/>
            </p:cNvSpPr>
            <p:nvPr/>
          </p:nvSpPr>
          <p:spPr bwMode="auto">
            <a:xfrm>
              <a:off x="6099175" y="3840163"/>
              <a:ext cx="76200" cy="676275"/>
            </a:xfrm>
            <a:custGeom>
              <a:avLst/>
              <a:gdLst>
                <a:gd name="T0" fmla="*/ 1068 w 1068"/>
                <a:gd name="T1" fmla="*/ 3884 h 9459"/>
                <a:gd name="T2" fmla="*/ 665 w 1068"/>
                <a:gd name="T3" fmla="*/ 0 h 9459"/>
                <a:gd name="T4" fmla="*/ 0 w 1068"/>
                <a:gd name="T5" fmla="*/ 9459 h 9459"/>
                <a:gd name="T6" fmla="*/ 1068 w 1068"/>
                <a:gd name="T7" fmla="*/ 3884 h 9459"/>
              </a:gdLst>
              <a:ahLst/>
              <a:cxnLst>
                <a:cxn ang="0">
                  <a:pos x="T0" y="T1"/>
                </a:cxn>
                <a:cxn ang="0">
                  <a:pos x="T2" y="T3"/>
                </a:cxn>
                <a:cxn ang="0">
                  <a:pos x="T4" y="T5"/>
                </a:cxn>
                <a:cxn ang="0">
                  <a:pos x="T6" y="T7"/>
                </a:cxn>
              </a:cxnLst>
              <a:rect l="0" t="0" r="r" b="b"/>
              <a:pathLst>
                <a:path w="1068" h="9459">
                  <a:moveTo>
                    <a:pt x="1068" y="3884"/>
                  </a:moveTo>
                  <a:lnTo>
                    <a:pt x="665" y="0"/>
                  </a:lnTo>
                  <a:lnTo>
                    <a:pt x="0" y="9459"/>
                  </a:lnTo>
                  <a:lnTo>
                    <a:pt x="1068" y="38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4">
              <a:extLst>
                <a:ext uri="{FF2B5EF4-FFF2-40B4-BE49-F238E27FC236}">
                  <a16:creationId xmlns:a16="http://schemas.microsoft.com/office/drawing/2014/main" id="{0A91D551-A46C-4525-8030-E5AF51F4D0B5}"/>
                </a:ext>
              </a:extLst>
            </p:cNvPr>
            <p:cNvSpPr>
              <a:spLocks/>
            </p:cNvSpPr>
            <p:nvPr/>
          </p:nvSpPr>
          <p:spPr bwMode="auto">
            <a:xfrm>
              <a:off x="5697538" y="1905000"/>
              <a:ext cx="947738" cy="849312"/>
            </a:xfrm>
            <a:custGeom>
              <a:avLst/>
              <a:gdLst>
                <a:gd name="T0" fmla="*/ 10647 w 13205"/>
                <a:gd name="T1" fmla="*/ 2538 h 11874"/>
                <a:gd name="T2" fmla="*/ 12459 w 13205"/>
                <a:gd name="T3" fmla="*/ 5124 h 11874"/>
                <a:gd name="T4" fmla="*/ 11461 w 13205"/>
                <a:gd name="T5" fmla="*/ 8370 h 11874"/>
                <a:gd name="T6" fmla="*/ 8387 w 13205"/>
                <a:gd name="T7" fmla="*/ 10818 h 11874"/>
                <a:gd name="T8" fmla="*/ 6515 w 13205"/>
                <a:gd name="T9" fmla="*/ 11686 h 11874"/>
                <a:gd name="T10" fmla="*/ 1756 w 13205"/>
                <a:gd name="T11" fmla="*/ 8755 h 11874"/>
                <a:gd name="T12" fmla="*/ 1396 w 13205"/>
                <a:gd name="T13" fmla="*/ 5511 h 11874"/>
                <a:gd name="T14" fmla="*/ 3564 w 13205"/>
                <a:gd name="T15" fmla="*/ 2299 h 11874"/>
                <a:gd name="T16" fmla="*/ 6872 w 13205"/>
                <a:gd name="T17" fmla="*/ 915 h 11874"/>
                <a:gd name="T18" fmla="*/ 10647 w 13205"/>
                <a:gd name="T19" fmla="*/ 2538 h 1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05" h="11874">
                  <a:moveTo>
                    <a:pt x="10647" y="2538"/>
                  </a:moveTo>
                  <a:cubicBezTo>
                    <a:pt x="10647" y="2538"/>
                    <a:pt x="12984" y="2176"/>
                    <a:pt x="12459" y="5124"/>
                  </a:cubicBezTo>
                  <a:cubicBezTo>
                    <a:pt x="12290" y="6075"/>
                    <a:pt x="13205" y="7301"/>
                    <a:pt x="11461" y="8370"/>
                  </a:cubicBezTo>
                  <a:cubicBezTo>
                    <a:pt x="10464" y="8982"/>
                    <a:pt x="11329" y="10259"/>
                    <a:pt x="8387" y="10818"/>
                  </a:cubicBezTo>
                  <a:cubicBezTo>
                    <a:pt x="7247" y="11035"/>
                    <a:pt x="6731" y="11874"/>
                    <a:pt x="6515" y="11686"/>
                  </a:cubicBezTo>
                  <a:cubicBezTo>
                    <a:pt x="5723" y="10998"/>
                    <a:pt x="1587" y="11575"/>
                    <a:pt x="1756" y="8755"/>
                  </a:cubicBezTo>
                  <a:cubicBezTo>
                    <a:pt x="1823" y="7642"/>
                    <a:pt x="0" y="7585"/>
                    <a:pt x="1396" y="5511"/>
                  </a:cubicBezTo>
                  <a:cubicBezTo>
                    <a:pt x="2200" y="4317"/>
                    <a:pt x="951" y="2852"/>
                    <a:pt x="3564" y="2299"/>
                  </a:cubicBezTo>
                  <a:cubicBezTo>
                    <a:pt x="4240" y="2155"/>
                    <a:pt x="4002" y="78"/>
                    <a:pt x="6872" y="915"/>
                  </a:cubicBezTo>
                  <a:cubicBezTo>
                    <a:pt x="7759" y="1174"/>
                    <a:pt x="9622" y="0"/>
                    <a:pt x="10647" y="25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5">
              <a:extLst>
                <a:ext uri="{FF2B5EF4-FFF2-40B4-BE49-F238E27FC236}">
                  <a16:creationId xmlns:a16="http://schemas.microsoft.com/office/drawing/2014/main" id="{22196985-8B4F-4B1B-A767-6F96B1F8FD26}"/>
                </a:ext>
              </a:extLst>
            </p:cNvPr>
            <p:cNvSpPr>
              <a:spLocks/>
            </p:cNvSpPr>
            <p:nvPr/>
          </p:nvSpPr>
          <p:spPr bwMode="auto">
            <a:xfrm>
              <a:off x="6008688" y="2128838"/>
              <a:ext cx="385763" cy="690562"/>
            </a:xfrm>
            <a:custGeom>
              <a:avLst/>
              <a:gdLst>
                <a:gd name="T0" fmla="*/ 5189 w 5381"/>
                <a:gd name="T1" fmla="*/ 3637 h 9666"/>
                <a:gd name="T2" fmla="*/ 4367 w 5381"/>
                <a:gd name="T3" fmla="*/ 4361 h 9666"/>
                <a:gd name="T4" fmla="*/ 4026 w 5381"/>
                <a:gd name="T5" fmla="*/ 5139 h 9666"/>
                <a:gd name="T6" fmla="*/ 4148 w 5381"/>
                <a:gd name="T7" fmla="*/ 8317 h 9666"/>
                <a:gd name="T8" fmla="*/ 790 w 5381"/>
                <a:gd name="T9" fmla="*/ 7807 h 9666"/>
                <a:gd name="T10" fmla="*/ 1020 w 5381"/>
                <a:gd name="T11" fmla="*/ 6625 h 9666"/>
                <a:gd name="T12" fmla="*/ 2607 w 5381"/>
                <a:gd name="T13" fmla="*/ 5756 h 9666"/>
                <a:gd name="T14" fmla="*/ 930 w 5381"/>
                <a:gd name="T15" fmla="*/ 5453 h 9666"/>
                <a:gd name="T16" fmla="*/ 55 w 5381"/>
                <a:gd name="T17" fmla="*/ 3858 h 9666"/>
                <a:gd name="T18" fmla="*/ 22 w 5381"/>
                <a:gd name="T19" fmla="*/ 3607 h 9666"/>
                <a:gd name="T20" fmla="*/ 7 w 5381"/>
                <a:gd name="T21" fmla="*/ 3393 h 9666"/>
                <a:gd name="T22" fmla="*/ 4 w 5381"/>
                <a:gd name="T23" fmla="*/ 2991 h 9666"/>
                <a:gd name="T24" fmla="*/ 19 w 5381"/>
                <a:gd name="T25" fmla="*/ 2727 h 9666"/>
                <a:gd name="T26" fmla="*/ 36 w 5381"/>
                <a:gd name="T27" fmla="*/ 2549 h 9666"/>
                <a:gd name="T28" fmla="*/ 262 w 5381"/>
                <a:gd name="T29" fmla="*/ 1420 h 9666"/>
                <a:gd name="T30" fmla="*/ 1855 w 5381"/>
                <a:gd name="T31" fmla="*/ 138 h 9666"/>
                <a:gd name="T32" fmla="*/ 3437 w 5381"/>
                <a:gd name="T33" fmla="*/ 1181 h 9666"/>
                <a:gd name="T34" fmla="*/ 4168 w 5381"/>
                <a:gd name="T35" fmla="*/ 2798 h 9666"/>
                <a:gd name="T36" fmla="*/ 4291 w 5381"/>
                <a:gd name="T37" fmla="*/ 3079 h 9666"/>
                <a:gd name="T38" fmla="*/ 4492 w 5381"/>
                <a:gd name="T39" fmla="*/ 2995 h 9666"/>
                <a:gd name="T40" fmla="*/ 4654 w 5381"/>
                <a:gd name="T41" fmla="*/ 2873 h 9666"/>
                <a:gd name="T42" fmla="*/ 5189 w 5381"/>
                <a:gd name="T43" fmla="*/ 3637 h 9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81" h="9666">
                  <a:moveTo>
                    <a:pt x="5189" y="3637"/>
                  </a:moveTo>
                  <a:cubicBezTo>
                    <a:pt x="5043" y="4186"/>
                    <a:pt x="4731" y="4458"/>
                    <a:pt x="4367" y="4361"/>
                  </a:cubicBezTo>
                  <a:cubicBezTo>
                    <a:pt x="4325" y="4533"/>
                    <a:pt x="4216" y="4875"/>
                    <a:pt x="4026" y="5139"/>
                  </a:cubicBezTo>
                  <a:lnTo>
                    <a:pt x="4148" y="8317"/>
                  </a:lnTo>
                  <a:cubicBezTo>
                    <a:pt x="2266" y="9666"/>
                    <a:pt x="790" y="7807"/>
                    <a:pt x="790" y="7807"/>
                  </a:cubicBezTo>
                  <a:lnTo>
                    <a:pt x="1020" y="6625"/>
                  </a:lnTo>
                  <a:lnTo>
                    <a:pt x="2607" y="5756"/>
                  </a:lnTo>
                  <a:cubicBezTo>
                    <a:pt x="1827" y="5910"/>
                    <a:pt x="1276" y="5707"/>
                    <a:pt x="930" y="5453"/>
                  </a:cubicBezTo>
                  <a:cubicBezTo>
                    <a:pt x="391" y="5058"/>
                    <a:pt x="153" y="4458"/>
                    <a:pt x="55" y="3858"/>
                  </a:cubicBezTo>
                  <a:cubicBezTo>
                    <a:pt x="41" y="3775"/>
                    <a:pt x="30" y="3691"/>
                    <a:pt x="22" y="3607"/>
                  </a:cubicBezTo>
                  <a:cubicBezTo>
                    <a:pt x="16" y="3536"/>
                    <a:pt x="10" y="3464"/>
                    <a:pt x="7" y="3393"/>
                  </a:cubicBezTo>
                  <a:cubicBezTo>
                    <a:pt x="0" y="3257"/>
                    <a:pt x="0" y="3122"/>
                    <a:pt x="4" y="2991"/>
                  </a:cubicBezTo>
                  <a:cubicBezTo>
                    <a:pt x="7" y="2901"/>
                    <a:pt x="12" y="2813"/>
                    <a:pt x="19" y="2727"/>
                  </a:cubicBezTo>
                  <a:cubicBezTo>
                    <a:pt x="24" y="2666"/>
                    <a:pt x="29" y="2607"/>
                    <a:pt x="36" y="2549"/>
                  </a:cubicBezTo>
                  <a:cubicBezTo>
                    <a:pt x="107" y="1900"/>
                    <a:pt x="162" y="1691"/>
                    <a:pt x="262" y="1420"/>
                  </a:cubicBezTo>
                  <a:cubicBezTo>
                    <a:pt x="562" y="604"/>
                    <a:pt x="1259" y="0"/>
                    <a:pt x="1855" y="138"/>
                  </a:cubicBezTo>
                  <a:cubicBezTo>
                    <a:pt x="2459" y="279"/>
                    <a:pt x="2250" y="767"/>
                    <a:pt x="3437" y="1181"/>
                  </a:cubicBezTo>
                  <a:cubicBezTo>
                    <a:pt x="4188" y="1444"/>
                    <a:pt x="4215" y="2098"/>
                    <a:pt x="4168" y="2798"/>
                  </a:cubicBezTo>
                  <a:cubicBezTo>
                    <a:pt x="4156" y="2982"/>
                    <a:pt x="4208" y="3070"/>
                    <a:pt x="4291" y="3079"/>
                  </a:cubicBezTo>
                  <a:cubicBezTo>
                    <a:pt x="4347" y="3086"/>
                    <a:pt x="4418" y="3056"/>
                    <a:pt x="4492" y="2995"/>
                  </a:cubicBezTo>
                  <a:cubicBezTo>
                    <a:pt x="4539" y="2959"/>
                    <a:pt x="4591" y="2918"/>
                    <a:pt x="4654" y="2873"/>
                  </a:cubicBezTo>
                  <a:cubicBezTo>
                    <a:pt x="4967" y="2651"/>
                    <a:pt x="5381" y="2908"/>
                    <a:pt x="5189" y="363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6">
              <a:extLst>
                <a:ext uri="{FF2B5EF4-FFF2-40B4-BE49-F238E27FC236}">
                  <a16:creationId xmlns:a16="http://schemas.microsoft.com/office/drawing/2014/main" id="{FD39157D-327E-42CB-921F-E7CF472DA6F6}"/>
                </a:ext>
              </a:extLst>
            </p:cNvPr>
            <p:cNvSpPr>
              <a:spLocks/>
            </p:cNvSpPr>
            <p:nvPr/>
          </p:nvSpPr>
          <p:spPr bwMode="auto">
            <a:xfrm>
              <a:off x="6030913" y="2235200"/>
              <a:ext cx="77788" cy="26987"/>
            </a:xfrm>
            <a:custGeom>
              <a:avLst/>
              <a:gdLst>
                <a:gd name="T0" fmla="*/ 479 w 1087"/>
                <a:gd name="T1" fmla="*/ 82 h 383"/>
                <a:gd name="T2" fmla="*/ 1055 w 1087"/>
                <a:gd name="T3" fmla="*/ 183 h 383"/>
                <a:gd name="T4" fmla="*/ 1074 w 1087"/>
                <a:gd name="T5" fmla="*/ 250 h 383"/>
                <a:gd name="T6" fmla="*/ 1007 w 1087"/>
                <a:gd name="T7" fmla="*/ 270 h 383"/>
                <a:gd name="T8" fmla="*/ 87 w 1087"/>
                <a:gd name="T9" fmla="*/ 366 h 383"/>
                <a:gd name="T10" fmla="*/ 18 w 1087"/>
                <a:gd name="T11" fmla="*/ 361 h 383"/>
                <a:gd name="T12" fmla="*/ 22 w 1087"/>
                <a:gd name="T13" fmla="*/ 292 h 383"/>
                <a:gd name="T14" fmla="*/ 479 w 1087"/>
                <a:gd name="T15" fmla="*/ 82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383">
                  <a:moveTo>
                    <a:pt x="479" y="82"/>
                  </a:moveTo>
                  <a:cubicBezTo>
                    <a:pt x="791" y="42"/>
                    <a:pt x="1051" y="181"/>
                    <a:pt x="1055" y="183"/>
                  </a:cubicBezTo>
                  <a:cubicBezTo>
                    <a:pt x="1078" y="197"/>
                    <a:pt x="1087" y="226"/>
                    <a:pt x="1074" y="250"/>
                  </a:cubicBezTo>
                  <a:cubicBezTo>
                    <a:pt x="1061" y="274"/>
                    <a:pt x="1031" y="283"/>
                    <a:pt x="1007" y="270"/>
                  </a:cubicBezTo>
                  <a:cubicBezTo>
                    <a:pt x="987" y="258"/>
                    <a:pt x="500" y="0"/>
                    <a:pt x="87" y="366"/>
                  </a:cubicBezTo>
                  <a:cubicBezTo>
                    <a:pt x="67" y="383"/>
                    <a:pt x="36" y="382"/>
                    <a:pt x="18" y="361"/>
                  </a:cubicBezTo>
                  <a:cubicBezTo>
                    <a:pt x="0" y="341"/>
                    <a:pt x="2" y="310"/>
                    <a:pt x="22" y="292"/>
                  </a:cubicBezTo>
                  <a:cubicBezTo>
                    <a:pt x="171" y="160"/>
                    <a:pt x="331" y="101"/>
                    <a:pt x="479" y="8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7">
              <a:extLst>
                <a:ext uri="{FF2B5EF4-FFF2-40B4-BE49-F238E27FC236}">
                  <a16:creationId xmlns:a16="http://schemas.microsoft.com/office/drawing/2014/main" id="{117EDA06-C5D9-4DDF-BD91-EDC53F8CCD98}"/>
                </a:ext>
              </a:extLst>
            </p:cNvPr>
            <p:cNvSpPr>
              <a:spLocks/>
            </p:cNvSpPr>
            <p:nvPr/>
          </p:nvSpPr>
          <p:spPr bwMode="auto">
            <a:xfrm>
              <a:off x="6191250" y="2241550"/>
              <a:ext cx="74613" cy="36512"/>
            </a:xfrm>
            <a:custGeom>
              <a:avLst/>
              <a:gdLst>
                <a:gd name="T0" fmla="*/ 625 w 1039"/>
                <a:gd name="T1" fmla="*/ 109 h 500"/>
                <a:gd name="T2" fmla="*/ 41 w 1039"/>
                <a:gd name="T3" fmla="*/ 79 h 500"/>
                <a:gd name="T4" fmla="*/ 7 w 1039"/>
                <a:gd name="T5" fmla="*/ 139 h 500"/>
                <a:gd name="T6" fmla="*/ 68 w 1039"/>
                <a:gd name="T7" fmla="*/ 173 h 500"/>
                <a:gd name="T8" fmla="*/ 943 w 1039"/>
                <a:gd name="T9" fmla="*/ 473 h 500"/>
                <a:gd name="T10" fmla="*/ 1012 w 1039"/>
                <a:gd name="T11" fmla="*/ 484 h 500"/>
                <a:gd name="T12" fmla="*/ 1023 w 1039"/>
                <a:gd name="T13" fmla="*/ 416 h 500"/>
                <a:gd name="T14" fmla="*/ 625 w 1039"/>
                <a:gd name="T15" fmla="*/ 109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9" h="500">
                  <a:moveTo>
                    <a:pt x="625" y="109"/>
                  </a:moveTo>
                  <a:cubicBezTo>
                    <a:pt x="330" y="0"/>
                    <a:pt x="46" y="78"/>
                    <a:pt x="41" y="79"/>
                  </a:cubicBezTo>
                  <a:cubicBezTo>
                    <a:pt x="15" y="86"/>
                    <a:pt x="0" y="113"/>
                    <a:pt x="7" y="139"/>
                  </a:cubicBezTo>
                  <a:cubicBezTo>
                    <a:pt x="15" y="165"/>
                    <a:pt x="42" y="180"/>
                    <a:pt x="68" y="173"/>
                  </a:cubicBezTo>
                  <a:cubicBezTo>
                    <a:pt x="90" y="167"/>
                    <a:pt x="623" y="24"/>
                    <a:pt x="943" y="473"/>
                  </a:cubicBezTo>
                  <a:cubicBezTo>
                    <a:pt x="959" y="494"/>
                    <a:pt x="990" y="500"/>
                    <a:pt x="1012" y="484"/>
                  </a:cubicBezTo>
                  <a:cubicBezTo>
                    <a:pt x="1034" y="468"/>
                    <a:pt x="1039" y="438"/>
                    <a:pt x="1023" y="416"/>
                  </a:cubicBezTo>
                  <a:cubicBezTo>
                    <a:pt x="907" y="253"/>
                    <a:pt x="765" y="160"/>
                    <a:pt x="625"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8">
              <a:extLst>
                <a:ext uri="{FF2B5EF4-FFF2-40B4-BE49-F238E27FC236}">
                  <a16:creationId xmlns:a16="http://schemas.microsoft.com/office/drawing/2014/main" id="{4DD7E23F-0EA5-4D9C-AC7D-35543FAC2529}"/>
                </a:ext>
              </a:extLst>
            </p:cNvPr>
            <p:cNvSpPr>
              <a:spLocks/>
            </p:cNvSpPr>
            <p:nvPr/>
          </p:nvSpPr>
          <p:spPr bwMode="auto">
            <a:xfrm>
              <a:off x="6048375" y="2286000"/>
              <a:ext cx="34925" cy="39687"/>
            </a:xfrm>
            <a:custGeom>
              <a:avLst/>
              <a:gdLst>
                <a:gd name="T0" fmla="*/ 478 w 494"/>
                <a:gd name="T1" fmla="*/ 307 h 563"/>
                <a:gd name="T2" fmla="*/ 218 w 494"/>
                <a:gd name="T3" fmla="*/ 549 h 563"/>
                <a:gd name="T4" fmla="*/ 17 w 494"/>
                <a:gd name="T5" fmla="*/ 256 h 563"/>
                <a:gd name="T6" fmla="*/ 277 w 494"/>
                <a:gd name="T7" fmla="*/ 14 h 563"/>
                <a:gd name="T8" fmla="*/ 478 w 494"/>
                <a:gd name="T9" fmla="*/ 307 h 563"/>
              </a:gdLst>
              <a:ahLst/>
              <a:cxnLst>
                <a:cxn ang="0">
                  <a:pos x="T0" y="T1"/>
                </a:cxn>
                <a:cxn ang="0">
                  <a:pos x="T2" y="T3"/>
                </a:cxn>
                <a:cxn ang="0">
                  <a:pos x="T4" y="T5"/>
                </a:cxn>
                <a:cxn ang="0">
                  <a:pos x="T6" y="T7"/>
                </a:cxn>
                <a:cxn ang="0">
                  <a:pos x="T8" y="T9"/>
                </a:cxn>
              </a:cxnLst>
              <a:rect l="0" t="0" r="r" b="b"/>
              <a:pathLst>
                <a:path w="494" h="563">
                  <a:moveTo>
                    <a:pt x="478" y="307"/>
                  </a:moveTo>
                  <a:cubicBezTo>
                    <a:pt x="461" y="455"/>
                    <a:pt x="345" y="563"/>
                    <a:pt x="218" y="549"/>
                  </a:cubicBezTo>
                  <a:cubicBezTo>
                    <a:pt x="90" y="535"/>
                    <a:pt x="0" y="404"/>
                    <a:pt x="17" y="256"/>
                  </a:cubicBezTo>
                  <a:cubicBezTo>
                    <a:pt x="34" y="108"/>
                    <a:pt x="150" y="0"/>
                    <a:pt x="277" y="14"/>
                  </a:cubicBezTo>
                  <a:cubicBezTo>
                    <a:pt x="404" y="28"/>
                    <a:pt x="494" y="159"/>
                    <a:pt x="478" y="3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9">
              <a:extLst>
                <a:ext uri="{FF2B5EF4-FFF2-40B4-BE49-F238E27FC236}">
                  <a16:creationId xmlns:a16="http://schemas.microsoft.com/office/drawing/2014/main" id="{D2DE824A-68BE-44CB-80C6-6091AB47B5D7}"/>
                </a:ext>
              </a:extLst>
            </p:cNvPr>
            <p:cNvSpPr>
              <a:spLocks/>
            </p:cNvSpPr>
            <p:nvPr/>
          </p:nvSpPr>
          <p:spPr bwMode="auto">
            <a:xfrm>
              <a:off x="6199188" y="2293938"/>
              <a:ext cx="34925" cy="39687"/>
            </a:xfrm>
            <a:custGeom>
              <a:avLst/>
              <a:gdLst>
                <a:gd name="T0" fmla="*/ 477 w 493"/>
                <a:gd name="T1" fmla="*/ 307 h 564"/>
                <a:gd name="T2" fmla="*/ 217 w 493"/>
                <a:gd name="T3" fmla="*/ 549 h 564"/>
                <a:gd name="T4" fmla="*/ 16 w 493"/>
                <a:gd name="T5" fmla="*/ 256 h 564"/>
                <a:gd name="T6" fmla="*/ 277 w 493"/>
                <a:gd name="T7" fmla="*/ 14 h 564"/>
                <a:gd name="T8" fmla="*/ 477 w 493"/>
                <a:gd name="T9" fmla="*/ 307 h 564"/>
              </a:gdLst>
              <a:ahLst/>
              <a:cxnLst>
                <a:cxn ang="0">
                  <a:pos x="T0" y="T1"/>
                </a:cxn>
                <a:cxn ang="0">
                  <a:pos x="T2" y="T3"/>
                </a:cxn>
                <a:cxn ang="0">
                  <a:pos x="T4" y="T5"/>
                </a:cxn>
                <a:cxn ang="0">
                  <a:pos x="T6" y="T7"/>
                </a:cxn>
                <a:cxn ang="0">
                  <a:pos x="T8" y="T9"/>
                </a:cxn>
              </a:cxnLst>
              <a:rect l="0" t="0" r="r" b="b"/>
              <a:pathLst>
                <a:path w="493" h="564">
                  <a:moveTo>
                    <a:pt x="477" y="307"/>
                  </a:moveTo>
                  <a:cubicBezTo>
                    <a:pt x="461" y="455"/>
                    <a:pt x="344" y="564"/>
                    <a:pt x="217" y="549"/>
                  </a:cubicBezTo>
                  <a:cubicBezTo>
                    <a:pt x="90" y="535"/>
                    <a:pt x="0" y="404"/>
                    <a:pt x="16" y="256"/>
                  </a:cubicBezTo>
                  <a:cubicBezTo>
                    <a:pt x="33" y="108"/>
                    <a:pt x="149" y="0"/>
                    <a:pt x="277" y="14"/>
                  </a:cubicBezTo>
                  <a:cubicBezTo>
                    <a:pt x="404" y="28"/>
                    <a:pt x="493" y="160"/>
                    <a:pt x="477" y="3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20">
              <a:extLst>
                <a:ext uri="{FF2B5EF4-FFF2-40B4-BE49-F238E27FC236}">
                  <a16:creationId xmlns:a16="http://schemas.microsoft.com/office/drawing/2014/main" id="{CB2FE4EC-A351-4B0A-82C0-3B11D992EA07}"/>
                </a:ext>
              </a:extLst>
            </p:cNvPr>
            <p:cNvSpPr>
              <a:spLocks/>
            </p:cNvSpPr>
            <p:nvPr/>
          </p:nvSpPr>
          <p:spPr bwMode="auto">
            <a:xfrm>
              <a:off x="6111875" y="2314575"/>
              <a:ext cx="42863" cy="69850"/>
            </a:xfrm>
            <a:custGeom>
              <a:avLst/>
              <a:gdLst>
                <a:gd name="T0" fmla="*/ 347 w 598"/>
                <a:gd name="T1" fmla="*/ 968 h 980"/>
                <a:gd name="T2" fmla="*/ 85 w 598"/>
                <a:gd name="T3" fmla="*/ 819 h 980"/>
                <a:gd name="T4" fmla="*/ 41 w 598"/>
                <a:gd name="T5" fmla="*/ 539 h 980"/>
                <a:gd name="T6" fmla="*/ 236 w 598"/>
                <a:gd name="T7" fmla="*/ 67 h 980"/>
                <a:gd name="T8" fmla="*/ 326 w 598"/>
                <a:gd name="T9" fmla="*/ 108 h 980"/>
                <a:gd name="T10" fmla="*/ 130 w 598"/>
                <a:gd name="T11" fmla="*/ 578 h 980"/>
                <a:gd name="T12" fmla="*/ 162 w 598"/>
                <a:gd name="T13" fmla="*/ 758 h 980"/>
                <a:gd name="T14" fmla="*/ 536 w 598"/>
                <a:gd name="T15" fmla="*/ 870 h 980"/>
                <a:gd name="T16" fmla="*/ 593 w 598"/>
                <a:gd name="T17" fmla="*/ 909 h 980"/>
                <a:gd name="T18" fmla="*/ 554 w 598"/>
                <a:gd name="T19" fmla="*/ 967 h 980"/>
                <a:gd name="T20" fmla="*/ 347 w 598"/>
                <a:gd name="T21" fmla="*/ 968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8" h="980">
                  <a:moveTo>
                    <a:pt x="347" y="968"/>
                  </a:moveTo>
                  <a:cubicBezTo>
                    <a:pt x="241" y="948"/>
                    <a:pt x="147" y="896"/>
                    <a:pt x="85" y="819"/>
                  </a:cubicBezTo>
                  <a:cubicBezTo>
                    <a:pt x="16" y="733"/>
                    <a:pt x="0" y="630"/>
                    <a:pt x="41" y="539"/>
                  </a:cubicBezTo>
                  <a:cubicBezTo>
                    <a:pt x="116" y="366"/>
                    <a:pt x="182" y="205"/>
                    <a:pt x="236" y="67"/>
                  </a:cubicBezTo>
                  <a:cubicBezTo>
                    <a:pt x="267" y="0"/>
                    <a:pt x="356" y="40"/>
                    <a:pt x="326" y="108"/>
                  </a:cubicBezTo>
                  <a:cubicBezTo>
                    <a:pt x="272" y="245"/>
                    <a:pt x="206" y="406"/>
                    <a:pt x="130" y="578"/>
                  </a:cubicBezTo>
                  <a:cubicBezTo>
                    <a:pt x="105" y="635"/>
                    <a:pt x="117" y="701"/>
                    <a:pt x="162" y="758"/>
                  </a:cubicBezTo>
                  <a:cubicBezTo>
                    <a:pt x="221" y="831"/>
                    <a:pt x="354" y="905"/>
                    <a:pt x="536" y="870"/>
                  </a:cubicBezTo>
                  <a:cubicBezTo>
                    <a:pt x="562" y="865"/>
                    <a:pt x="588" y="883"/>
                    <a:pt x="593" y="909"/>
                  </a:cubicBezTo>
                  <a:cubicBezTo>
                    <a:pt x="598" y="936"/>
                    <a:pt x="581" y="962"/>
                    <a:pt x="554" y="967"/>
                  </a:cubicBezTo>
                  <a:cubicBezTo>
                    <a:pt x="484" y="980"/>
                    <a:pt x="413" y="980"/>
                    <a:pt x="347" y="968"/>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3">
              <a:extLst>
                <a:ext uri="{FF2B5EF4-FFF2-40B4-BE49-F238E27FC236}">
                  <a16:creationId xmlns:a16="http://schemas.microsoft.com/office/drawing/2014/main" id="{2C5AA11A-26B3-425D-8F1D-E3AEBCE265D6}"/>
                </a:ext>
              </a:extLst>
            </p:cNvPr>
            <p:cNvSpPr>
              <a:spLocks/>
            </p:cNvSpPr>
            <p:nvPr/>
          </p:nvSpPr>
          <p:spPr bwMode="auto">
            <a:xfrm>
              <a:off x="6100763" y="2395538"/>
              <a:ext cx="90488" cy="52387"/>
            </a:xfrm>
            <a:custGeom>
              <a:avLst/>
              <a:gdLst>
                <a:gd name="T0" fmla="*/ 1191 w 1262"/>
                <a:gd name="T1" fmla="*/ 60 h 741"/>
                <a:gd name="T2" fmla="*/ 701 w 1262"/>
                <a:gd name="T3" fmla="*/ 641 h 741"/>
                <a:gd name="T4" fmla="*/ 129 w 1262"/>
                <a:gd name="T5" fmla="*/ 196 h 741"/>
                <a:gd name="T6" fmla="*/ 659 w 1262"/>
                <a:gd name="T7" fmla="*/ 247 h 741"/>
                <a:gd name="T8" fmla="*/ 1191 w 1262"/>
                <a:gd name="T9" fmla="*/ 60 h 741"/>
              </a:gdLst>
              <a:ahLst/>
              <a:cxnLst>
                <a:cxn ang="0">
                  <a:pos x="T0" y="T1"/>
                </a:cxn>
                <a:cxn ang="0">
                  <a:pos x="T2" y="T3"/>
                </a:cxn>
                <a:cxn ang="0">
                  <a:pos x="T4" y="T5"/>
                </a:cxn>
                <a:cxn ang="0">
                  <a:pos x="T6" y="T7"/>
                </a:cxn>
                <a:cxn ang="0">
                  <a:pos x="T8" y="T9"/>
                </a:cxn>
              </a:cxnLst>
              <a:rect l="0" t="0" r="r" b="b"/>
              <a:pathLst>
                <a:path w="1262" h="741">
                  <a:moveTo>
                    <a:pt x="1191" y="60"/>
                  </a:moveTo>
                  <a:cubicBezTo>
                    <a:pt x="1262" y="170"/>
                    <a:pt x="1148" y="563"/>
                    <a:pt x="701" y="641"/>
                  </a:cubicBezTo>
                  <a:cubicBezTo>
                    <a:pt x="130" y="741"/>
                    <a:pt x="0" y="154"/>
                    <a:pt x="129" y="196"/>
                  </a:cubicBezTo>
                  <a:cubicBezTo>
                    <a:pt x="329" y="250"/>
                    <a:pt x="513" y="262"/>
                    <a:pt x="659" y="247"/>
                  </a:cubicBezTo>
                  <a:cubicBezTo>
                    <a:pt x="1012" y="212"/>
                    <a:pt x="1153" y="0"/>
                    <a:pt x="1191"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24">
              <a:extLst>
                <a:ext uri="{FF2B5EF4-FFF2-40B4-BE49-F238E27FC236}">
                  <a16:creationId xmlns:a16="http://schemas.microsoft.com/office/drawing/2014/main" id="{040EC858-9DEA-4909-8131-2D7FE8CC95BA}"/>
                </a:ext>
              </a:extLst>
            </p:cNvPr>
            <p:cNvSpPr>
              <a:spLocks/>
            </p:cNvSpPr>
            <p:nvPr/>
          </p:nvSpPr>
          <p:spPr bwMode="auto">
            <a:xfrm>
              <a:off x="6545263" y="3422650"/>
              <a:ext cx="201613" cy="214312"/>
            </a:xfrm>
            <a:custGeom>
              <a:avLst/>
              <a:gdLst>
                <a:gd name="T0" fmla="*/ 317 w 2801"/>
                <a:gd name="T1" fmla="*/ 681 h 3009"/>
                <a:gd name="T2" fmla="*/ 2148 w 2801"/>
                <a:gd name="T3" fmla="*/ 2455 h 3009"/>
                <a:gd name="T4" fmla="*/ 317 w 2801"/>
                <a:gd name="T5" fmla="*/ 681 h 3009"/>
              </a:gdLst>
              <a:ahLst/>
              <a:cxnLst>
                <a:cxn ang="0">
                  <a:pos x="T0" y="T1"/>
                </a:cxn>
                <a:cxn ang="0">
                  <a:pos x="T2" y="T3"/>
                </a:cxn>
                <a:cxn ang="0">
                  <a:pos x="T4" y="T5"/>
                </a:cxn>
              </a:cxnLst>
              <a:rect l="0" t="0" r="r" b="b"/>
              <a:pathLst>
                <a:path w="2801" h="3009">
                  <a:moveTo>
                    <a:pt x="317" y="681"/>
                  </a:moveTo>
                  <a:cubicBezTo>
                    <a:pt x="0" y="1316"/>
                    <a:pt x="1658" y="3009"/>
                    <a:pt x="2148" y="2455"/>
                  </a:cubicBezTo>
                  <a:cubicBezTo>
                    <a:pt x="2801" y="1716"/>
                    <a:pt x="1121" y="0"/>
                    <a:pt x="317" y="68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5">
              <a:extLst>
                <a:ext uri="{FF2B5EF4-FFF2-40B4-BE49-F238E27FC236}">
                  <a16:creationId xmlns:a16="http://schemas.microsoft.com/office/drawing/2014/main" id="{0502B7B0-85B9-499A-B755-8CEB54E5F155}"/>
                </a:ext>
              </a:extLst>
            </p:cNvPr>
            <p:cNvSpPr>
              <a:spLocks/>
            </p:cNvSpPr>
            <p:nvPr/>
          </p:nvSpPr>
          <p:spPr bwMode="auto">
            <a:xfrm>
              <a:off x="6297613" y="3408363"/>
              <a:ext cx="452438" cy="241300"/>
            </a:xfrm>
            <a:custGeom>
              <a:avLst/>
              <a:gdLst>
                <a:gd name="T0" fmla="*/ 4292 w 6312"/>
                <a:gd name="T1" fmla="*/ 0 h 3369"/>
                <a:gd name="T2" fmla="*/ 3532 w 6312"/>
                <a:gd name="T3" fmla="*/ 1236 h 3369"/>
                <a:gd name="T4" fmla="*/ 2471 w 6312"/>
                <a:gd name="T5" fmla="*/ 868 h 3369"/>
                <a:gd name="T6" fmla="*/ 647 w 6312"/>
                <a:gd name="T7" fmla="*/ 613 h 3369"/>
                <a:gd name="T8" fmla="*/ 326 w 6312"/>
                <a:gd name="T9" fmla="*/ 769 h 3369"/>
                <a:gd name="T10" fmla="*/ 471 w 6312"/>
                <a:gd name="T11" fmla="*/ 992 h 3369"/>
                <a:gd name="T12" fmla="*/ 406 w 6312"/>
                <a:gd name="T13" fmla="*/ 983 h 3369"/>
                <a:gd name="T14" fmla="*/ 68 w 6312"/>
                <a:gd name="T15" fmla="*/ 1082 h 3369"/>
                <a:gd name="T16" fmla="*/ 263 w 6312"/>
                <a:gd name="T17" fmla="*/ 1389 h 3369"/>
                <a:gd name="T18" fmla="*/ 365 w 6312"/>
                <a:gd name="T19" fmla="*/ 1409 h 3369"/>
                <a:gd name="T20" fmla="*/ 330 w 6312"/>
                <a:gd name="T21" fmla="*/ 1405 h 3369"/>
                <a:gd name="T22" fmla="*/ 105 w 6312"/>
                <a:gd name="T23" fmla="*/ 1566 h 3369"/>
                <a:gd name="T24" fmla="*/ 400 w 6312"/>
                <a:gd name="T25" fmla="*/ 1845 h 3369"/>
                <a:gd name="T26" fmla="*/ 767 w 6312"/>
                <a:gd name="T27" fmla="*/ 1915 h 3369"/>
                <a:gd name="T28" fmla="*/ 530 w 6312"/>
                <a:gd name="T29" fmla="*/ 2053 h 3369"/>
                <a:gd name="T30" fmla="*/ 834 w 6312"/>
                <a:gd name="T31" fmla="*/ 2355 h 3369"/>
                <a:gd name="T32" fmla="*/ 1641 w 6312"/>
                <a:gd name="T33" fmla="*/ 2532 h 3369"/>
                <a:gd name="T34" fmla="*/ 2283 w 6312"/>
                <a:gd name="T35" fmla="*/ 2663 h 3369"/>
                <a:gd name="T36" fmla="*/ 4324 w 6312"/>
                <a:gd name="T37" fmla="*/ 3090 h 3369"/>
                <a:gd name="T38" fmla="*/ 6312 w 6312"/>
                <a:gd name="T39" fmla="*/ 1130 h 3369"/>
                <a:gd name="T40" fmla="*/ 4292 w 6312"/>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2" h="3369">
                  <a:moveTo>
                    <a:pt x="4292" y="0"/>
                  </a:moveTo>
                  <a:lnTo>
                    <a:pt x="3532" y="1236"/>
                  </a:lnTo>
                  <a:cubicBezTo>
                    <a:pt x="3394" y="1167"/>
                    <a:pt x="2830" y="954"/>
                    <a:pt x="2471" y="868"/>
                  </a:cubicBezTo>
                  <a:cubicBezTo>
                    <a:pt x="1943" y="742"/>
                    <a:pt x="1139" y="650"/>
                    <a:pt x="647" y="613"/>
                  </a:cubicBezTo>
                  <a:cubicBezTo>
                    <a:pt x="429" y="597"/>
                    <a:pt x="335" y="669"/>
                    <a:pt x="326" y="769"/>
                  </a:cubicBezTo>
                  <a:cubicBezTo>
                    <a:pt x="318" y="869"/>
                    <a:pt x="391" y="962"/>
                    <a:pt x="471" y="992"/>
                  </a:cubicBezTo>
                  <a:cubicBezTo>
                    <a:pt x="453" y="990"/>
                    <a:pt x="431" y="987"/>
                    <a:pt x="406" y="983"/>
                  </a:cubicBezTo>
                  <a:cubicBezTo>
                    <a:pt x="231" y="957"/>
                    <a:pt x="119" y="993"/>
                    <a:pt x="68" y="1082"/>
                  </a:cubicBezTo>
                  <a:cubicBezTo>
                    <a:pt x="0" y="1203"/>
                    <a:pt x="134" y="1361"/>
                    <a:pt x="263" y="1389"/>
                  </a:cubicBezTo>
                  <a:cubicBezTo>
                    <a:pt x="299" y="1397"/>
                    <a:pt x="333" y="1404"/>
                    <a:pt x="365" y="1409"/>
                  </a:cubicBezTo>
                  <a:cubicBezTo>
                    <a:pt x="354" y="1408"/>
                    <a:pt x="343" y="1407"/>
                    <a:pt x="330" y="1405"/>
                  </a:cubicBezTo>
                  <a:cubicBezTo>
                    <a:pt x="211" y="1393"/>
                    <a:pt x="114" y="1488"/>
                    <a:pt x="105" y="1566"/>
                  </a:cubicBezTo>
                  <a:cubicBezTo>
                    <a:pt x="88" y="1714"/>
                    <a:pt x="204" y="1789"/>
                    <a:pt x="400" y="1845"/>
                  </a:cubicBezTo>
                  <a:cubicBezTo>
                    <a:pt x="496" y="1873"/>
                    <a:pt x="767" y="1915"/>
                    <a:pt x="767" y="1915"/>
                  </a:cubicBezTo>
                  <a:cubicBezTo>
                    <a:pt x="632" y="1908"/>
                    <a:pt x="551" y="2001"/>
                    <a:pt x="530" y="2053"/>
                  </a:cubicBezTo>
                  <a:cubicBezTo>
                    <a:pt x="487" y="2162"/>
                    <a:pt x="554" y="2298"/>
                    <a:pt x="834" y="2355"/>
                  </a:cubicBezTo>
                  <a:cubicBezTo>
                    <a:pt x="1149" y="2419"/>
                    <a:pt x="1195" y="2454"/>
                    <a:pt x="1641" y="2532"/>
                  </a:cubicBezTo>
                  <a:cubicBezTo>
                    <a:pt x="1798" y="2559"/>
                    <a:pt x="2129" y="2605"/>
                    <a:pt x="2283" y="2663"/>
                  </a:cubicBezTo>
                  <a:cubicBezTo>
                    <a:pt x="2803" y="2859"/>
                    <a:pt x="3754" y="3369"/>
                    <a:pt x="4324" y="3090"/>
                  </a:cubicBezTo>
                  <a:cubicBezTo>
                    <a:pt x="4935" y="2791"/>
                    <a:pt x="6312" y="1130"/>
                    <a:pt x="6312" y="1130"/>
                  </a:cubicBezTo>
                  <a:lnTo>
                    <a:pt x="4292"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6">
              <a:extLst>
                <a:ext uri="{FF2B5EF4-FFF2-40B4-BE49-F238E27FC236}">
                  <a16:creationId xmlns:a16="http://schemas.microsoft.com/office/drawing/2014/main" id="{4C0F9307-1B6F-4461-85A6-90487C478790}"/>
                </a:ext>
              </a:extLst>
            </p:cNvPr>
            <p:cNvSpPr>
              <a:spLocks/>
            </p:cNvSpPr>
            <p:nvPr/>
          </p:nvSpPr>
          <p:spPr bwMode="auto">
            <a:xfrm>
              <a:off x="6335713" y="3478213"/>
              <a:ext cx="120650" cy="22225"/>
            </a:xfrm>
            <a:custGeom>
              <a:avLst/>
              <a:gdLst>
                <a:gd name="T0" fmla="*/ 7 w 1700"/>
                <a:gd name="T1" fmla="*/ 24 h 314"/>
                <a:gd name="T2" fmla="*/ 0 w 1700"/>
                <a:gd name="T3" fmla="*/ 46 h 314"/>
                <a:gd name="T4" fmla="*/ 49 w 1700"/>
                <a:gd name="T5" fmla="*/ 97 h 314"/>
                <a:gd name="T6" fmla="*/ 1295 w 1700"/>
                <a:gd name="T7" fmla="*/ 254 h 314"/>
                <a:gd name="T8" fmla="*/ 1643 w 1700"/>
                <a:gd name="T9" fmla="*/ 309 h 314"/>
                <a:gd name="T10" fmla="*/ 1697 w 1700"/>
                <a:gd name="T11" fmla="*/ 269 h 314"/>
                <a:gd name="T12" fmla="*/ 1654 w 1700"/>
                <a:gd name="T13" fmla="*/ 214 h 314"/>
                <a:gd name="T14" fmla="*/ 1306 w 1700"/>
                <a:gd name="T15" fmla="*/ 159 h 314"/>
                <a:gd name="T16" fmla="*/ 51 w 1700"/>
                <a:gd name="T17" fmla="*/ 1 h 314"/>
                <a:gd name="T18" fmla="*/ 7 w 1700"/>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0" h="314">
                  <a:moveTo>
                    <a:pt x="7" y="24"/>
                  </a:moveTo>
                  <a:cubicBezTo>
                    <a:pt x="3" y="30"/>
                    <a:pt x="1" y="38"/>
                    <a:pt x="0" y="46"/>
                  </a:cubicBezTo>
                  <a:cubicBezTo>
                    <a:pt x="0" y="72"/>
                    <a:pt x="21" y="95"/>
                    <a:pt x="49" y="97"/>
                  </a:cubicBezTo>
                  <a:cubicBezTo>
                    <a:pt x="529" y="129"/>
                    <a:pt x="918" y="193"/>
                    <a:pt x="1295" y="254"/>
                  </a:cubicBezTo>
                  <a:cubicBezTo>
                    <a:pt x="1410" y="273"/>
                    <a:pt x="1525" y="292"/>
                    <a:pt x="1643" y="309"/>
                  </a:cubicBezTo>
                  <a:cubicBezTo>
                    <a:pt x="1670" y="314"/>
                    <a:pt x="1695" y="296"/>
                    <a:pt x="1697" y="269"/>
                  </a:cubicBezTo>
                  <a:cubicBezTo>
                    <a:pt x="1700" y="243"/>
                    <a:pt x="1681" y="218"/>
                    <a:pt x="1654" y="214"/>
                  </a:cubicBezTo>
                  <a:cubicBezTo>
                    <a:pt x="1536" y="196"/>
                    <a:pt x="1421" y="178"/>
                    <a:pt x="1306" y="159"/>
                  </a:cubicBezTo>
                  <a:cubicBezTo>
                    <a:pt x="942" y="100"/>
                    <a:pt x="574" y="36"/>
                    <a:pt x="51" y="1"/>
                  </a:cubicBezTo>
                  <a:cubicBezTo>
                    <a:pt x="32" y="0"/>
                    <a:pt x="15"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7">
              <a:extLst>
                <a:ext uri="{FF2B5EF4-FFF2-40B4-BE49-F238E27FC236}">
                  <a16:creationId xmlns:a16="http://schemas.microsoft.com/office/drawing/2014/main" id="{688A8D0B-519E-4543-8386-042E35FE8F8B}"/>
                </a:ext>
              </a:extLst>
            </p:cNvPr>
            <p:cNvSpPr>
              <a:spLocks/>
            </p:cNvSpPr>
            <p:nvPr/>
          </p:nvSpPr>
          <p:spPr bwMode="auto">
            <a:xfrm>
              <a:off x="6326188" y="3506788"/>
              <a:ext cx="122238" cy="19050"/>
            </a:xfrm>
            <a:custGeom>
              <a:avLst/>
              <a:gdLst>
                <a:gd name="T0" fmla="*/ 7 w 1717"/>
                <a:gd name="T1" fmla="*/ 24 h 267"/>
                <a:gd name="T2" fmla="*/ 1 w 1717"/>
                <a:gd name="T3" fmla="*/ 46 h 267"/>
                <a:gd name="T4" fmla="*/ 49 w 1717"/>
                <a:gd name="T5" fmla="*/ 98 h 267"/>
                <a:gd name="T6" fmla="*/ 1660 w 1717"/>
                <a:gd name="T7" fmla="*/ 263 h 267"/>
                <a:gd name="T8" fmla="*/ 1714 w 1717"/>
                <a:gd name="T9" fmla="*/ 222 h 267"/>
                <a:gd name="T10" fmla="*/ 1670 w 1717"/>
                <a:gd name="T11" fmla="*/ 167 h 267"/>
                <a:gd name="T12" fmla="*/ 51 w 1717"/>
                <a:gd name="T13" fmla="*/ 1 h 267"/>
                <a:gd name="T14" fmla="*/ 7 w 1717"/>
                <a:gd name="T15" fmla="*/ 2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7" h="267">
                  <a:moveTo>
                    <a:pt x="7" y="24"/>
                  </a:moveTo>
                  <a:cubicBezTo>
                    <a:pt x="3" y="30"/>
                    <a:pt x="1" y="38"/>
                    <a:pt x="1" y="46"/>
                  </a:cubicBezTo>
                  <a:cubicBezTo>
                    <a:pt x="0" y="73"/>
                    <a:pt x="22" y="96"/>
                    <a:pt x="49" y="98"/>
                  </a:cubicBezTo>
                  <a:cubicBezTo>
                    <a:pt x="756" y="145"/>
                    <a:pt x="1203" y="193"/>
                    <a:pt x="1660" y="263"/>
                  </a:cubicBezTo>
                  <a:cubicBezTo>
                    <a:pt x="1687" y="267"/>
                    <a:pt x="1711" y="249"/>
                    <a:pt x="1714" y="222"/>
                  </a:cubicBezTo>
                  <a:cubicBezTo>
                    <a:pt x="1717" y="196"/>
                    <a:pt x="1697" y="172"/>
                    <a:pt x="1670" y="167"/>
                  </a:cubicBezTo>
                  <a:cubicBezTo>
                    <a:pt x="1193" y="95"/>
                    <a:pt x="724" y="47"/>
                    <a:pt x="51" y="1"/>
                  </a:cubicBezTo>
                  <a:cubicBezTo>
                    <a:pt x="32" y="0"/>
                    <a:pt x="15"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8">
              <a:extLst>
                <a:ext uri="{FF2B5EF4-FFF2-40B4-BE49-F238E27FC236}">
                  <a16:creationId xmlns:a16="http://schemas.microsoft.com/office/drawing/2014/main" id="{4FBFB0A4-C6C9-4590-943C-FD1883AC5DF9}"/>
                </a:ext>
              </a:extLst>
            </p:cNvPr>
            <p:cNvSpPr>
              <a:spLocks/>
            </p:cNvSpPr>
            <p:nvPr/>
          </p:nvSpPr>
          <p:spPr bwMode="auto">
            <a:xfrm>
              <a:off x="6354763" y="3540125"/>
              <a:ext cx="90488" cy="17462"/>
            </a:xfrm>
            <a:custGeom>
              <a:avLst/>
              <a:gdLst>
                <a:gd name="T0" fmla="*/ 7 w 1272"/>
                <a:gd name="T1" fmla="*/ 24 h 246"/>
                <a:gd name="T2" fmla="*/ 1 w 1272"/>
                <a:gd name="T3" fmla="*/ 46 h 246"/>
                <a:gd name="T4" fmla="*/ 49 w 1272"/>
                <a:gd name="T5" fmla="*/ 98 h 246"/>
                <a:gd name="T6" fmla="*/ 915 w 1272"/>
                <a:gd name="T7" fmla="*/ 194 h 246"/>
                <a:gd name="T8" fmla="*/ 1215 w 1272"/>
                <a:gd name="T9" fmla="*/ 242 h 246"/>
                <a:gd name="T10" fmla="*/ 1270 w 1272"/>
                <a:gd name="T11" fmla="*/ 201 h 246"/>
                <a:gd name="T12" fmla="*/ 1226 w 1272"/>
                <a:gd name="T13" fmla="*/ 146 h 246"/>
                <a:gd name="T14" fmla="*/ 927 w 1272"/>
                <a:gd name="T15" fmla="*/ 99 h 246"/>
                <a:gd name="T16" fmla="*/ 51 w 1272"/>
                <a:gd name="T17" fmla="*/ 1 h 246"/>
                <a:gd name="T18" fmla="*/ 7 w 1272"/>
                <a:gd name="T19" fmla="*/ 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2" h="246">
                  <a:moveTo>
                    <a:pt x="7" y="24"/>
                  </a:moveTo>
                  <a:cubicBezTo>
                    <a:pt x="3" y="31"/>
                    <a:pt x="1" y="38"/>
                    <a:pt x="1" y="46"/>
                  </a:cubicBezTo>
                  <a:cubicBezTo>
                    <a:pt x="0" y="73"/>
                    <a:pt x="22" y="96"/>
                    <a:pt x="49" y="98"/>
                  </a:cubicBezTo>
                  <a:cubicBezTo>
                    <a:pt x="524" y="129"/>
                    <a:pt x="654" y="151"/>
                    <a:pt x="915" y="194"/>
                  </a:cubicBezTo>
                  <a:cubicBezTo>
                    <a:pt x="997" y="207"/>
                    <a:pt x="1093" y="223"/>
                    <a:pt x="1215" y="242"/>
                  </a:cubicBezTo>
                  <a:cubicBezTo>
                    <a:pt x="1242" y="246"/>
                    <a:pt x="1267" y="228"/>
                    <a:pt x="1270" y="201"/>
                  </a:cubicBezTo>
                  <a:cubicBezTo>
                    <a:pt x="1272" y="175"/>
                    <a:pt x="1253" y="151"/>
                    <a:pt x="1226" y="146"/>
                  </a:cubicBezTo>
                  <a:cubicBezTo>
                    <a:pt x="1104" y="128"/>
                    <a:pt x="1009" y="112"/>
                    <a:pt x="927" y="99"/>
                  </a:cubicBezTo>
                  <a:cubicBezTo>
                    <a:pt x="673" y="57"/>
                    <a:pt x="569" y="36"/>
                    <a:pt x="51" y="1"/>
                  </a:cubicBezTo>
                  <a:cubicBezTo>
                    <a:pt x="32" y="0"/>
                    <a:pt x="16"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9">
              <a:extLst>
                <a:ext uri="{FF2B5EF4-FFF2-40B4-BE49-F238E27FC236}">
                  <a16:creationId xmlns:a16="http://schemas.microsoft.com/office/drawing/2014/main" id="{5D44B395-8F82-4471-AFC3-E44261FA309C}"/>
                </a:ext>
              </a:extLst>
            </p:cNvPr>
            <p:cNvSpPr>
              <a:spLocks/>
            </p:cNvSpPr>
            <p:nvPr/>
          </p:nvSpPr>
          <p:spPr bwMode="auto">
            <a:xfrm>
              <a:off x="5886450" y="3314700"/>
              <a:ext cx="577850" cy="128587"/>
            </a:xfrm>
            <a:custGeom>
              <a:avLst/>
              <a:gdLst>
                <a:gd name="T0" fmla="*/ 8076 w 8076"/>
                <a:gd name="T1" fmla="*/ 1464 h 1805"/>
                <a:gd name="T2" fmla="*/ 7846 w 8076"/>
                <a:gd name="T3" fmla="*/ 64 h 1805"/>
                <a:gd name="T4" fmla="*/ 85 w 8076"/>
                <a:gd name="T5" fmla="*/ 0 h 1805"/>
                <a:gd name="T6" fmla="*/ 0 w 8076"/>
                <a:gd name="T7" fmla="*/ 1461 h 1805"/>
                <a:gd name="T8" fmla="*/ 8076 w 8076"/>
                <a:gd name="T9" fmla="*/ 1464 h 1805"/>
              </a:gdLst>
              <a:ahLst/>
              <a:cxnLst>
                <a:cxn ang="0">
                  <a:pos x="T0" y="T1"/>
                </a:cxn>
                <a:cxn ang="0">
                  <a:pos x="T2" y="T3"/>
                </a:cxn>
                <a:cxn ang="0">
                  <a:pos x="T4" y="T5"/>
                </a:cxn>
                <a:cxn ang="0">
                  <a:pos x="T6" y="T7"/>
                </a:cxn>
                <a:cxn ang="0">
                  <a:pos x="T8" y="T9"/>
                </a:cxn>
              </a:cxnLst>
              <a:rect l="0" t="0" r="r" b="b"/>
              <a:pathLst>
                <a:path w="8076" h="1805">
                  <a:moveTo>
                    <a:pt x="8076" y="1464"/>
                  </a:moveTo>
                  <a:cubicBezTo>
                    <a:pt x="8076" y="1464"/>
                    <a:pt x="7970" y="94"/>
                    <a:pt x="7846" y="64"/>
                  </a:cubicBezTo>
                  <a:cubicBezTo>
                    <a:pt x="7723" y="34"/>
                    <a:pt x="85" y="0"/>
                    <a:pt x="85" y="0"/>
                  </a:cubicBezTo>
                  <a:lnTo>
                    <a:pt x="0" y="1461"/>
                  </a:lnTo>
                  <a:cubicBezTo>
                    <a:pt x="2746" y="1805"/>
                    <a:pt x="5039" y="1769"/>
                    <a:pt x="8076" y="14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30">
              <a:extLst>
                <a:ext uri="{FF2B5EF4-FFF2-40B4-BE49-F238E27FC236}">
                  <a16:creationId xmlns:a16="http://schemas.microsoft.com/office/drawing/2014/main" id="{FE7AC544-6968-4910-A943-2A8EB17E9F3D}"/>
                </a:ext>
              </a:extLst>
            </p:cNvPr>
            <p:cNvSpPr>
              <a:spLocks/>
            </p:cNvSpPr>
            <p:nvPr/>
          </p:nvSpPr>
          <p:spPr bwMode="auto">
            <a:xfrm>
              <a:off x="5597525" y="2628900"/>
              <a:ext cx="1455738" cy="968375"/>
            </a:xfrm>
            <a:custGeom>
              <a:avLst/>
              <a:gdLst>
                <a:gd name="T0" fmla="*/ 4028 w 20309"/>
                <a:gd name="T1" fmla="*/ 4771 h 13561"/>
                <a:gd name="T2" fmla="*/ 3456 w 20309"/>
                <a:gd name="T3" fmla="*/ 10291 h 13561"/>
                <a:gd name="T4" fmla="*/ 12729 w 20309"/>
                <a:gd name="T5" fmla="*/ 10251 h 13561"/>
                <a:gd name="T6" fmla="*/ 12406 w 20309"/>
                <a:gd name="T7" fmla="*/ 6107 h 13561"/>
                <a:gd name="T8" fmla="*/ 14330 w 20309"/>
                <a:gd name="T9" fmla="*/ 7468 h 13561"/>
                <a:gd name="T10" fmla="*/ 15647 w 20309"/>
                <a:gd name="T11" fmla="*/ 8215 h 13561"/>
                <a:gd name="T12" fmla="*/ 13500 w 20309"/>
                <a:gd name="T13" fmla="*/ 11822 h 13561"/>
                <a:gd name="T14" fmla="*/ 15366 w 20309"/>
                <a:gd name="T15" fmla="*/ 13561 h 13561"/>
                <a:gd name="T16" fmla="*/ 19079 w 20309"/>
                <a:gd name="T17" fmla="*/ 8911 h 13561"/>
                <a:gd name="T18" fmla="*/ 18051 w 20309"/>
                <a:gd name="T19" fmla="*/ 4625 h 13561"/>
                <a:gd name="T20" fmla="*/ 14634 w 20309"/>
                <a:gd name="T21" fmla="*/ 1855 h 13561"/>
                <a:gd name="T22" fmla="*/ 9846 w 20309"/>
                <a:gd name="T23" fmla="*/ 38 h 13561"/>
                <a:gd name="T24" fmla="*/ 6671 w 20309"/>
                <a:gd name="T25" fmla="*/ 0 h 13561"/>
                <a:gd name="T26" fmla="*/ 2623 w 20309"/>
                <a:gd name="T27" fmla="*/ 1787 h 13561"/>
                <a:gd name="T28" fmla="*/ 0 w 20309"/>
                <a:gd name="T29" fmla="*/ 6376 h 13561"/>
                <a:gd name="T30" fmla="*/ 4028 w 20309"/>
                <a:gd name="T31" fmla="*/ 4771 h 1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09" h="13561">
                  <a:moveTo>
                    <a:pt x="4028" y="4771"/>
                  </a:moveTo>
                  <a:lnTo>
                    <a:pt x="3456" y="10291"/>
                  </a:lnTo>
                  <a:cubicBezTo>
                    <a:pt x="3553" y="10354"/>
                    <a:pt x="9096" y="10728"/>
                    <a:pt x="12729" y="10251"/>
                  </a:cubicBezTo>
                  <a:lnTo>
                    <a:pt x="12406" y="6107"/>
                  </a:lnTo>
                  <a:lnTo>
                    <a:pt x="14330" y="7468"/>
                  </a:lnTo>
                  <a:lnTo>
                    <a:pt x="15647" y="8215"/>
                  </a:lnTo>
                  <a:lnTo>
                    <a:pt x="13500" y="11822"/>
                  </a:lnTo>
                  <a:cubicBezTo>
                    <a:pt x="14311" y="11646"/>
                    <a:pt x="15793" y="12880"/>
                    <a:pt x="15366" y="13561"/>
                  </a:cubicBezTo>
                  <a:cubicBezTo>
                    <a:pt x="15366" y="13561"/>
                    <a:pt x="18393" y="9982"/>
                    <a:pt x="19079" y="8911"/>
                  </a:cubicBezTo>
                  <a:cubicBezTo>
                    <a:pt x="20309" y="6989"/>
                    <a:pt x="19533" y="5825"/>
                    <a:pt x="18051" y="4625"/>
                  </a:cubicBezTo>
                  <a:cubicBezTo>
                    <a:pt x="16944" y="3730"/>
                    <a:pt x="15964" y="2846"/>
                    <a:pt x="14634" y="1855"/>
                  </a:cubicBezTo>
                  <a:cubicBezTo>
                    <a:pt x="12976" y="620"/>
                    <a:pt x="11988" y="126"/>
                    <a:pt x="9846" y="38"/>
                  </a:cubicBezTo>
                  <a:cubicBezTo>
                    <a:pt x="8862" y="533"/>
                    <a:pt x="7512" y="423"/>
                    <a:pt x="6671" y="0"/>
                  </a:cubicBezTo>
                  <a:cubicBezTo>
                    <a:pt x="5211" y="152"/>
                    <a:pt x="3836" y="326"/>
                    <a:pt x="2623" y="1787"/>
                  </a:cubicBezTo>
                  <a:cubicBezTo>
                    <a:pt x="1833" y="2738"/>
                    <a:pt x="22" y="6331"/>
                    <a:pt x="0" y="6376"/>
                  </a:cubicBezTo>
                  <a:cubicBezTo>
                    <a:pt x="51" y="6333"/>
                    <a:pt x="4201" y="2881"/>
                    <a:pt x="4028" y="477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31">
              <a:extLst>
                <a:ext uri="{FF2B5EF4-FFF2-40B4-BE49-F238E27FC236}">
                  <a16:creationId xmlns:a16="http://schemas.microsoft.com/office/drawing/2014/main" id="{E9AD2DD0-18E9-41B6-A13D-E154D8385028}"/>
                </a:ext>
              </a:extLst>
            </p:cNvPr>
            <p:cNvSpPr>
              <a:spLocks/>
            </p:cNvSpPr>
            <p:nvPr/>
          </p:nvSpPr>
          <p:spPr bwMode="auto">
            <a:xfrm>
              <a:off x="6483350" y="3019425"/>
              <a:ext cx="141288" cy="142875"/>
            </a:xfrm>
            <a:custGeom>
              <a:avLst/>
              <a:gdLst>
                <a:gd name="T0" fmla="*/ 0 w 1970"/>
                <a:gd name="T1" fmla="*/ 0 h 1996"/>
                <a:gd name="T2" fmla="*/ 82 w 1970"/>
                <a:gd name="T3" fmla="*/ 1058 h 1996"/>
                <a:gd name="T4" fmla="*/ 1970 w 1970"/>
                <a:gd name="T5" fmla="*/ 1996 h 1996"/>
                <a:gd name="T6" fmla="*/ 0 w 1970"/>
                <a:gd name="T7" fmla="*/ 0 h 1996"/>
              </a:gdLst>
              <a:ahLst/>
              <a:cxnLst>
                <a:cxn ang="0">
                  <a:pos x="T0" y="T1"/>
                </a:cxn>
                <a:cxn ang="0">
                  <a:pos x="T2" y="T3"/>
                </a:cxn>
                <a:cxn ang="0">
                  <a:pos x="T4" y="T5"/>
                </a:cxn>
                <a:cxn ang="0">
                  <a:pos x="T6" y="T7"/>
                </a:cxn>
              </a:cxnLst>
              <a:rect l="0" t="0" r="r" b="b"/>
              <a:pathLst>
                <a:path w="1970" h="1996">
                  <a:moveTo>
                    <a:pt x="0" y="0"/>
                  </a:moveTo>
                  <a:lnTo>
                    <a:pt x="82" y="1058"/>
                  </a:lnTo>
                  <a:lnTo>
                    <a:pt x="1970" y="1996"/>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32">
              <a:extLst>
                <a:ext uri="{FF2B5EF4-FFF2-40B4-BE49-F238E27FC236}">
                  <a16:creationId xmlns:a16="http://schemas.microsoft.com/office/drawing/2014/main" id="{8EC4FD17-5B05-49DB-95BB-47F8AA051168}"/>
                </a:ext>
              </a:extLst>
            </p:cNvPr>
            <p:cNvSpPr>
              <a:spLocks/>
            </p:cNvSpPr>
            <p:nvPr/>
          </p:nvSpPr>
          <p:spPr bwMode="auto">
            <a:xfrm>
              <a:off x="5259388" y="2743200"/>
              <a:ext cx="192088" cy="185737"/>
            </a:xfrm>
            <a:custGeom>
              <a:avLst/>
              <a:gdLst>
                <a:gd name="T0" fmla="*/ 116 w 2661"/>
                <a:gd name="T1" fmla="*/ 1420 h 2613"/>
                <a:gd name="T2" fmla="*/ 2661 w 2661"/>
                <a:gd name="T3" fmla="*/ 486 h 2613"/>
                <a:gd name="T4" fmla="*/ 116 w 2661"/>
                <a:gd name="T5" fmla="*/ 1420 h 2613"/>
              </a:gdLst>
              <a:ahLst/>
              <a:cxnLst>
                <a:cxn ang="0">
                  <a:pos x="T0" y="T1"/>
                </a:cxn>
                <a:cxn ang="0">
                  <a:pos x="T2" y="T3"/>
                </a:cxn>
                <a:cxn ang="0">
                  <a:pos x="T4" y="T5"/>
                </a:cxn>
              </a:cxnLst>
              <a:rect l="0" t="0" r="r" b="b"/>
              <a:pathLst>
                <a:path w="2661" h="2613">
                  <a:moveTo>
                    <a:pt x="116" y="1420"/>
                  </a:moveTo>
                  <a:cubicBezTo>
                    <a:pt x="0" y="850"/>
                    <a:pt x="2234" y="0"/>
                    <a:pt x="2661" y="486"/>
                  </a:cubicBezTo>
                  <a:cubicBezTo>
                    <a:pt x="2508" y="1118"/>
                    <a:pt x="511" y="2613"/>
                    <a:pt x="116" y="14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33">
              <a:extLst>
                <a:ext uri="{FF2B5EF4-FFF2-40B4-BE49-F238E27FC236}">
                  <a16:creationId xmlns:a16="http://schemas.microsoft.com/office/drawing/2014/main" id="{7BCD7ACF-E284-41D7-8287-419888172A7E}"/>
                </a:ext>
              </a:extLst>
            </p:cNvPr>
            <p:cNvSpPr>
              <a:spLocks noEditPoints="1"/>
            </p:cNvSpPr>
            <p:nvPr/>
          </p:nvSpPr>
          <p:spPr bwMode="auto">
            <a:xfrm>
              <a:off x="5172075" y="2432050"/>
              <a:ext cx="338138" cy="685800"/>
            </a:xfrm>
            <a:custGeom>
              <a:avLst/>
              <a:gdLst>
                <a:gd name="T0" fmla="*/ 2885 w 4729"/>
                <a:gd name="T1" fmla="*/ 1508 h 9599"/>
                <a:gd name="T2" fmla="*/ 2941 w 4729"/>
                <a:gd name="T3" fmla="*/ 1489 h 9599"/>
                <a:gd name="T4" fmla="*/ 3009 w 4729"/>
                <a:gd name="T5" fmla="*/ 1654 h 9599"/>
                <a:gd name="T6" fmla="*/ 3240 w 4729"/>
                <a:gd name="T7" fmla="*/ 2371 h 9599"/>
                <a:gd name="T8" fmla="*/ 2682 w 4729"/>
                <a:gd name="T9" fmla="*/ 2653 h 9599"/>
                <a:gd name="T10" fmla="*/ 2885 w 4729"/>
                <a:gd name="T11" fmla="*/ 1508 h 9599"/>
                <a:gd name="T12" fmla="*/ 183 w 4729"/>
                <a:gd name="T13" fmla="*/ 1692 h 9599"/>
                <a:gd name="T14" fmla="*/ 848 w 4729"/>
                <a:gd name="T15" fmla="*/ 3139 h 9599"/>
                <a:gd name="T16" fmla="*/ 1790 w 4729"/>
                <a:gd name="T17" fmla="*/ 4850 h 9599"/>
                <a:gd name="T18" fmla="*/ 2777 w 4729"/>
                <a:gd name="T19" fmla="*/ 8051 h 9599"/>
                <a:gd name="T20" fmla="*/ 4042 w 4729"/>
                <a:gd name="T21" fmla="*/ 5122 h 9599"/>
                <a:gd name="T22" fmla="*/ 3644 w 4729"/>
                <a:gd name="T23" fmla="*/ 4211 h 9599"/>
                <a:gd name="T24" fmla="*/ 3813 w 4729"/>
                <a:gd name="T25" fmla="*/ 2229 h 9599"/>
                <a:gd name="T26" fmla="*/ 3339 w 4729"/>
                <a:gd name="T27" fmla="*/ 1385 h 9599"/>
                <a:gd name="T28" fmla="*/ 3112 w 4729"/>
                <a:gd name="T29" fmla="*/ 1297 h 9599"/>
                <a:gd name="T30" fmla="*/ 2908 w 4729"/>
                <a:gd name="T31" fmla="*/ 1106 h 9599"/>
                <a:gd name="T32" fmla="*/ 1753 w 4729"/>
                <a:gd name="T33" fmla="*/ 1749 h 9599"/>
                <a:gd name="T34" fmla="*/ 874 w 4729"/>
                <a:gd name="T35" fmla="*/ 296 h 9599"/>
                <a:gd name="T36" fmla="*/ 560 w 4729"/>
                <a:gd name="T37" fmla="*/ 625 h 9599"/>
                <a:gd name="T38" fmla="*/ 280 w 4729"/>
                <a:gd name="T39" fmla="*/ 1041 h 9599"/>
                <a:gd name="T40" fmla="*/ 382 w 4729"/>
                <a:gd name="T41" fmla="*/ 1262 h 9599"/>
                <a:gd name="T42" fmla="*/ 183 w 4729"/>
                <a:gd name="T43" fmla="*/ 1692 h 9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29" h="9599">
                  <a:moveTo>
                    <a:pt x="2885" y="1508"/>
                  </a:moveTo>
                  <a:cubicBezTo>
                    <a:pt x="2904" y="1503"/>
                    <a:pt x="2923" y="1497"/>
                    <a:pt x="2941" y="1489"/>
                  </a:cubicBezTo>
                  <a:cubicBezTo>
                    <a:pt x="2945" y="1538"/>
                    <a:pt x="2965" y="1593"/>
                    <a:pt x="3009" y="1654"/>
                  </a:cubicBezTo>
                  <a:cubicBezTo>
                    <a:pt x="3110" y="1795"/>
                    <a:pt x="3334" y="2089"/>
                    <a:pt x="3240" y="2371"/>
                  </a:cubicBezTo>
                  <a:cubicBezTo>
                    <a:pt x="3147" y="2653"/>
                    <a:pt x="2930" y="3008"/>
                    <a:pt x="2682" y="2653"/>
                  </a:cubicBezTo>
                  <a:cubicBezTo>
                    <a:pt x="1860" y="1515"/>
                    <a:pt x="2587" y="1574"/>
                    <a:pt x="2885" y="1508"/>
                  </a:cubicBezTo>
                  <a:close/>
                  <a:moveTo>
                    <a:pt x="183" y="1692"/>
                  </a:moveTo>
                  <a:cubicBezTo>
                    <a:pt x="306" y="1981"/>
                    <a:pt x="655" y="2743"/>
                    <a:pt x="848" y="3139"/>
                  </a:cubicBezTo>
                  <a:cubicBezTo>
                    <a:pt x="1120" y="3699"/>
                    <a:pt x="1076" y="3692"/>
                    <a:pt x="1790" y="4850"/>
                  </a:cubicBezTo>
                  <a:cubicBezTo>
                    <a:pt x="2012" y="5210"/>
                    <a:pt x="2777" y="8051"/>
                    <a:pt x="2777" y="8051"/>
                  </a:cubicBezTo>
                  <a:cubicBezTo>
                    <a:pt x="3595" y="9599"/>
                    <a:pt x="4729" y="6451"/>
                    <a:pt x="4042" y="5122"/>
                  </a:cubicBezTo>
                  <a:cubicBezTo>
                    <a:pt x="3881" y="4812"/>
                    <a:pt x="3630" y="4290"/>
                    <a:pt x="3644" y="4211"/>
                  </a:cubicBezTo>
                  <a:cubicBezTo>
                    <a:pt x="3792" y="3335"/>
                    <a:pt x="3826" y="2533"/>
                    <a:pt x="3813" y="2229"/>
                  </a:cubicBezTo>
                  <a:cubicBezTo>
                    <a:pt x="3803" y="1954"/>
                    <a:pt x="3520" y="1591"/>
                    <a:pt x="3339" y="1385"/>
                  </a:cubicBezTo>
                  <a:cubicBezTo>
                    <a:pt x="3276" y="1312"/>
                    <a:pt x="3188" y="1287"/>
                    <a:pt x="3112" y="1297"/>
                  </a:cubicBezTo>
                  <a:cubicBezTo>
                    <a:pt x="3121" y="1217"/>
                    <a:pt x="3066" y="1138"/>
                    <a:pt x="2908" y="1106"/>
                  </a:cubicBezTo>
                  <a:cubicBezTo>
                    <a:pt x="2096" y="940"/>
                    <a:pt x="1760" y="1462"/>
                    <a:pt x="1753" y="1749"/>
                  </a:cubicBezTo>
                  <a:cubicBezTo>
                    <a:pt x="1436" y="1107"/>
                    <a:pt x="931" y="373"/>
                    <a:pt x="874" y="296"/>
                  </a:cubicBezTo>
                  <a:cubicBezTo>
                    <a:pt x="657" y="0"/>
                    <a:pt x="350" y="232"/>
                    <a:pt x="560" y="625"/>
                  </a:cubicBezTo>
                  <a:cubicBezTo>
                    <a:pt x="396" y="491"/>
                    <a:pt x="56" y="526"/>
                    <a:pt x="280" y="1041"/>
                  </a:cubicBezTo>
                  <a:cubicBezTo>
                    <a:pt x="311" y="1112"/>
                    <a:pt x="350" y="1198"/>
                    <a:pt x="382" y="1262"/>
                  </a:cubicBezTo>
                  <a:cubicBezTo>
                    <a:pt x="261" y="1193"/>
                    <a:pt x="0" y="1263"/>
                    <a:pt x="183" y="1692"/>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34">
              <a:extLst>
                <a:ext uri="{FF2B5EF4-FFF2-40B4-BE49-F238E27FC236}">
                  <a16:creationId xmlns:a16="http://schemas.microsoft.com/office/drawing/2014/main" id="{7882163F-3397-4EE0-AA6F-1780CC6BCE60}"/>
                </a:ext>
              </a:extLst>
            </p:cNvPr>
            <p:cNvSpPr>
              <a:spLocks/>
            </p:cNvSpPr>
            <p:nvPr/>
          </p:nvSpPr>
          <p:spPr bwMode="auto">
            <a:xfrm>
              <a:off x="5210175" y="2476500"/>
              <a:ext cx="66675" cy="106362"/>
            </a:xfrm>
            <a:custGeom>
              <a:avLst/>
              <a:gdLst>
                <a:gd name="T0" fmla="*/ 873 w 927"/>
                <a:gd name="T1" fmla="*/ 1480 h 1482"/>
                <a:gd name="T2" fmla="*/ 894 w 927"/>
                <a:gd name="T3" fmla="*/ 1473 h 1482"/>
                <a:gd name="T4" fmla="*/ 912 w 927"/>
                <a:gd name="T5" fmla="*/ 1401 h 1482"/>
                <a:gd name="T6" fmla="*/ 106 w 927"/>
                <a:gd name="T7" fmla="*/ 34 h 1482"/>
                <a:gd name="T8" fmla="*/ 34 w 927"/>
                <a:gd name="T9" fmla="*/ 15 h 1482"/>
                <a:gd name="T10" fmla="*/ 15 w 927"/>
                <a:gd name="T11" fmla="*/ 87 h 1482"/>
                <a:gd name="T12" fmla="*/ 822 w 927"/>
                <a:gd name="T13" fmla="*/ 1454 h 1482"/>
                <a:gd name="T14" fmla="*/ 873 w 927"/>
                <a:gd name="T15" fmla="*/ 1480 h 14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7" h="1482">
                  <a:moveTo>
                    <a:pt x="873" y="1480"/>
                  </a:moveTo>
                  <a:cubicBezTo>
                    <a:pt x="880" y="1479"/>
                    <a:pt x="887" y="1477"/>
                    <a:pt x="894" y="1473"/>
                  </a:cubicBezTo>
                  <a:cubicBezTo>
                    <a:pt x="919" y="1458"/>
                    <a:pt x="927" y="1426"/>
                    <a:pt x="912" y="1401"/>
                  </a:cubicBezTo>
                  <a:lnTo>
                    <a:pt x="106" y="34"/>
                  </a:lnTo>
                  <a:cubicBezTo>
                    <a:pt x="91" y="9"/>
                    <a:pt x="59" y="0"/>
                    <a:pt x="34" y="15"/>
                  </a:cubicBezTo>
                  <a:cubicBezTo>
                    <a:pt x="9" y="30"/>
                    <a:pt x="0" y="62"/>
                    <a:pt x="15" y="87"/>
                  </a:cubicBezTo>
                  <a:lnTo>
                    <a:pt x="822" y="1454"/>
                  </a:lnTo>
                  <a:cubicBezTo>
                    <a:pt x="833" y="1473"/>
                    <a:pt x="853" y="1482"/>
                    <a:pt x="873" y="14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5">
              <a:extLst>
                <a:ext uri="{FF2B5EF4-FFF2-40B4-BE49-F238E27FC236}">
                  <a16:creationId xmlns:a16="http://schemas.microsoft.com/office/drawing/2014/main" id="{07AE1B30-F236-45F9-956B-9C8E2ECFC8DA}"/>
                </a:ext>
              </a:extLst>
            </p:cNvPr>
            <p:cNvSpPr>
              <a:spLocks/>
            </p:cNvSpPr>
            <p:nvPr/>
          </p:nvSpPr>
          <p:spPr bwMode="auto">
            <a:xfrm>
              <a:off x="5199063" y="2524125"/>
              <a:ext cx="50800" cy="84137"/>
            </a:xfrm>
            <a:custGeom>
              <a:avLst/>
              <a:gdLst>
                <a:gd name="T0" fmla="*/ 667 w 721"/>
                <a:gd name="T1" fmla="*/ 1178 h 1180"/>
                <a:gd name="T2" fmla="*/ 687 w 721"/>
                <a:gd name="T3" fmla="*/ 1171 h 1180"/>
                <a:gd name="T4" fmla="*/ 707 w 721"/>
                <a:gd name="T5" fmla="*/ 1100 h 1180"/>
                <a:gd name="T6" fmla="*/ 106 w 721"/>
                <a:gd name="T7" fmla="*/ 34 h 1180"/>
                <a:gd name="T8" fmla="*/ 34 w 721"/>
                <a:gd name="T9" fmla="*/ 14 h 1180"/>
                <a:gd name="T10" fmla="*/ 14 w 721"/>
                <a:gd name="T11" fmla="*/ 86 h 1180"/>
                <a:gd name="T12" fmla="*/ 615 w 721"/>
                <a:gd name="T13" fmla="*/ 1151 h 1180"/>
                <a:gd name="T14" fmla="*/ 667 w 721"/>
                <a:gd name="T15" fmla="*/ 1178 h 1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1180">
                  <a:moveTo>
                    <a:pt x="667" y="1178"/>
                  </a:moveTo>
                  <a:cubicBezTo>
                    <a:pt x="674" y="1177"/>
                    <a:pt x="680" y="1175"/>
                    <a:pt x="687" y="1171"/>
                  </a:cubicBezTo>
                  <a:cubicBezTo>
                    <a:pt x="712" y="1157"/>
                    <a:pt x="721" y="1125"/>
                    <a:pt x="707" y="1100"/>
                  </a:cubicBezTo>
                  <a:lnTo>
                    <a:pt x="106" y="34"/>
                  </a:lnTo>
                  <a:cubicBezTo>
                    <a:pt x="91" y="9"/>
                    <a:pt x="59" y="0"/>
                    <a:pt x="34" y="14"/>
                  </a:cubicBezTo>
                  <a:cubicBezTo>
                    <a:pt x="8" y="28"/>
                    <a:pt x="0" y="60"/>
                    <a:pt x="14" y="86"/>
                  </a:cubicBezTo>
                  <a:lnTo>
                    <a:pt x="615" y="1151"/>
                  </a:lnTo>
                  <a:cubicBezTo>
                    <a:pt x="626" y="1170"/>
                    <a:pt x="646" y="1180"/>
                    <a:pt x="667" y="117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6">
              <a:extLst>
                <a:ext uri="{FF2B5EF4-FFF2-40B4-BE49-F238E27FC236}">
                  <a16:creationId xmlns:a16="http://schemas.microsoft.com/office/drawing/2014/main" id="{A772A887-BDCA-4A5F-B3DE-C33774D29EC7}"/>
                </a:ext>
              </a:extLst>
            </p:cNvPr>
            <p:cNvSpPr>
              <a:spLocks/>
            </p:cNvSpPr>
            <p:nvPr/>
          </p:nvSpPr>
          <p:spPr bwMode="auto">
            <a:xfrm>
              <a:off x="5472113" y="2425700"/>
              <a:ext cx="82550" cy="66675"/>
            </a:xfrm>
            <a:custGeom>
              <a:avLst/>
              <a:gdLst>
                <a:gd name="T0" fmla="*/ 11 w 1172"/>
                <a:gd name="T1" fmla="*/ 895 h 936"/>
                <a:gd name="T2" fmla="*/ 29 w 1172"/>
                <a:gd name="T3" fmla="*/ 825 h 936"/>
                <a:gd name="T4" fmla="*/ 1071 w 1172"/>
                <a:gd name="T5" fmla="*/ 20 h 936"/>
                <a:gd name="T6" fmla="*/ 1152 w 1172"/>
                <a:gd name="T7" fmla="*/ 30 h 936"/>
                <a:gd name="T8" fmla="*/ 1142 w 1172"/>
                <a:gd name="T9" fmla="*/ 111 h 936"/>
                <a:gd name="T10" fmla="*/ 99 w 1172"/>
                <a:gd name="T11" fmla="*/ 916 h 936"/>
                <a:gd name="T12" fmla="*/ 18 w 1172"/>
                <a:gd name="T13" fmla="*/ 906 h 936"/>
                <a:gd name="T14" fmla="*/ 11 w 1172"/>
                <a:gd name="T15" fmla="*/ 895 h 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2" h="936">
                  <a:moveTo>
                    <a:pt x="11" y="895"/>
                  </a:moveTo>
                  <a:cubicBezTo>
                    <a:pt x="0" y="871"/>
                    <a:pt x="7" y="841"/>
                    <a:pt x="29" y="825"/>
                  </a:cubicBezTo>
                  <a:lnTo>
                    <a:pt x="1071" y="20"/>
                  </a:lnTo>
                  <a:cubicBezTo>
                    <a:pt x="1096" y="0"/>
                    <a:pt x="1133" y="5"/>
                    <a:pt x="1152" y="30"/>
                  </a:cubicBezTo>
                  <a:cubicBezTo>
                    <a:pt x="1172" y="56"/>
                    <a:pt x="1167" y="92"/>
                    <a:pt x="1142" y="111"/>
                  </a:cubicBezTo>
                  <a:lnTo>
                    <a:pt x="99" y="916"/>
                  </a:lnTo>
                  <a:cubicBezTo>
                    <a:pt x="74" y="936"/>
                    <a:pt x="37" y="931"/>
                    <a:pt x="18" y="906"/>
                  </a:cubicBezTo>
                  <a:cubicBezTo>
                    <a:pt x="16" y="902"/>
                    <a:pt x="13" y="899"/>
                    <a:pt x="11" y="8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7">
              <a:extLst>
                <a:ext uri="{FF2B5EF4-FFF2-40B4-BE49-F238E27FC236}">
                  <a16:creationId xmlns:a16="http://schemas.microsoft.com/office/drawing/2014/main" id="{EAD20F5A-56FE-4414-AC49-489FE8418B4C}"/>
                </a:ext>
              </a:extLst>
            </p:cNvPr>
            <p:cNvSpPr>
              <a:spLocks/>
            </p:cNvSpPr>
            <p:nvPr/>
          </p:nvSpPr>
          <p:spPr bwMode="auto">
            <a:xfrm>
              <a:off x="5424488" y="2354263"/>
              <a:ext cx="53975" cy="106362"/>
            </a:xfrm>
            <a:custGeom>
              <a:avLst/>
              <a:gdLst>
                <a:gd name="T0" fmla="*/ 29 w 757"/>
                <a:gd name="T1" fmla="*/ 1466 h 1487"/>
                <a:gd name="T2" fmla="*/ 11 w 757"/>
                <a:gd name="T3" fmla="*/ 1396 h 1487"/>
                <a:gd name="T4" fmla="*/ 639 w 757"/>
                <a:gd name="T5" fmla="*/ 42 h 1487"/>
                <a:gd name="T6" fmla="*/ 716 w 757"/>
                <a:gd name="T7" fmla="*/ 13 h 1487"/>
                <a:gd name="T8" fmla="*/ 744 w 757"/>
                <a:gd name="T9" fmla="*/ 90 h 1487"/>
                <a:gd name="T10" fmla="*/ 116 w 757"/>
                <a:gd name="T11" fmla="*/ 1445 h 1487"/>
                <a:gd name="T12" fmla="*/ 40 w 757"/>
                <a:gd name="T13" fmla="*/ 1473 h 1487"/>
                <a:gd name="T14" fmla="*/ 29 w 757"/>
                <a:gd name="T15" fmla="*/ 1466 h 14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1487">
                  <a:moveTo>
                    <a:pt x="29" y="1466"/>
                  </a:moveTo>
                  <a:cubicBezTo>
                    <a:pt x="8" y="1450"/>
                    <a:pt x="0" y="1421"/>
                    <a:pt x="11" y="1396"/>
                  </a:cubicBezTo>
                  <a:lnTo>
                    <a:pt x="639" y="42"/>
                  </a:lnTo>
                  <a:cubicBezTo>
                    <a:pt x="652" y="13"/>
                    <a:pt x="686" y="0"/>
                    <a:pt x="716" y="13"/>
                  </a:cubicBezTo>
                  <a:cubicBezTo>
                    <a:pt x="744" y="27"/>
                    <a:pt x="757" y="61"/>
                    <a:pt x="744" y="90"/>
                  </a:cubicBezTo>
                  <a:lnTo>
                    <a:pt x="116" y="1445"/>
                  </a:lnTo>
                  <a:cubicBezTo>
                    <a:pt x="103" y="1474"/>
                    <a:pt x="68" y="1487"/>
                    <a:pt x="40" y="1473"/>
                  </a:cubicBezTo>
                  <a:cubicBezTo>
                    <a:pt x="36" y="1471"/>
                    <a:pt x="32" y="1469"/>
                    <a:pt x="29" y="14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8">
              <a:extLst>
                <a:ext uri="{FF2B5EF4-FFF2-40B4-BE49-F238E27FC236}">
                  <a16:creationId xmlns:a16="http://schemas.microsoft.com/office/drawing/2014/main" id="{C227C439-F847-4980-B984-C199BA352832}"/>
                </a:ext>
              </a:extLst>
            </p:cNvPr>
            <p:cNvSpPr>
              <a:spLocks/>
            </p:cNvSpPr>
            <p:nvPr/>
          </p:nvSpPr>
          <p:spPr bwMode="auto">
            <a:xfrm>
              <a:off x="5365750" y="2344738"/>
              <a:ext cx="7938" cy="101600"/>
            </a:xfrm>
            <a:custGeom>
              <a:avLst/>
              <a:gdLst>
                <a:gd name="T0" fmla="*/ 53 w 121"/>
                <a:gd name="T1" fmla="*/ 1419 h 1420"/>
                <a:gd name="T2" fmla="*/ 5 w 121"/>
                <a:gd name="T3" fmla="*/ 1363 h 1420"/>
                <a:gd name="T4" fmla="*/ 1 w 121"/>
                <a:gd name="T5" fmla="*/ 58 h 1420"/>
                <a:gd name="T6" fmla="*/ 58 w 121"/>
                <a:gd name="T7" fmla="*/ 0 h 1420"/>
                <a:gd name="T8" fmla="*/ 116 w 121"/>
                <a:gd name="T9" fmla="*/ 58 h 1420"/>
                <a:gd name="T10" fmla="*/ 121 w 121"/>
                <a:gd name="T11" fmla="*/ 1362 h 1420"/>
                <a:gd name="T12" fmla="*/ 63 w 121"/>
                <a:gd name="T13" fmla="*/ 1420 h 1420"/>
                <a:gd name="T14" fmla="*/ 53 w 121"/>
                <a:gd name="T15" fmla="*/ 1419 h 1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420">
                  <a:moveTo>
                    <a:pt x="53" y="1419"/>
                  </a:moveTo>
                  <a:cubicBezTo>
                    <a:pt x="26" y="1415"/>
                    <a:pt x="5" y="1391"/>
                    <a:pt x="5" y="1363"/>
                  </a:cubicBezTo>
                  <a:lnTo>
                    <a:pt x="1" y="58"/>
                  </a:lnTo>
                  <a:cubicBezTo>
                    <a:pt x="0" y="26"/>
                    <a:pt x="26" y="0"/>
                    <a:pt x="58" y="0"/>
                  </a:cubicBezTo>
                  <a:cubicBezTo>
                    <a:pt x="90" y="0"/>
                    <a:pt x="116" y="26"/>
                    <a:pt x="116" y="58"/>
                  </a:cubicBezTo>
                  <a:lnTo>
                    <a:pt x="121" y="1362"/>
                  </a:lnTo>
                  <a:cubicBezTo>
                    <a:pt x="121" y="1394"/>
                    <a:pt x="95" y="1420"/>
                    <a:pt x="63" y="1420"/>
                  </a:cubicBezTo>
                  <a:cubicBezTo>
                    <a:pt x="59" y="1420"/>
                    <a:pt x="56" y="1420"/>
                    <a:pt x="53" y="14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39">
              <a:extLst>
                <a:ext uri="{FF2B5EF4-FFF2-40B4-BE49-F238E27FC236}">
                  <a16:creationId xmlns:a16="http://schemas.microsoft.com/office/drawing/2014/main" id="{23ECE7D5-2D65-419D-BE9B-0E6FB3ED3E50}"/>
                </a:ext>
              </a:extLst>
            </p:cNvPr>
            <p:cNvSpPr>
              <a:spLocks/>
            </p:cNvSpPr>
            <p:nvPr/>
          </p:nvSpPr>
          <p:spPr bwMode="auto">
            <a:xfrm>
              <a:off x="5268913" y="2679700"/>
              <a:ext cx="676275" cy="665162"/>
            </a:xfrm>
            <a:custGeom>
              <a:avLst/>
              <a:gdLst>
                <a:gd name="T0" fmla="*/ 9418 w 9418"/>
                <a:gd name="T1" fmla="*/ 5009 h 9313"/>
                <a:gd name="T2" fmla="*/ 8419 w 9418"/>
                <a:gd name="T3" fmla="*/ 5794 h 9313"/>
                <a:gd name="T4" fmla="*/ 6836 w 9418"/>
                <a:gd name="T5" fmla="*/ 7004 h 9313"/>
                <a:gd name="T6" fmla="*/ 5467 w 9418"/>
                <a:gd name="T7" fmla="*/ 7972 h 9313"/>
                <a:gd name="T8" fmla="*/ 1621 w 9418"/>
                <a:gd name="T9" fmla="*/ 6738 h 9313"/>
                <a:gd name="T10" fmla="*/ 0 w 9418"/>
                <a:gd name="T11" fmla="*/ 2339 h 9313"/>
                <a:gd name="T12" fmla="*/ 2530 w 9418"/>
                <a:gd name="T13" fmla="*/ 1364 h 9313"/>
                <a:gd name="T14" fmla="*/ 3678 w 9418"/>
                <a:gd name="T15" fmla="*/ 3664 h 9313"/>
                <a:gd name="T16" fmla="*/ 4262 w 9418"/>
                <a:gd name="T17" fmla="*/ 3204 h 9313"/>
                <a:gd name="T18" fmla="*/ 8465 w 9418"/>
                <a:gd name="T19" fmla="*/ 0 h 9313"/>
                <a:gd name="T20" fmla="*/ 9418 w 9418"/>
                <a:gd name="T21" fmla="*/ 5009 h 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18" h="9313">
                  <a:moveTo>
                    <a:pt x="9418" y="5009"/>
                  </a:moveTo>
                  <a:cubicBezTo>
                    <a:pt x="9418" y="5009"/>
                    <a:pt x="8997" y="5343"/>
                    <a:pt x="8419" y="5794"/>
                  </a:cubicBezTo>
                  <a:cubicBezTo>
                    <a:pt x="7948" y="6160"/>
                    <a:pt x="7374" y="6603"/>
                    <a:pt x="6836" y="7004"/>
                  </a:cubicBezTo>
                  <a:cubicBezTo>
                    <a:pt x="6295" y="7408"/>
                    <a:pt x="5790" y="7771"/>
                    <a:pt x="5467" y="7972"/>
                  </a:cubicBezTo>
                  <a:cubicBezTo>
                    <a:pt x="3315" y="9313"/>
                    <a:pt x="2176" y="8285"/>
                    <a:pt x="1621" y="6738"/>
                  </a:cubicBezTo>
                  <a:cubicBezTo>
                    <a:pt x="1226" y="5634"/>
                    <a:pt x="0" y="2339"/>
                    <a:pt x="0" y="2339"/>
                  </a:cubicBezTo>
                  <a:cubicBezTo>
                    <a:pt x="250" y="2892"/>
                    <a:pt x="2479" y="2222"/>
                    <a:pt x="2530" y="1364"/>
                  </a:cubicBezTo>
                  <a:lnTo>
                    <a:pt x="3678" y="3664"/>
                  </a:lnTo>
                  <a:cubicBezTo>
                    <a:pt x="3873" y="3511"/>
                    <a:pt x="4069" y="3357"/>
                    <a:pt x="4262" y="3204"/>
                  </a:cubicBezTo>
                  <a:cubicBezTo>
                    <a:pt x="6117" y="1738"/>
                    <a:pt x="7826" y="319"/>
                    <a:pt x="8465" y="0"/>
                  </a:cubicBezTo>
                  <a:lnTo>
                    <a:pt x="9418" y="500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40">
              <a:extLst>
                <a:ext uri="{FF2B5EF4-FFF2-40B4-BE49-F238E27FC236}">
                  <a16:creationId xmlns:a16="http://schemas.microsoft.com/office/drawing/2014/main" id="{7DCA8626-8400-41D5-80B6-239FCC5EF399}"/>
                </a:ext>
              </a:extLst>
            </p:cNvPr>
            <p:cNvSpPr>
              <a:spLocks/>
            </p:cNvSpPr>
            <p:nvPr/>
          </p:nvSpPr>
          <p:spPr bwMode="auto">
            <a:xfrm>
              <a:off x="5759450" y="3013075"/>
              <a:ext cx="122238" cy="166687"/>
            </a:xfrm>
            <a:custGeom>
              <a:avLst/>
              <a:gdLst>
                <a:gd name="T0" fmla="*/ 1700 w 1700"/>
                <a:gd name="T1" fmla="*/ 0 h 2348"/>
                <a:gd name="T2" fmla="*/ 1583 w 1700"/>
                <a:gd name="T3" fmla="*/ 1138 h 2348"/>
                <a:gd name="T4" fmla="*/ 0 w 1700"/>
                <a:gd name="T5" fmla="*/ 2348 h 2348"/>
                <a:gd name="T6" fmla="*/ 1700 w 1700"/>
                <a:gd name="T7" fmla="*/ 0 h 2348"/>
              </a:gdLst>
              <a:ahLst/>
              <a:cxnLst>
                <a:cxn ang="0">
                  <a:pos x="T0" y="T1"/>
                </a:cxn>
                <a:cxn ang="0">
                  <a:pos x="T2" y="T3"/>
                </a:cxn>
                <a:cxn ang="0">
                  <a:pos x="T4" y="T5"/>
                </a:cxn>
                <a:cxn ang="0">
                  <a:pos x="T6" y="T7"/>
                </a:cxn>
              </a:cxnLst>
              <a:rect l="0" t="0" r="r" b="b"/>
              <a:pathLst>
                <a:path w="1700" h="2348">
                  <a:moveTo>
                    <a:pt x="1700" y="0"/>
                  </a:moveTo>
                  <a:lnTo>
                    <a:pt x="1583" y="1138"/>
                  </a:lnTo>
                  <a:cubicBezTo>
                    <a:pt x="1112" y="1504"/>
                    <a:pt x="538" y="1947"/>
                    <a:pt x="0" y="2348"/>
                  </a:cubicBezTo>
                  <a:lnTo>
                    <a:pt x="170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41">
              <a:extLst>
                <a:ext uri="{FF2B5EF4-FFF2-40B4-BE49-F238E27FC236}">
                  <a16:creationId xmlns:a16="http://schemas.microsoft.com/office/drawing/2014/main" id="{0DD7D355-1E75-441B-9697-2C5742474239}"/>
                </a:ext>
              </a:extLst>
            </p:cNvPr>
            <p:cNvSpPr>
              <a:spLocks/>
            </p:cNvSpPr>
            <p:nvPr/>
          </p:nvSpPr>
          <p:spPr bwMode="auto">
            <a:xfrm>
              <a:off x="5535613" y="2940050"/>
              <a:ext cx="42863" cy="77787"/>
            </a:xfrm>
            <a:custGeom>
              <a:avLst/>
              <a:gdLst>
                <a:gd name="T0" fmla="*/ 537 w 597"/>
                <a:gd name="T1" fmla="*/ 1084 h 1084"/>
                <a:gd name="T2" fmla="*/ 489 w 597"/>
                <a:gd name="T3" fmla="*/ 1054 h 1084"/>
                <a:gd name="T4" fmla="*/ 13 w 597"/>
                <a:gd name="T5" fmla="*/ 84 h 1084"/>
                <a:gd name="T6" fmla="*/ 37 w 597"/>
                <a:gd name="T7" fmla="*/ 13 h 1084"/>
                <a:gd name="T8" fmla="*/ 108 w 597"/>
                <a:gd name="T9" fmla="*/ 37 h 1084"/>
                <a:gd name="T10" fmla="*/ 584 w 597"/>
                <a:gd name="T11" fmla="*/ 1008 h 1084"/>
                <a:gd name="T12" fmla="*/ 560 w 597"/>
                <a:gd name="T13" fmla="*/ 1078 h 1084"/>
                <a:gd name="T14" fmla="*/ 537 w 597"/>
                <a:gd name="T15" fmla="*/ 1084 h 10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4">
                  <a:moveTo>
                    <a:pt x="537" y="1084"/>
                  </a:moveTo>
                  <a:cubicBezTo>
                    <a:pt x="517" y="1084"/>
                    <a:pt x="498" y="1073"/>
                    <a:pt x="489" y="1054"/>
                  </a:cubicBezTo>
                  <a:lnTo>
                    <a:pt x="13" y="84"/>
                  </a:lnTo>
                  <a:cubicBezTo>
                    <a:pt x="0" y="58"/>
                    <a:pt x="11" y="26"/>
                    <a:pt x="37" y="13"/>
                  </a:cubicBezTo>
                  <a:cubicBezTo>
                    <a:pt x="63" y="0"/>
                    <a:pt x="95" y="11"/>
                    <a:pt x="108" y="37"/>
                  </a:cubicBezTo>
                  <a:lnTo>
                    <a:pt x="584" y="1008"/>
                  </a:lnTo>
                  <a:cubicBezTo>
                    <a:pt x="597" y="1034"/>
                    <a:pt x="586" y="1066"/>
                    <a:pt x="560" y="1078"/>
                  </a:cubicBezTo>
                  <a:cubicBezTo>
                    <a:pt x="552" y="1082"/>
                    <a:pt x="544" y="1084"/>
                    <a:pt x="537" y="10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66617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255E-D448-4FE6-9F38-62849FE01C6A}"/>
              </a:ext>
            </a:extLst>
          </p:cNvPr>
          <p:cNvSpPr>
            <a:spLocks noGrp="1"/>
          </p:cNvSpPr>
          <p:nvPr>
            <p:ph type="title"/>
          </p:nvPr>
        </p:nvSpPr>
        <p:spPr/>
        <p:txBody>
          <a:bodyPr/>
          <a:lstStyle/>
          <a:p>
            <a:r>
              <a:rPr lang="en-GB"/>
              <a:t>Questions? </a:t>
            </a:r>
            <a:r>
              <a:rPr lang="en-GB">
                <a:solidFill>
                  <a:schemeClr val="bg1"/>
                </a:solidFill>
              </a:rPr>
              <a:t>(Word)</a:t>
            </a:r>
          </a:p>
        </p:txBody>
      </p:sp>
      <p:grpSp>
        <p:nvGrpSpPr>
          <p:cNvPr id="5" name="Group 4">
            <a:extLst>
              <a:ext uri="{FF2B5EF4-FFF2-40B4-BE49-F238E27FC236}">
                <a16:creationId xmlns:a16="http://schemas.microsoft.com/office/drawing/2014/main" id="{62454ED0-CD6F-4810-92C6-FBFA092841C0}"/>
              </a:ext>
              <a:ext uri="{C183D7F6-B498-43B3-948B-1728B52AA6E4}">
                <adec:decorative xmlns:adec="http://schemas.microsoft.com/office/drawing/2017/decorative" val="1"/>
              </a:ext>
            </a:extLst>
          </p:cNvPr>
          <p:cNvGrpSpPr>
            <a:grpSpLocks noChangeAspect="1"/>
          </p:cNvGrpSpPr>
          <p:nvPr/>
        </p:nvGrpSpPr>
        <p:grpSpPr>
          <a:xfrm flipH="1">
            <a:off x="5295899" y="262277"/>
            <a:ext cx="3019425" cy="6595724"/>
            <a:chOff x="5138738" y="1885950"/>
            <a:chExt cx="1712912" cy="3741737"/>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0F07BEA8-4D43-4008-B215-09FECB3DD716}"/>
                </a:ext>
              </a:extLst>
            </p:cNvPr>
            <p:cNvSpPr>
              <a:spLocks/>
            </p:cNvSpPr>
            <p:nvPr/>
          </p:nvSpPr>
          <p:spPr bwMode="auto">
            <a:xfrm>
              <a:off x="6234113" y="4683125"/>
              <a:ext cx="581025" cy="944562"/>
            </a:xfrm>
            <a:custGeom>
              <a:avLst/>
              <a:gdLst>
                <a:gd name="T0" fmla="*/ 7416 w 8096"/>
                <a:gd name="T1" fmla="*/ 13204 h 13219"/>
                <a:gd name="T2" fmla="*/ 2671 w 8096"/>
                <a:gd name="T3" fmla="*/ 13218 h 13219"/>
                <a:gd name="T4" fmla="*/ 2100 w 8096"/>
                <a:gd name="T5" fmla="*/ 12654 h 13219"/>
                <a:gd name="T6" fmla="*/ 2186 w 8096"/>
                <a:gd name="T7" fmla="*/ 11900 h 13219"/>
                <a:gd name="T8" fmla="*/ 0 w 8096"/>
                <a:gd name="T9" fmla="*/ 0 h 13219"/>
                <a:gd name="T10" fmla="*/ 3544 w 8096"/>
                <a:gd name="T11" fmla="*/ 43 h 13219"/>
                <a:gd name="T12" fmla="*/ 4504 w 8096"/>
                <a:gd name="T13" fmla="*/ 11151 h 13219"/>
                <a:gd name="T14" fmla="*/ 4710 w 8096"/>
                <a:gd name="T15" fmla="*/ 11442 h 13219"/>
                <a:gd name="T16" fmla="*/ 6152 w 8096"/>
                <a:gd name="T17" fmla="*/ 11870 h 13219"/>
                <a:gd name="T18" fmla="*/ 7314 w 8096"/>
                <a:gd name="T19" fmla="*/ 12245 h 13219"/>
                <a:gd name="T20" fmla="*/ 7416 w 8096"/>
                <a:gd name="T21" fmla="*/ 13204 h 13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6" h="13219">
                  <a:moveTo>
                    <a:pt x="7416" y="13204"/>
                  </a:moveTo>
                  <a:lnTo>
                    <a:pt x="2671" y="13218"/>
                  </a:lnTo>
                  <a:cubicBezTo>
                    <a:pt x="2358" y="13219"/>
                    <a:pt x="2101" y="12967"/>
                    <a:pt x="2100" y="12654"/>
                  </a:cubicBezTo>
                  <a:cubicBezTo>
                    <a:pt x="2099" y="12413"/>
                    <a:pt x="2145" y="12145"/>
                    <a:pt x="2186" y="11900"/>
                  </a:cubicBezTo>
                  <a:cubicBezTo>
                    <a:pt x="2223" y="11678"/>
                    <a:pt x="421" y="4749"/>
                    <a:pt x="0" y="0"/>
                  </a:cubicBezTo>
                  <a:lnTo>
                    <a:pt x="3544" y="43"/>
                  </a:lnTo>
                  <a:lnTo>
                    <a:pt x="4504" y="11151"/>
                  </a:lnTo>
                  <a:cubicBezTo>
                    <a:pt x="4503" y="11283"/>
                    <a:pt x="4586" y="11400"/>
                    <a:pt x="4710" y="11442"/>
                  </a:cubicBezTo>
                  <a:cubicBezTo>
                    <a:pt x="5025" y="11548"/>
                    <a:pt x="5599" y="11708"/>
                    <a:pt x="6152" y="11870"/>
                  </a:cubicBezTo>
                  <a:cubicBezTo>
                    <a:pt x="6606" y="12004"/>
                    <a:pt x="7046" y="12139"/>
                    <a:pt x="7314" y="12245"/>
                  </a:cubicBezTo>
                  <a:cubicBezTo>
                    <a:pt x="8096" y="12554"/>
                    <a:pt x="7669" y="13204"/>
                    <a:pt x="7416" y="1320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DAB36492-661A-4DD4-B0A6-5F8127B0AD42}"/>
                </a:ext>
              </a:extLst>
            </p:cNvPr>
            <p:cNvSpPr>
              <a:spLocks/>
            </p:cNvSpPr>
            <p:nvPr/>
          </p:nvSpPr>
          <p:spPr bwMode="auto">
            <a:xfrm>
              <a:off x="6384925" y="5530850"/>
              <a:ext cx="430213" cy="96837"/>
            </a:xfrm>
            <a:custGeom>
              <a:avLst/>
              <a:gdLst>
                <a:gd name="T0" fmla="*/ 5317 w 5997"/>
                <a:gd name="T1" fmla="*/ 1347 h 1362"/>
                <a:gd name="T2" fmla="*/ 572 w 5997"/>
                <a:gd name="T3" fmla="*/ 1361 h 1362"/>
                <a:gd name="T4" fmla="*/ 1 w 5997"/>
                <a:gd name="T5" fmla="*/ 797 h 1362"/>
                <a:gd name="T6" fmla="*/ 87 w 5997"/>
                <a:gd name="T7" fmla="*/ 43 h 1362"/>
                <a:gd name="T8" fmla="*/ 707 w 5997"/>
                <a:gd name="T9" fmla="*/ 63 h 1362"/>
                <a:gd name="T10" fmla="*/ 2844 w 5997"/>
                <a:gd name="T11" fmla="*/ 514 h 1362"/>
                <a:gd name="T12" fmla="*/ 4053 w 5997"/>
                <a:gd name="T13" fmla="*/ 13 h 1362"/>
                <a:gd name="T14" fmla="*/ 5215 w 5997"/>
                <a:gd name="T15" fmla="*/ 388 h 1362"/>
                <a:gd name="T16" fmla="*/ 5317 w 5997"/>
                <a:gd name="T17" fmla="*/ 1347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7" h="1362">
                  <a:moveTo>
                    <a:pt x="5317" y="1347"/>
                  </a:moveTo>
                  <a:lnTo>
                    <a:pt x="572" y="1361"/>
                  </a:lnTo>
                  <a:cubicBezTo>
                    <a:pt x="259" y="1362"/>
                    <a:pt x="2" y="1110"/>
                    <a:pt x="1" y="797"/>
                  </a:cubicBezTo>
                  <a:cubicBezTo>
                    <a:pt x="0" y="556"/>
                    <a:pt x="46" y="288"/>
                    <a:pt x="87" y="43"/>
                  </a:cubicBezTo>
                  <a:cubicBezTo>
                    <a:pt x="261" y="4"/>
                    <a:pt x="468" y="0"/>
                    <a:pt x="707" y="63"/>
                  </a:cubicBezTo>
                  <a:cubicBezTo>
                    <a:pt x="1594" y="298"/>
                    <a:pt x="2596" y="537"/>
                    <a:pt x="2844" y="514"/>
                  </a:cubicBezTo>
                  <a:cubicBezTo>
                    <a:pt x="3241" y="477"/>
                    <a:pt x="3742" y="152"/>
                    <a:pt x="4053" y="13"/>
                  </a:cubicBezTo>
                  <a:cubicBezTo>
                    <a:pt x="4507" y="147"/>
                    <a:pt x="4947" y="282"/>
                    <a:pt x="5215" y="388"/>
                  </a:cubicBezTo>
                  <a:cubicBezTo>
                    <a:pt x="5997" y="697"/>
                    <a:pt x="5570" y="1347"/>
                    <a:pt x="5317" y="13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F5128440-7F69-4A7C-ADA4-E7072F3C5514}"/>
                </a:ext>
              </a:extLst>
            </p:cNvPr>
            <p:cNvSpPr>
              <a:spLocks/>
            </p:cNvSpPr>
            <p:nvPr/>
          </p:nvSpPr>
          <p:spPr bwMode="auto">
            <a:xfrm>
              <a:off x="6361113" y="5378450"/>
              <a:ext cx="193675" cy="71437"/>
            </a:xfrm>
            <a:custGeom>
              <a:avLst/>
              <a:gdLst>
                <a:gd name="T0" fmla="*/ 2703 w 2703"/>
                <a:gd name="T1" fmla="*/ 1001 h 1001"/>
                <a:gd name="T2" fmla="*/ 2625 w 2703"/>
                <a:gd name="T3" fmla="*/ 0 h 1001"/>
                <a:gd name="T4" fmla="*/ 0 w 2703"/>
                <a:gd name="T5" fmla="*/ 204 h 1001"/>
                <a:gd name="T6" fmla="*/ 2703 w 2703"/>
                <a:gd name="T7" fmla="*/ 1001 h 1001"/>
              </a:gdLst>
              <a:ahLst/>
              <a:cxnLst>
                <a:cxn ang="0">
                  <a:pos x="T0" y="T1"/>
                </a:cxn>
                <a:cxn ang="0">
                  <a:pos x="T2" y="T3"/>
                </a:cxn>
                <a:cxn ang="0">
                  <a:pos x="T4" y="T5"/>
                </a:cxn>
                <a:cxn ang="0">
                  <a:pos x="T6" y="T7"/>
                </a:cxn>
              </a:cxnLst>
              <a:rect l="0" t="0" r="r" b="b"/>
              <a:pathLst>
                <a:path w="2703" h="1001">
                  <a:moveTo>
                    <a:pt x="2703" y="1001"/>
                  </a:moveTo>
                  <a:lnTo>
                    <a:pt x="2625" y="0"/>
                  </a:lnTo>
                  <a:lnTo>
                    <a:pt x="0" y="204"/>
                  </a:lnTo>
                  <a:lnTo>
                    <a:pt x="2703" y="10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9">
              <a:extLst>
                <a:ext uri="{FF2B5EF4-FFF2-40B4-BE49-F238E27FC236}">
                  <a16:creationId xmlns:a16="http://schemas.microsoft.com/office/drawing/2014/main" id="{FE646243-69BC-4A19-974C-C4D0F480D9EE}"/>
                </a:ext>
              </a:extLst>
            </p:cNvPr>
            <p:cNvSpPr>
              <a:spLocks/>
            </p:cNvSpPr>
            <p:nvPr/>
          </p:nvSpPr>
          <p:spPr bwMode="auto">
            <a:xfrm>
              <a:off x="5681663" y="5126038"/>
              <a:ext cx="207963" cy="409575"/>
            </a:xfrm>
            <a:custGeom>
              <a:avLst/>
              <a:gdLst>
                <a:gd name="T0" fmla="*/ 12 w 2914"/>
                <a:gd name="T1" fmla="*/ 989 h 5739"/>
                <a:gd name="T2" fmla="*/ 348 w 2914"/>
                <a:gd name="T3" fmla="*/ 4586 h 5739"/>
                <a:gd name="T4" fmla="*/ 0 w 2914"/>
                <a:gd name="T5" fmla="*/ 5704 h 5739"/>
                <a:gd name="T6" fmla="*/ 2862 w 2914"/>
                <a:gd name="T7" fmla="*/ 5739 h 5739"/>
                <a:gd name="T8" fmla="*/ 2806 w 2914"/>
                <a:gd name="T9" fmla="*/ 4614 h 5739"/>
                <a:gd name="T10" fmla="*/ 2914 w 2914"/>
                <a:gd name="T11" fmla="*/ 0 h 5739"/>
                <a:gd name="T12" fmla="*/ 1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12" y="989"/>
                  </a:moveTo>
                  <a:lnTo>
                    <a:pt x="348" y="4586"/>
                  </a:lnTo>
                  <a:lnTo>
                    <a:pt x="0" y="5704"/>
                  </a:lnTo>
                  <a:lnTo>
                    <a:pt x="2862" y="5739"/>
                  </a:lnTo>
                  <a:lnTo>
                    <a:pt x="2806" y="4614"/>
                  </a:lnTo>
                  <a:lnTo>
                    <a:pt x="2914" y="0"/>
                  </a:lnTo>
                  <a:lnTo>
                    <a:pt x="12" y="98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10">
              <a:extLst>
                <a:ext uri="{FF2B5EF4-FFF2-40B4-BE49-F238E27FC236}">
                  <a16:creationId xmlns:a16="http://schemas.microsoft.com/office/drawing/2014/main" id="{7C80D579-F5F9-4A72-A3AE-38286C5A523C}"/>
                </a:ext>
              </a:extLst>
            </p:cNvPr>
            <p:cNvSpPr>
              <a:spLocks/>
            </p:cNvSpPr>
            <p:nvPr/>
          </p:nvSpPr>
          <p:spPr bwMode="auto">
            <a:xfrm>
              <a:off x="5668963" y="5489575"/>
              <a:ext cx="222250" cy="138112"/>
            </a:xfrm>
            <a:custGeom>
              <a:avLst/>
              <a:gdLst>
                <a:gd name="T0" fmla="*/ 3030 w 3098"/>
                <a:gd name="T1" fmla="*/ 611 h 1929"/>
                <a:gd name="T2" fmla="*/ 173 w 3098"/>
                <a:gd name="T3" fmla="*/ 611 h 1929"/>
                <a:gd name="T4" fmla="*/ 1 w 3098"/>
                <a:gd name="T5" fmla="*/ 1365 h 1929"/>
                <a:gd name="T6" fmla="*/ 542 w 3098"/>
                <a:gd name="T7" fmla="*/ 1929 h 1929"/>
                <a:gd name="T8" fmla="*/ 2652 w 3098"/>
                <a:gd name="T9" fmla="*/ 1929 h 1929"/>
                <a:gd name="T10" fmla="*/ 3097 w 3098"/>
                <a:gd name="T11" fmla="*/ 1365 h 1929"/>
                <a:gd name="T12" fmla="*/ 3030 w 3098"/>
                <a:gd name="T13" fmla="*/ 611 h 1929"/>
              </a:gdLst>
              <a:ahLst/>
              <a:cxnLst>
                <a:cxn ang="0">
                  <a:pos x="T0" y="T1"/>
                </a:cxn>
                <a:cxn ang="0">
                  <a:pos x="T2" y="T3"/>
                </a:cxn>
                <a:cxn ang="0">
                  <a:pos x="T4" y="T5"/>
                </a:cxn>
                <a:cxn ang="0">
                  <a:pos x="T6" y="T7"/>
                </a:cxn>
                <a:cxn ang="0">
                  <a:pos x="T8" y="T9"/>
                </a:cxn>
                <a:cxn ang="0">
                  <a:pos x="T10" y="T11"/>
                </a:cxn>
                <a:cxn ang="0">
                  <a:pos x="T12" y="T13"/>
                </a:cxn>
              </a:cxnLst>
              <a:rect l="0" t="0" r="r" b="b"/>
              <a:pathLst>
                <a:path w="3098" h="1929">
                  <a:moveTo>
                    <a:pt x="3030" y="611"/>
                  </a:moveTo>
                  <a:cubicBezTo>
                    <a:pt x="2376" y="117"/>
                    <a:pt x="1259" y="0"/>
                    <a:pt x="173" y="611"/>
                  </a:cubicBezTo>
                  <a:cubicBezTo>
                    <a:pt x="173" y="611"/>
                    <a:pt x="0" y="1123"/>
                    <a:pt x="1" y="1365"/>
                  </a:cubicBezTo>
                  <a:cubicBezTo>
                    <a:pt x="2" y="1678"/>
                    <a:pt x="298" y="1929"/>
                    <a:pt x="542" y="1929"/>
                  </a:cubicBezTo>
                  <a:lnTo>
                    <a:pt x="2652" y="1929"/>
                  </a:lnTo>
                  <a:cubicBezTo>
                    <a:pt x="2896" y="1929"/>
                    <a:pt x="3097" y="1678"/>
                    <a:pt x="3097" y="1365"/>
                  </a:cubicBezTo>
                  <a:cubicBezTo>
                    <a:pt x="3098" y="1123"/>
                    <a:pt x="3062" y="856"/>
                    <a:pt x="3030" y="6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1">
              <a:extLst>
                <a:ext uri="{FF2B5EF4-FFF2-40B4-BE49-F238E27FC236}">
                  <a16:creationId xmlns:a16="http://schemas.microsoft.com/office/drawing/2014/main" id="{9D47AFA0-9830-44CE-AA6B-4F27A29AC41A}"/>
                </a:ext>
              </a:extLst>
            </p:cNvPr>
            <p:cNvSpPr>
              <a:spLocks/>
            </p:cNvSpPr>
            <p:nvPr/>
          </p:nvSpPr>
          <p:spPr bwMode="auto">
            <a:xfrm>
              <a:off x="5700713" y="5387975"/>
              <a:ext cx="182563" cy="65087"/>
            </a:xfrm>
            <a:custGeom>
              <a:avLst/>
              <a:gdLst>
                <a:gd name="T0" fmla="*/ 2565 w 2565"/>
                <a:gd name="T1" fmla="*/ 71 h 921"/>
                <a:gd name="T2" fmla="*/ 86 w 2565"/>
                <a:gd name="T3" fmla="*/ 921 h 921"/>
                <a:gd name="T4" fmla="*/ 0 w 2565"/>
                <a:gd name="T5" fmla="*/ 0 h 921"/>
                <a:gd name="T6" fmla="*/ 2565 w 2565"/>
                <a:gd name="T7" fmla="*/ 71 h 921"/>
              </a:gdLst>
              <a:ahLst/>
              <a:cxnLst>
                <a:cxn ang="0">
                  <a:pos x="T0" y="T1"/>
                </a:cxn>
                <a:cxn ang="0">
                  <a:pos x="T2" y="T3"/>
                </a:cxn>
                <a:cxn ang="0">
                  <a:pos x="T4" y="T5"/>
                </a:cxn>
                <a:cxn ang="0">
                  <a:pos x="T6" y="T7"/>
                </a:cxn>
              </a:cxnLst>
              <a:rect l="0" t="0" r="r" b="b"/>
              <a:pathLst>
                <a:path w="2565" h="921">
                  <a:moveTo>
                    <a:pt x="2565" y="71"/>
                  </a:moveTo>
                  <a:lnTo>
                    <a:pt x="86" y="921"/>
                  </a:lnTo>
                  <a:lnTo>
                    <a:pt x="0" y="0"/>
                  </a:lnTo>
                  <a:lnTo>
                    <a:pt x="2565" y="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2">
              <a:extLst>
                <a:ext uri="{FF2B5EF4-FFF2-40B4-BE49-F238E27FC236}">
                  <a16:creationId xmlns:a16="http://schemas.microsoft.com/office/drawing/2014/main" id="{CB3D1A27-51BA-4C1A-BAC0-2BAC10C6010B}"/>
                </a:ext>
              </a:extLst>
            </p:cNvPr>
            <p:cNvSpPr>
              <a:spLocks/>
            </p:cNvSpPr>
            <p:nvPr/>
          </p:nvSpPr>
          <p:spPr bwMode="auto">
            <a:xfrm>
              <a:off x="5521325" y="3389313"/>
              <a:ext cx="1136650" cy="2003425"/>
            </a:xfrm>
            <a:custGeom>
              <a:avLst/>
              <a:gdLst>
                <a:gd name="T0" fmla="*/ 1120 w 15866"/>
                <a:gd name="T1" fmla="*/ 28057 h 28057"/>
                <a:gd name="T2" fmla="*/ 546 w 15866"/>
                <a:gd name="T3" fmla="*/ 5839 h 28057"/>
                <a:gd name="T4" fmla="*/ 2889 w 15866"/>
                <a:gd name="T5" fmla="*/ 349 h 28057"/>
                <a:gd name="T6" fmla="*/ 10958 w 15866"/>
                <a:gd name="T7" fmla="*/ 361 h 28057"/>
                <a:gd name="T8" fmla="*/ 12968 w 15866"/>
                <a:gd name="T9" fmla="*/ 5601 h 28057"/>
                <a:gd name="T10" fmla="*/ 15866 w 15866"/>
                <a:gd name="T11" fmla="*/ 28057 h 28057"/>
                <a:gd name="T12" fmla="*/ 10355 w 15866"/>
                <a:gd name="T13" fmla="*/ 28057 h 28057"/>
                <a:gd name="T14" fmla="*/ 6923 w 15866"/>
                <a:gd name="T15" fmla="*/ 10144 h 28057"/>
                <a:gd name="T16" fmla="*/ 6459 w 15866"/>
                <a:gd name="T17" fmla="*/ 28057 h 28057"/>
                <a:gd name="T18" fmla="*/ 1120 w 15866"/>
                <a:gd name="T19" fmla="*/ 28057 h 2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6" h="28057">
                  <a:moveTo>
                    <a:pt x="1120" y="28057"/>
                  </a:moveTo>
                  <a:cubicBezTo>
                    <a:pt x="1120" y="28057"/>
                    <a:pt x="0" y="9693"/>
                    <a:pt x="546" y="5839"/>
                  </a:cubicBezTo>
                  <a:cubicBezTo>
                    <a:pt x="956" y="2952"/>
                    <a:pt x="2889" y="349"/>
                    <a:pt x="2889" y="349"/>
                  </a:cubicBezTo>
                  <a:cubicBezTo>
                    <a:pt x="5539" y="0"/>
                    <a:pt x="8334" y="14"/>
                    <a:pt x="10958" y="361"/>
                  </a:cubicBezTo>
                  <a:cubicBezTo>
                    <a:pt x="10958" y="361"/>
                    <a:pt x="12491" y="2800"/>
                    <a:pt x="12968" y="5601"/>
                  </a:cubicBezTo>
                  <a:cubicBezTo>
                    <a:pt x="13485" y="8642"/>
                    <a:pt x="15866" y="28057"/>
                    <a:pt x="15866" y="28057"/>
                  </a:cubicBezTo>
                  <a:lnTo>
                    <a:pt x="10355" y="28057"/>
                  </a:lnTo>
                  <a:lnTo>
                    <a:pt x="6923" y="10144"/>
                  </a:lnTo>
                  <a:lnTo>
                    <a:pt x="6459" y="28057"/>
                  </a:lnTo>
                  <a:cubicBezTo>
                    <a:pt x="6417" y="28057"/>
                    <a:pt x="1120" y="28057"/>
                    <a:pt x="1120" y="2805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3">
              <a:extLst>
                <a:ext uri="{FF2B5EF4-FFF2-40B4-BE49-F238E27FC236}">
                  <a16:creationId xmlns:a16="http://schemas.microsoft.com/office/drawing/2014/main" id="{86BAC324-A9F3-4B02-89F7-D04BAE0A7978}"/>
                </a:ext>
              </a:extLst>
            </p:cNvPr>
            <p:cNvSpPr>
              <a:spLocks/>
            </p:cNvSpPr>
            <p:nvPr/>
          </p:nvSpPr>
          <p:spPr bwMode="auto">
            <a:xfrm>
              <a:off x="6016625" y="3835400"/>
              <a:ext cx="77788" cy="676275"/>
            </a:xfrm>
            <a:custGeom>
              <a:avLst/>
              <a:gdLst>
                <a:gd name="T0" fmla="*/ 0 w 1068"/>
                <a:gd name="T1" fmla="*/ 3884 h 9459"/>
                <a:gd name="T2" fmla="*/ 403 w 1068"/>
                <a:gd name="T3" fmla="*/ 0 h 9459"/>
                <a:gd name="T4" fmla="*/ 1068 w 1068"/>
                <a:gd name="T5" fmla="*/ 9459 h 9459"/>
                <a:gd name="T6" fmla="*/ 0 w 1068"/>
                <a:gd name="T7" fmla="*/ 3884 h 9459"/>
              </a:gdLst>
              <a:ahLst/>
              <a:cxnLst>
                <a:cxn ang="0">
                  <a:pos x="T0" y="T1"/>
                </a:cxn>
                <a:cxn ang="0">
                  <a:pos x="T2" y="T3"/>
                </a:cxn>
                <a:cxn ang="0">
                  <a:pos x="T4" y="T5"/>
                </a:cxn>
                <a:cxn ang="0">
                  <a:pos x="T6" y="T7"/>
                </a:cxn>
              </a:cxnLst>
              <a:rect l="0" t="0" r="r" b="b"/>
              <a:pathLst>
                <a:path w="1068" h="9459">
                  <a:moveTo>
                    <a:pt x="0" y="3884"/>
                  </a:moveTo>
                  <a:lnTo>
                    <a:pt x="403" y="0"/>
                  </a:lnTo>
                  <a:lnTo>
                    <a:pt x="1068" y="9459"/>
                  </a:lnTo>
                  <a:lnTo>
                    <a:pt x="0" y="38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4">
              <a:extLst>
                <a:ext uri="{FF2B5EF4-FFF2-40B4-BE49-F238E27FC236}">
                  <a16:creationId xmlns:a16="http://schemas.microsoft.com/office/drawing/2014/main" id="{6E511CA4-C4D7-44BE-B762-61B98C551C28}"/>
                </a:ext>
              </a:extLst>
            </p:cNvPr>
            <p:cNvSpPr>
              <a:spLocks/>
            </p:cNvSpPr>
            <p:nvPr/>
          </p:nvSpPr>
          <p:spPr bwMode="auto">
            <a:xfrm>
              <a:off x="5565775" y="1885950"/>
              <a:ext cx="968375" cy="858837"/>
            </a:xfrm>
            <a:custGeom>
              <a:avLst/>
              <a:gdLst>
                <a:gd name="T0" fmla="*/ 2363 w 13503"/>
                <a:gd name="T1" fmla="*/ 3180 h 12026"/>
                <a:gd name="T2" fmla="*/ 848 w 13503"/>
                <a:gd name="T3" fmla="*/ 5950 h 12026"/>
                <a:gd name="T4" fmla="*/ 2198 w 13503"/>
                <a:gd name="T5" fmla="*/ 9066 h 12026"/>
                <a:gd name="T6" fmla="*/ 5524 w 13503"/>
                <a:gd name="T7" fmla="*/ 11160 h 12026"/>
                <a:gd name="T8" fmla="*/ 7481 w 13503"/>
                <a:gd name="T9" fmla="*/ 11815 h 12026"/>
                <a:gd name="T10" fmla="*/ 11886 w 13503"/>
                <a:gd name="T11" fmla="*/ 8376 h 12026"/>
                <a:gd name="T12" fmla="*/ 11886 w 13503"/>
                <a:gd name="T13" fmla="*/ 5112 h 12026"/>
                <a:gd name="T14" fmla="*/ 9376 w 13503"/>
                <a:gd name="T15" fmla="*/ 2159 h 12026"/>
                <a:gd name="T16" fmla="*/ 5935 w 13503"/>
                <a:gd name="T17" fmla="*/ 1149 h 12026"/>
                <a:gd name="T18" fmla="*/ 2363 w 13503"/>
                <a:gd name="T19" fmla="*/ 3180 h 1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03" h="12026">
                  <a:moveTo>
                    <a:pt x="2363" y="3180"/>
                  </a:moveTo>
                  <a:cubicBezTo>
                    <a:pt x="2363" y="3180"/>
                    <a:pt x="0" y="3078"/>
                    <a:pt x="848" y="5950"/>
                  </a:cubicBezTo>
                  <a:cubicBezTo>
                    <a:pt x="1121" y="6877"/>
                    <a:pt x="347" y="8196"/>
                    <a:pt x="2198" y="9066"/>
                  </a:cubicBezTo>
                  <a:cubicBezTo>
                    <a:pt x="3257" y="9564"/>
                    <a:pt x="2539" y="10929"/>
                    <a:pt x="5524" y="11160"/>
                  </a:cubicBezTo>
                  <a:cubicBezTo>
                    <a:pt x="6681" y="11249"/>
                    <a:pt x="7287" y="12026"/>
                    <a:pt x="7481" y="11815"/>
                  </a:cubicBezTo>
                  <a:cubicBezTo>
                    <a:pt x="8192" y="11043"/>
                    <a:pt x="12367" y="11159"/>
                    <a:pt x="11886" y="8376"/>
                  </a:cubicBezTo>
                  <a:cubicBezTo>
                    <a:pt x="11697" y="7277"/>
                    <a:pt x="13503" y="7019"/>
                    <a:pt x="11886" y="5112"/>
                  </a:cubicBezTo>
                  <a:cubicBezTo>
                    <a:pt x="10955" y="4014"/>
                    <a:pt x="12035" y="2420"/>
                    <a:pt x="9376" y="2159"/>
                  </a:cubicBezTo>
                  <a:cubicBezTo>
                    <a:pt x="8688" y="2091"/>
                    <a:pt x="8695" y="0"/>
                    <a:pt x="5935" y="1149"/>
                  </a:cubicBezTo>
                  <a:cubicBezTo>
                    <a:pt x="5082" y="1505"/>
                    <a:pt x="3101" y="544"/>
                    <a:pt x="2363" y="31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5">
              <a:extLst>
                <a:ext uri="{FF2B5EF4-FFF2-40B4-BE49-F238E27FC236}">
                  <a16:creationId xmlns:a16="http://schemas.microsoft.com/office/drawing/2014/main" id="{FE7B2296-7DFA-4DAC-B294-12B3049A6C7C}"/>
                </a:ext>
              </a:extLst>
            </p:cNvPr>
            <p:cNvSpPr>
              <a:spLocks/>
            </p:cNvSpPr>
            <p:nvPr/>
          </p:nvSpPr>
          <p:spPr bwMode="auto">
            <a:xfrm>
              <a:off x="5795963" y="2116138"/>
              <a:ext cx="387350" cy="698500"/>
            </a:xfrm>
            <a:custGeom>
              <a:avLst/>
              <a:gdLst>
                <a:gd name="T0" fmla="*/ 271 w 5404"/>
                <a:gd name="T1" fmla="*/ 4049 h 9765"/>
                <a:gd name="T2" fmla="*/ 1167 w 5404"/>
                <a:gd name="T3" fmla="*/ 4678 h 9765"/>
                <a:gd name="T4" fmla="*/ 1447 w 5404"/>
                <a:gd name="T5" fmla="*/ 5211 h 9765"/>
                <a:gd name="T6" fmla="*/ 1164 w 5404"/>
                <a:gd name="T7" fmla="*/ 8632 h 9765"/>
                <a:gd name="T8" fmla="*/ 4586 w 5404"/>
                <a:gd name="T9" fmla="*/ 7680 h 9765"/>
                <a:gd name="T10" fmla="*/ 4304 w 5404"/>
                <a:gd name="T11" fmla="*/ 6375 h 9765"/>
                <a:gd name="T12" fmla="*/ 3072 w 5404"/>
                <a:gd name="T13" fmla="*/ 5870 h 9765"/>
                <a:gd name="T14" fmla="*/ 4705 w 5404"/>
                <a:gd name="T15" fmla="*/ 5384 h 9765"/>
                <a:gd name="T16" fmla="*/ 5398 w 5404"/>
                <a:gd name="T17" fmla="*/ 3702 h 9765"/>
                <a:gd name="T18" fmla="*/ 5403 w 5404"/>
                <a:gd name="T19" fmla="*/ 3449 h 9765"/>
                <a:gd name="T20" fmla="*/ 5394 w 5404"/>
                <a:gd name="T21" fmla="*/ 3234 h 9765"/>
                <a:gd name="T22" fmla="*/ 5353 w 5404"/>
                <a:gd name="T23" fmla="*/ 2834 h 9765"/>
                <a:gd name="T24" fmla="*/ 5308 w 5404"/>
                <a:gd name="T25" fmla="*/ 2574 h 9765"/>
                <a:gd name="T26" fmla="*/ 5272 w 5404"/>
                <a:gd name="T27" fmla="*/ 2399 h 9765"/>
                <a:gd name="T28" fmla="*/ 4923 w 5404"/>
                <a:gd name="T29" fmla="*/ 1302 h 9765"/>
                <a:gd name="T30" fmla="*/ 3198 w 5404"/>
                <a:gd name="T31" fmla="*/ 204 h 9765"/>
                <a:gd name="T32" fmla="*/ 1741 w 5404"/>
                <a:gd name="T33" fmla="*/ 1415 h 9765"/>
                <a:gd name="T34" fmla="*/ 1193 w 5404"/>
                <a:gd name="T35" fmla="*/ 3103 h 9765"/>
                <a:gd name="T36" fmla="*/ 1101 w 5404"/>
                <a:gd name="T37" fmla="*/ 3396 h 9765"/>
                <a:gd name="T38" fmla="*/ 893 w 5404"/>
                <a:gd name="T39" fmla="*/ 3335 h 9765"/>
                <a:gd name="T40" fmla="*/ 718 w 5404"/>
                <a:gd name="T41" fmla="*/ 3231 h 9765"/>
                <a:gd name="T42" fmla="*/ 271 w 5404"/>
                <a:gd name="T43" fmla="*/ 4049 h 9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04" h="9765">
                  <a:moveTo>
                    <a:pt x="271" y="4049"/>
                  </a:moveTo>
                  <a:cubicBezTo>
                    <a:pt x="477" y="4580"/>
                    <a:pt x="817" y="4815"/>
                    <a:pt x="1167" y="4678"/>
                  </a:cubicBezTo>
                  <a:cubicBezTo>
                    <a:pt x="1229" y="4845"/>
                    <a:pt x="1341" y="5069"/>
                    <a:pt x="1447" y="5211"/>
                  </a:cubicBezTo>
                  <a:lnTo>
                    <a:pt x="1164" y="8632"/>
                  </a:lnTo>
                  <a:cubicBezTo>
                    <a:pt x="3184" y="9765"/>
                    <a:pt x="4586" y="7680"/>
                    <a:pt x="4586" y="7680"/>
                  </a:cubicBezTo>
                  <a:lnTo>
                    <a:pt x="4304" y="6375"/>
                  </a:lnTo>
                  <a:lnTo>
                    <a:pt x="3072" y="5870"/>
                  </a:lnTo>
                  <a:cubicBezTo>
                    <a:pt x="3864" y="5937"/>
                    <a:pt x="4389" y="5675"/>
                    <a:pt x="4705" y="5384"/>
                  </a:cubicBezTo>
                  <a:cubicBezTo>
                    <a:pt x="5196" y="4932"/>
                    <a:pt x="5367" y="4309"/>
                    <a:pt x="5398" y="3702"/>
                  </a:cubicBezTo>
                  <a:cubicBezTo>
                    <a:pt x="5402" y="3618"/>
                    <a:pt x="5404" y="3533"/>
                    <a:pt x="5403" y="3449"/>
                  </a:cubicBezTo>
                  <a:cubicBezTo>
                    <a:pt x="5401" y="3377"/>
                    <a:pt x="5399" y="3305"/>
                    <a:pt x="5394" y="3234"/>
                  </a:cubicBezTo>
                  <a:cubicBezTo>
                    <a:pt x="5386" y="3098"/>
                    <a:pt x="5371" y="2964"/>
                    <a:pt x="5353" y="2834"/>
                  </a:cubicBezTo>
                  <a:cubicBezTo>
                    <a:pt x="5340" y="2745"/>
                    <a:pt x="5325" y="2659"/>
                    <a:pt x="5308" y="2574"/>
                  </a:cubicBezTo>
                  <a:cubicBezTo>
                    <a:pt x="5297" y="2514"/>
                    <a:pt x="5285" y="2456"/>
                    <a:pt x="5272" y="2399"/>
                  </a:cubicBezTo>
                  <a:cubicBezTo>
                    <a:pt x="5130" y="1761"/>
                    <a:pt x="5052" y="1560"/>
                    <a:pt x="4923" y="1302"/>
                  </a:cubicBezTo>
                  <a:cubicBezTo>
                    <a:pt x="4534" y="524"/>
                    <a:pt x="3775" y="0"/>
                    <a:pt x="3198" y="204"/>
                  </a:cubicBezTo>
                  <a:cubicBezTo>
                    <a:pt x="2613" y="410"/>
                    <a:pt x="2875" y="872"/>
                    <a:pt x="1741" y="1415"/>
                  </a:cubicBezTo>
                  <a:cubicBezTo>
                    <a:pt x="1023" y="1760"/>
                    <a:pt x="1069" y="2412"/>
                    <a:pt x="1193" y="3103"/>
                  </a:cubicBezTo>
                  <a:cubicBezTo>
                    <a:pt x="1225" y="3284"/>
                    <a:pt x="1183" y="3378"/>
                    <a:pt x="1101" y="3396"/>
                  </a:cubicBezTo>
                  <a:cubicBezTo>
                    <a:pt x="1046" y="3409"/>
                    <a:pt x="973" y="3387"/>
                    <a:pt x="893" y="3335"/>
                  </a:cubicBezTo>
                  <a:cubicBezTo>
                    <a:pt x="843" y="3304"/>
                    <a:pt x="786" y="3269"/>
                    <a:pt x="718" y="3231"/>
                  </a:cubicBezTo>
                  <a:cubicBezTo>
                    <a:pt x="382" y="3045"/>
                    <a:pt x="0" y="3347"/>
                    <a:pt x="271" y="4049"/>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6">
              <a:extLst>
                <a:ext uri="{FF2B5EF4-FFF2-40B4-BE49-F238E27FC236}">
                  <a16:creationId xmlns:a16="http://schemas.microsoft.com/office/drawing/2014/main" id="{5A6A1FB3-2136-42DB-A902-05E6A47A002E}"/>
                </a:ext>
              </a:extLst>
            </p:cNvPr>
            <p:cNvSpPr>
              <a:spLocks/>
            </p:cNvSpPr>
            <p:nvPr/>
          </p:nvSpPr>
          <p:spPr bwMode="auto">
            <a:xfrm>
              <a:off x="6069013" y="2219325"/>
              <a:ext cx="77788" cy="23812"/>
            </a:xfrm>
            <a:custGeom>
              <a:avLst/>
              <a:gdLst>
                <a:gd name="T0" fmla="*/ 589 w 1093"/>
                <a:gd name="T1" fmla="*/ 79 h 340"/>
                <a:gd name="T2" fmla="*/ 28 w 1093"/>
                <a:gd name="T3" fmla="*/ 244 h 340"/>
                <a:gd name="T4" fmla="*/ 16 w 1093"/>
                <a:gd name="T5" fmla="*/ 312 h 340"/>
                <a:gd name="T6" fmla="*/ 84 w 1093"/>
                <a:gd name="T7" fmla="*/ 324 h 340"/>
                <a:gd name="T8" fmla="*/ 1009 w 1093"/>
                <a:gd name="T9" fmla="*/ 318 h 340"/>
                <a:gd name="T10" fmla="*/ 1077 w 1093"/>
                <a:gd name="T11" fmla="*/ 306 h 340"/>
                <a:gd name="T12" fmla="*/ 1066 w 1093"/>
                <a:gd name="T13" fmla="*/ 238 h 340"/>
                <a:gd name="T14" fmla="*/ 589 w 1093"/>
                <a:gd name="T15" fmla="*/ 79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0">
                  <a:moveTo>
                    <a:pt x="589" y="79"/>
                  </a:moveTo>
                  <a:cubicBezTo>
                    <a:pt x="274" y="74"/>
                    <a:pt x="31" y="241"/>
                    <a:pt x="28" y="244"/>
                  </a:cubicBezTo>
                  <a:cubicBezTo>
                    <a:pt x="5" y="259"/>
                    <a:pt x="0" y="290"/>
                    <a:pt x="16" y="312"/>
                  </a:cubicBezTo>
                  <a:cubicBezTo>
                    <a:pt x="31" y="334"/>
                    <a:pt x="61" y="340"/>
                    <a:pt x="84" y="324"/>
                  </a:cubicBezTo>
                  <a:cubicBezTo>
                    <a:pt x="103" y="311"/>
                    <a:pt x="559" y="0"/>
                    <a:pt x="1009" y="318"/>
                  </a:cubicBezTo>
                  <a:cubicBezTo>
                    <a:pt x="1031" y="333"/>
                    <a:pt x="1062" y="328"/>
                    <a:pt x="1077" y="306"/>
                  </a:cubicBezTo>
                  <a:cubicBezTo>
                    <a:pt x="1093" y="284"/>
                    <a:pt x="1088" y="253"/>
                    <a:pt x="1066" y="238"/>
                  </a:cubicBezTo>
                  <a:cubicBezTo>
                    <a:pt x="903" y="123"/>
                    <a:pt x="737" y="82"/>
                    <a:pt x="589" y="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7">
              <a:extLst>
                <a:ext uri="{FF2B5EF4-FFF2-40B4-BE49-F238E27FC236}">
                  <a16:creationId xmlns:a16="http://schemas.microsoft.com/office/drawing/2014/main" id="{C77BC20F-DF9B-42D2-A520-A3449DE3B2CF}"/>
                </a:ext>
              </a:extLst>
            </p:cNvPr>
            <p:cNvSpPr>
              <a:spLocks/>
            </p:cNvSpPr>
            <p:nvPr/>
          </p:nvSpPr>
          <p:spPr bwMode="auto">
            <a:xfrm>
              <a:off x="5916613" y="2243138"/>
              <a:ext cx="71438" cy="39687"/>
            </a:xfrm>
            <a:custGeom>
              <a:avLst/>
              <a:gdLst>
                <a:gd name="T0" fmla="*/ 375 w 996"/>
                <a:gd name="T1" fmla="*/ 140 h 569"/>
                <a:gd name="T2" fmla="*/ 952 w 996"/>
                <a:gd name="T3" fmla="*/ 46 h 569"/>
                <a:gd name="T4" fmla="*/ 992 w 996"/>
                <a:gd name="T5" fmla="*/ 102 h 569"/>
                <a:gd name="T6" fmla="*/ 936 w 996"/>
                <a:gd name="T7" fmla="*/ 142 h 569"/>
                <a:gd name="T8" fmla="*/ 99 w 996"/>
                <a:gd name="T9" fmla="*/ 537 h 569"/>
                <a:gd name="T10" fmla="*/ 32 w 996"/>
                <a:gd name="T11" fmla="*/ 556 h 569"/>
                <a:gd name="T12" fmla="*/ 13 w 996"/>
                <a:gd name="T13" fmla="*/ 489 h 569"/>
                <a:gd name="T14" fmla="*/ 375 w 996"/>
                <a:gd name="T15" fmla="*/ 140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6" h="569">
                  <a:moveTo>
                    <a:pt x="375" y="140"/>
                  </a:moveTo>
                  <a:cubicBezTo>
                    <a:pt x="656" y="0"/>
                    <a:pt x="948" y="45"/>
                    <a:pt x="952" y="46"/>
                  </a:cubicBezTo>
                  <a:cubicBezTo>
                    <a:pt x="978" y="50"/>
                    <a:pt x="996" y="75"/>
                    <a:pt x="992" y="102"/>
                  </a:cubicBezTo>
                  <a:cubicBezTo>
                    <a:pt x="988" y="129"/>
                    <a:pt x="963" y="147"/>
                    <a:pt x="936" y="142"/>
                  </a:cubicBezTo>
                  <a:cubicBezTo>
                    <a:pt x="913" y="139"/>
                    <a:pt x="367" y="55"/>
                    <a:pt x="99" y="537"/>
                  </a:cubicBezTo>
                  <a:cubicBezTo>
                    <a:pt x="86" y="560"/>
                    <a:pt x="56" y="569"/>
                    <a:pt x="32" y="556"/>
                  </a:cubicBezTo>
                  <a:cubicBezTo>
                    <a:pt x="8" y="543"/>
                    <a:pt x="0" y="513"/>
                    <a:pt x="13" y="489"/>
                  </a:cubicBezTo>
                  <a:cubicBezTo>
                    <a:pt x="111" y="315"/>
                    <a:pt x="242" y="207"/>
                    <a:pt x="375" y="1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8">
              <a:extLst>
                <a:ext uri="{FF2B5EF4-FFF2-40B4-BE49-F238E27FC236}">
                  <a16:creationId xmlns:a16="http://schemas.microsoft.com/office/drawing/2014/main" id="{75B851F2-4AE2-4C91-960D-6255DC70EF4B}"/>
                </a:ext>
              </a:extLst>
            </p:cNvPr>
            <p:cNvSpPr>
              <a:spLocks/>
            </p:cNvSpPr>
            <p:nvPr/>
          </p:nvSpPr>
          <p:spPr bwMode="auto">
            <a:xfrm>
              <a:off x="6035675" y="2292350"/>
              <a:ext cx="39688" cy="71437"/>
            </a:xfrm>
            <a:custGeom>
              <a:avLst/>
              <a:gdLst>
                <a:gd name="T0" fmla="*/ 253 w 560"/>
                <a:gd name="T1" fmla="*/ 971 h 998"/>
                <a:gd name="T2" fmla="*/ 496 w 560"/>
                <a:gd name="T3" fmla="*/ 794 h 998"/>
                <a:gd name="T4" fmla="*/ 510 w 560"/>
                <a:gd name="T5" fmla="*/ 510 h 998"/>
                <a:gd name="T6" fmla="*/ 263 w 560"/>
                <a:gd name="T7" fmla="*/ 64 h 998"/>
                <a:gd name="T8" fmla="*/ 179 w 560"/>
                <a:gd name="T9" fmla="*/ 113 h 998"/>
                <a:gd name="T10" fmla="*/ 425 w 560"/>
                <a:gd name="T11" fmla="*/ 559 h 998"/>
                <a:gd name="T12" fmla="*/ 414 w 560"/>
                <a:gd name="T13" fmla="*/ 741 h 998"/>
                <a:gd name="T14" fmla="*/ 54 w 560"/>
                <a:gd name="T15" fmla="*/ 895 h 998"/>
                <a:gd name="T16" fmla="*/ 2 w 560"/>
                <a:gd name="T17" fmla="*/ 940 h 998"/>
                <a:gd name="T18" fmla="*/ 47 w 560"/>
                <a:gd name="T19" fmla="*/ 993 h 998"/>
                <a:gd name="T20" fmla="*/ 253 w 560"/>
                <a:gd name="T21" fmla="*/ 97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998">
                  <a:moveTo>
                    <a:pt x="253" y="971"/>
                  </a:moveTo>
                  <a:cubicBezTo>
                    <a:pt x="356" y="939"/>
                    <a:pt x="444" y="877"/>
                    <a:pt x="496" y="794"/>
                  </a:cubicBezTo>
                  <a:cubicBezTo>
                    <a:pt x="555" y="700"/>
                    <a:pt x="560" y="597"/>
                    <a:pt x="510" y="510"/>
                  </a:cubicBezTo>
                  <a:cubicBezTo>
                    <a:pt x="416" y="347"/>
                    <a:pt x="332" y="194"/>
                    <a:pt x="263" y="64"/>
                  </a:cubicBezTo>
                  <a:cubicBezTo>
                    <a:pt x="226" y="0"/>
                    <a:pt x="142" y="50"/>
                    <a:pt x="179" y="113"/>
                  </a:cubicBezTo>
                  <a:cubicBezTo>
                    <a:pt x="248" y="244"/>
                    <a:pt x="332" y="397"/>
                    <a:pt x="425" y="559"/>
                  </a:cubicBezTo>
                  <a:cubicBezTo>
                    <a:pt x="457" y="613"/>
                    <a:pt x="452" y="680"/>
                    <a:pt x="414" y="741"/>
                  </a:cubicBezTo>
                  <a:cubicBezTo>
                    <a:pt x="363" y="821"/>
                    <a:pt x="239" y="909"/>
                    <a:pt x="54" y="895"/>
                  </a:cubicBezTo>
                  <a:cubicBezTo>
                    <a:pt x="28" y="893"/>
                    <a:pt x="4" y="913"/>
                    <a:pt x="2" y="940"/>
                  </a:cubicBezTo>
                  <a:cubicBezTo>
                    <a:pt x="0" y="967"/>
                    <a:pt x="20" y="991"/>
                    <a:pt x="47" y="993"/>
                  </a:cubicBezTo>
                  <a:cubicBezTo>
                    <a:pt x="119" y="998"/>
                    <a:pt x="189" y="990"/>
                    <a:pt x="253" y="97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21">
              <a:extLst>
                <a:ext uri="{FF2B5EF4-FFF2-40B4-BE49-F238E27FC236}">
                  <a16:creationId xmlns:a16="http://schemas.microsoft.com/office/drawing/2014/main" id="{C12A6B97-0F8C-4691-ADE9-1DBB045CA164}"/>
                </a:ext>
              </a:extLst>
            </p:cNvPr>
            <p:cNvSpPr>
              <a:spLocks/>
            </p:cNvSpPr>
            <p:nvPr/>
          </p:nvSpPr>
          <p:spPr bwMode="auto">
            <a:xfrm>
              <a:off x="6046788" y="2390775"/>
              <a:ext cx="42863" cy="22225"/>
            </a:xfrm>
            <a:custGeom>
              <a:avLst/>
              <a:gdLst>
                <a:gd name="T0" fmla="*/ 60 w 614"/>
                <a:gd name="T1" fmla="*/ 306 h 306"/>
                <a:gd name="T2" fmla="*/ 36 w 614"/>
                <a:gd name="T3" fmla="*/ 301 h 306"/>
                <a:gd name="T4" fmla="*/ 13 w 614"/>
                <a:gd name="T5" fmla="*/ 230 h 306"/>
                <a:gd name="T6" fmla="*/ 264 w 614"/>
                <a:gd name="T7" fmla="*/ 26 h 306"/>
                <a:gd name="T8" fmla="*/ 585 w 614"/>
                <a:gd name="T9" fmla="*/ 105 h 306"/>
                <a:gd name="T10" fmla="*/ 597 w 614"/>
                <a:gd name="T11" fmla="*/ 179 h 306"/>
                <a:gd name="T12" fmla="*/ 523 w 614"/>
                <a:gd name="T13" fmla="*/ 191 h 306"/>
                <a:gd name="T14" fmla="*/ 289 w 614"/>
                <a:gd name="T15" fmla="*/ 128 h 306"/>
                <a:gd name="T16" fmla="*/ 107 w 614"/>
                <a:gd name="T17" fmla="*/ 277 h 306"/>
                <a:gd name="T18" fmla="*/ 60 w 614"/>
                <a:gd name="T1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306">
                  <a:moveTo>
                    <a:pt x="60" y="306"/>
                  </a:moveTo>
                  <a:cubicBezTo>
                    <a:pt x="52" y="306"/>
                    <a:pt x="44" y="305"/>
                    <a:pt x="36" y="301"/>
                  </a:cubicBezTo>
                  <a:cubicBezTo>
                    <a:pt x="10" y="288"/>
                    <a:pt x="0" y="256"/>
                    <a:pt x="13" y="230"/>
                  </a:cubicBezTo>
                  <a:cubicBezTo>
                    <a:pt x="43" y="170"/>
                    <a:pt x="130" y="59"/>
                    <a:pt x="264" y="26"/>
                  </a:cubicBezTo>
                  <a:cubicBezTo>
                    <a:pt x="368" y="0"/>
                    <a:pt x="476" y="26"/>
                    <a:pt x="585" y="105"/>
                  </a:cubicBezTo>
                  <a:cubicBezTo>
                    <a:pt x="609" y="122"/>
                    <a:pt x="614" y="155"/>
                    <a:pt x="597" y="179"/>
                  </a:cubicBezTo>
                  <a:cubicBezTo>
                    <a:pt x="580" y="202"/>
                    <a:pt x="547" y="208"/>
                    <a:pt x="523" y="191"/>
                  </a:cubicBezTo>
                  <a:cubicBezTo>
                    <a:pt x="441" y="131"/>
                    <a:pt x="362" y="110"/>
                    <a:pt x="289" y="128"/>
                  </a:cubicBezTo>
                  <a:cubicBezTo>
                    <a:pt x="189" y="153"/>
                    <a:pt x="124" y="244"/>
                    <a:pt x="107" y="277"/>
                  </a:cubicBezTo>
                  <a:cubicBezTo>
                    <a:pt x="98" y="296"/>
                    <a:pt x="79" y="306"/>
                    <a:pt x="60" y="30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2">
              <a:extLst>
                <a:ext uri="{FF2B5EF4-FFF2-40B4-BE49-F238E27FC236}">
                  <a16:creationId xmlns:a16="http://schemas.microsoft.com/office/drawing/2014/main" id="{5EE75797-B22C-4BCB-A4D4-506869F9825B}"/>
                </a:ext>
              </a:extLst>
            </p:cNvPr>
            <p:cNvSpPr>
              <a:spLocks/>
            </p:cNvSpPr>
            <p:nvPr/>
          </p:nvSpPr>
          <p:spPr bwMode="auto">
            <a:xfrm>
              <a:off x="5954713" y="2290763"/>
              <a:ext cx="47625" cy="26987"/>
            </a:xfrm>
            <a:custGeom>
              <a:avLst/>
              <a:gdLst>
                <a:gd name="T0" fmla="*/ 59 w 664"/>
                <a:gd name="T1" fmla="*/ 357 h 357"/>
                <a:gd name="T2" fmla="*/ 24 w 664"/>
                <a:gd name="T3" fmla="*/ 344 h 357"/>
                <a:gd name="T4" fmla="*/ 19 w 664"/>
                <a:gd name="T5" fmla="*/ 270 h 357"/>
                <a:gd name="T6" fmla="*/ 617 w 664"/>
                <a:gd name="T7" fmla="*/ 73 h 357"/>
                <a:gd name="T8" fmla="*/ 658 w 664"/>
                <a:gd name="T9" fmla="*/ 136 h 357"/>
                <a:gd name="T10" fmla="*/ 596 w 664"/>
                <a:gd name="T11" fmla="*/ 177 h 357"/>
                <a:gd name="T12" fmla="*/ 99 w 664"/>
                <a:gd name="T13" fmla="*/ 339 h 357"/>
                <a:gd name="T14" fmla="*/ 59 w 664"/>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357">
                  <a:moveTo>
                    <a:pt x="59" y="357"/>
                  </a:moveTo>
                  <a:cubicBezTo>
                    <a:pt x="47" y="357"/>
                    <a:pt x="35" y="353"/>
                    <a:pt x="24" y="344"/>
                  </a:cubicBezTo>
                  <a:cubicBezTo>
                    <a:pt x="3" y="325"/>
                    <a:pt x="0" y="292"/>
                    <a:pt x="19" y="270"/>
                  </a:cubicBezTo>
                  <a:cubicBezTo>
                    <a:pt x="28" y="258"/>
                    <a:pt x="255" y="0"/>
                    <a:pt x="617" y="73"/>
                  </a:cubicBezTo>
                  <a:cubicBezTo>
                    <a:pt x="645" y="79"/>
                    <a:pt x="664" y="107"/>
                    <a:pt x="658" y="136"/>
                  </a:cubicBezTo>
                  <a:cubicBezTo>
                    <a:pt x="652" y="164"/>
                    <a:pt x="625" y="183"/>
                    <a:pt x="596" y="177"/>
                  </a:cubicBezTo>
                  <a:cubicBezTo>
                    <a:pt x="296" y="116"/>
                    <a:pt x="107" y="329"/>
                    <a:pt x="99" y="339"/>
                  </a:cubicBezTo>
                  <a:cubicBezTo>
                    <a:pt x="89" y="351"/>
                    <a:pt x="74" y="357"/>
                    <a:pt x="59" y="35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23">
              <a:extLst>
                <a:ext uri="{FF2B5EF4-FFF2-40B4-BE49-F238E27FC236}">
                  <a16:creationId xmlns:a16="http://schemas.microsoft.com/office/drawing/2014/main" id="{5F5F660A-2E81-4D32-BB68-900069EB3C0E}"/>
                </a:ext>
              </a:extLst>
            </p:cNvPr>
            <p:cNvSpPr>
              <a:spLocks/>
            </p:cNvSpPr>
            <p:nvPr/>
          </p:nvSpPr>
          <p:spPr bwMode="auto">
            <a:xfrm>
              <a:off x="6089650" y="2265363"/>
              <a:ext cx="46038" cy="23812"/>
            </a:xfrm>
            <a:custGeom>
              <a:avLst/>
              <a:gdLst>
                <a:gd name="T0" fmla="*/ 58 w 647"/>
                <a:gd name="T1" fmla="*/ 326 h 326"/>
                <a:gd name="T2" fmla="*/ 20 w 647"/>
                <a:gd name="T3" fmla="*/ 310 h 326"/>
                <a:gd name="T4" fmla="*/ 20 w 647"/>
                <a:gd name="T5" fmla="*/ 235 h 326"/>
                <a:gd name="T6" fmla="*/ 608 w 647"/>
                <a:gd name="T7" fmla="*/ 154 h 326"/>
                <a:gd name="T8" fmla="*/ 635 w 647"/>
                <a:gd name="T9" fmla="*/ 224 h 326"/>
                <a:gd name="T10" fmla="*/ 565 w 647"/>
                <a:gd name="T11" fmla="*/ 251 h 326"/>
                <a:gd name="T12" fmla="*/ 95 w 647"/>
                <a:gd name="T13" fmla="*/ 310 h 326"/>
                <a:gd name="T14" fmla="*/ 58 w 647"/>
                <a:gd name="T15" fmla="*/ 326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326">
                  <a:moveTo>
                    <a:pt x="58" y="326"/>
                  </a:moveTo>
                  <a:cubicBezTo>
                    <a:pt x="44" y="326"/>
                    <a:pt x="31" y="321"/>
                    <a:pt x="20" y="310"/>
                  </a:cubicBezTo>
                  <a:cubicBezTo>
                    <a:pt x="0" y="290"/>
                    <a:pt x="0" y="256"/>
                    <a:pt x="20" y="235"/>
                  </a:cubicBezTo>
                  <a:cubicBezTo>
                    <a:pt x="30" y="226"/>
                    <a:pt x="262" y="0"/>
                    <a:pt x="608" y="154"/>
                  </a:cubicBezTo>
                  <a:cubicBezTo>
                    <a:pt x="635" y="166"/>
                    <a:pt x="647" y="197"/>
                    <a:pt x="635" y="224"/>
                  </a:cubicBezTo>
                  <a:cubicBezTo>
                    <a:pt x="624" y="251"/>
                    <a:pt x="592" y="263"/>
                    <a:pt x="565" y="251"/>
                  </a:cubicBezTo>
                  <a:cubicBezTo>
                    <a:pt x="285" y="126"/>
                    <a:pt x="97" y="308"/>
                    <a:pt x="95" y="310"/>
                  </a:cubicBezTo>
                  <a:cubicBezTo>
                    <a:pt x="85" y="321"/>
                    <a:pt x="71" y="326"/>
                    <a:pt x="58" y="3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24">
              <a:extLst>
                <a:ext uri="{FF2B5EF4-FFF2-40B4-BE49-F238E27FC236}">
                  <a16:creationId xmlns:a16="http://schemas.microsoft.com/office/drawing/2014/main" id="{9B8429D0-6DBF-4139-93CD-A992E70487F5}"/>
                </a:ext>
              </a:extLst>
            </p:cNvPr>
            <p:cNvSpPr>
              <a:spLocks/>
            </p:cNvSpPr>
            <p:nvPr/>
          </p:nvSpPr>
          <p:spPr bwMode="auto">
            <a:xfrm>
              <a:off x="5446713" y="3417888"/>
              <a:ext cx="200025" cy="215900"/>
            </a:xfrm>
            <a:custGeom>
              <a:avLst/>
              <a:gdLst>
                <a:gd name="T0" fmla="*/ 2483 w 2801"/>
                <a:gd name="T1" fmla="*/ 681 h 3010"/>
                <a:gd name="T2" fmla="*/ 653 w 2801"/>
                <a:gd name="T3" fmla="*/ 2456 h 3010"/>
                <a:gd name="T4" fmla="*/ 2483 w 2801"/>
                <a:gd name="T5" fmla="*/ 681 h 3010"/>
              </a:gdLst>
              <a:ahLst/>
              <a:cxnLst>
                <a:cxn ang="0">
                  <a:pos x="T0" y="T1"/>
                </a:cxn>
                <a:cxn ang="0">
                  <a:pos x="T2" y="T3"/>
                </a:cxn>
                <a:cxn ang="0">
                  <a:pos x="T4" y="T5"/>
                </a:cxn>
              </a:cxnLst>
              <a:rect l="0" t="0" r="r" b="b"/>
              <a:pathLst>
                <a:path w="2801" h="3010">
                  <a:moveTo>
                    <a:pt x="2483" y="681"/>
                  </a:moveTo>
                  <a:cubicBezTo>
                    <a:pt x="2801" y="1316"/>
                    <a:pt x="1143" y="3010"/>
                    <a:pt x="653" y="2456"/>
                  </a:cubicBezTo>
                  <a:cubicBezTo>
                    <a:pt x="0" y="1717"/>
                    <a:pt x="1679" y="0"/>
                    <a:pt x="2483" y="6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25">
              <a:extLst>
                <a:ext uri="{FF2B5EF4-FFF2-40B4-BE49-F238E27FC236}">
                  <a16:creationId xmlns:a16="http://schemas.microsoft.com/office/drawing/2014/main" id="{60849D7D-761D-4AAB-AFEE-7EBF42375976}"/>
                </a:ext>
              </a:extLst>
            </p:cNvPr>
            <p:cNvSpPr>
              <a:spLocks/>
            </p:cNvSpPr>
            <p:nvPr/>
          </p:nvSpPr>
          <p:spPr bwMode="auto">
            <a:xfrm>
              <a:off x="5441950" y="3405188"/>
              <a:ext cx="452438" cy="239712"/>
            </a:xfrm>
            <a:custGeom>
              <a:avLst/>
              <a:gdLst>
                <a:gd name="T0" fmla="*/ 2019 w 6311"/>
                <a:gd name="T1" fmla="*/ 0 h 3369"/>
                <a:gd name="T2" fmla="*/ 2780 w 6311"/>
                <a:gd name="T3" fmla="*/ 1236 h 3369"/>
                <a:gd name="T4" fmla="*/ 3841 w 6311"/>
                <a:gd name="T5" fmla="*/ 868 h 3369"/>
                <a:gd name="T6" fmla="*/ 5664 w 6311"/>
                <a:gd name="T7" fmla="*/ 613 h 3369"/>
                <a:gd name="T8" fmla="*/ 5985 w 6311"/>
                <a:gd name="T9" fmla="*/ 768 h 3369"/>
                <a:gd name="T10" fmla="*/ 5841 w 6311"/>
                <a:gd name="T11" fmla="*/ 992 h 3369"/>
                <a:gd name="T12" fmla="*/ 5905 w 6311"/>
                <a:gd name="T13" fmla="*/ 983 h 3369"/>
                <a:gd name="T14" fmla="*/ 6243 w 6311"/>
                <a:gd name="T15" fmla="*/ 1081 h 3369"/>
                <a:gd name="T16" fmla="*/ 6048 w 6311"/>
                <a:gd name="T17" fmla="*/ 1389 h 3369"/>
                <a:gd name="T18" fmla="*/ 5946 w 6311"/>
                <a:gd name="T19" fmla="*/ 1409 h 3369"/>
                <a:gd name="T20" fmla="*/ 5981 w 6311"/>
                <a:gd name="T21" fmla="*/ 1405 h 3369"/>
                <a:gd name="T22" fmla="*/ 6206 w 6311"/>
                <a:gd name="T23" fmla="*/ 1566 h 3369"/>
                <a:gd name="T24" fmla="*/ 5912 w 6311"/>
                <a:gd name="T25" fmla="*/ 1845 h 3369"/>
                <a:gd name="T26" fmla="*/ 5545 w 6311"/>
                <a:gd name="T27" fmla="*/ 1914 h 3369"/>
                <a:gd name="T28" fmla="*/ 5781 w 6311"/>
                <a:gd name="T29" fmla="*/ 2053 h 3369"/>
                <a:gd name="T30" fmla="*/ 5478 w 6311"/>
                <a:gd name="T31" fmla="*/ 2355 h 3369"/>
                <a:gd name="T32" fmla="*/ 4670 w 6311"/>
                <a:gd name="T33" fmla="*/ 2531 h 3369"/>
                <a:gd name="T34" fmla="*/ 4029 w 6311"/>
                <a:gd name="T35" fmla="*/ 2663 h 3369"/>
                <a:gd name="T36" fmla="*/ 1987 w 6311"/>
                <a:gd name="T37" fmla="*/ 3090 h 3369"/>
                <a:gd name="T38" fmla="*/ 0 w 6311"/>
                <a:gd name="T39" fmla="*/ 1129 h 3369"/>
                <a:gd name="T40" fmla="*/ 2019 w 6311"/>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1" h="3369">
                  <a:moveTo>
                    <a:pt x="2019" y="0"/>
                  </a:moveTo>
                  <a:lnTo>
                    <a:pt x="2780" y="1236"/>
                  </a:lnTo>
                  <a:cubicBezTo>
                    <a:pt x="2917" y="1166"/>
                    <a:pt x="3481" y="954"/>
                    <a:pt x="3841" y="868"/>
                  </a:cubicBezTo>
                  <a:cubicBezTo>
                    <a:pt x="4368" y="741"/>
                    <a:pt x="5173" y="650"/>
                    <a:pt x="5664" y="613"/>
                  </a:cubicBezTo>
                  <a:cubicBezTo>
                    <a:pt x="5883" y="596"/>
                    <a:pt x="5977" y="669"/>
                    <a:pt x="5985" y="768"/>
                  </a:cubicBezTo>
                  <a:cubicBezTo>
                    <a:pt x="5994" y="869"/>
                    <a:pt x="5921" y="962"/>
                    <a:pt x="5841" y="992"/>
                  </a:cubicBezTo>
                  <a:cubicBezTo>
                    <a:pt x="5859" y="989"/>
                    <a:pt x="5880" y="986"/>
                    <a:pt x="5905" y="983"/>
                  </a:cubicBezTo>
                  <a:cubicBezTo>
                    <a:pt x="6081" y="957"/>
                    <a:pt x="6193" y="993"/>
                    <a:pt x="6243" y="1081"/>
                  </a:cubicBezTo>
                  <a:cubicBezTo>
                    <a:pt x="6311" y="1202"/>
                    <a:pt x="6178" y="1360"/>
                    <a:pt x="6048" y="1389"/>
                  </a:cubicBezTo>
                  <a:cubicBezTo>
                    <a:pt x="6013" y="1396"/>
                    <a:pt x="5978" y="1403"/>
                    <a:pt x="5946" y="1409"/>
                  </a:cubicBezTo>
                  <a:cubicBezTo>
                    <a:pt x="5957" y="1407"/>
                    <a:pt x="5969" y="1406"/>
                    <a:pt x="5981" y="1405"/>
                  </a:cubicBezTo>
                  <a:cubicBezTo>
                    <a:pt x="6101" y="1392"/>
                    <a:pt x="6198" y="1487"/>
                    <a:pt x="6206" y="1566"/>
                  </a:cubicBezTo>
                  <a:cubicBezTo>
                    <a:pt x="6223" y="1714"/>
                    <a:pt x="6108" y="1788"/>
                    <a:pt x="5912" y="1845"/>
                  </a:cubicBezTo>
                  <a:cubicBezTo>
                    <a:pt x="5815" y="1873"/>
                    <a:pt x="5545" y="1914"/>
                    <a:pt x="5545" y="1914"/>
                  </a:cubicBezTo>
                  <a:cubicBezTo>
                    <a:pt x="5680" y="1907"/>
                    <a:pt x="5760" y="2000"/>
                    <a:pt x="5781" y="2053"/>
                  </a:cubicBezTo>
                  <a:cubicBezTo>
                    <a:pt x="5825" y="2161"/>
                    <a:pt x="5758" y="2297"/>
                    <a:pt x="5478" y="2355"/>
                  </a:cubicBezTo>
                  <a:cubicBezTo>
                    <a:pt x="5163" y="2419"/>
                    <a:pt x="5117" y="2454"/>
                    <a:pt x="4670" y="2531"/>
                  </a:cubicBezTo>
                  <a:cubicBezTo>
                    <a:pt x="4514" y="2559"/>
                    <a:pt x="4182" y="2605"/>
                    <a:pt x="4029" y="2663"/>
                  </a:cubicBezTo>
                  <a:cubicBezTo>
                    <a:pt x="3509" y="2858"/>
                    <a:pt x="2557" y="3369"/>
                    <a:pt x="1987" y="3090"/>
                  </a:cubicBezTo>
                  <a:cubicBezTo>
                    <a:pt x="1376" y="2791"/>
                    <a:pt x="0" y="1129"/>
                    <a:pt x="0" y="1129"/>
                  </a:cubicBezTo>
                  <a:lnTo>
                    <a:pt x="2019"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26">
              <a:extLst>
                <a:ext uri="{FF2B5EF4-FFF2-40B4-BE49-F238E27FC236}">
                  <a16:creationId xmlns:a16="http://schemas.microsoft.com/office/drawing/2014/main" id="{7D04F271-0A21-4F4E-9EA9-9907EEC35875}"/>
                </a:ext>
              </a:extLst>
            </p:cNvPr>
            <p:cNvSpPr>
              <a:spLocks/>
            </p:cNvSpPr>
            <p:nvPr/>
          </p:nvSpPr>
          <p:spPr bwMode="auto">
            <a:xfrm>
              <a:off x="5735638" y="3473450"/>
              <a:ext cx="122238" cy="22225"/>
            </a:xfrm>
            <a:custGeom>
              <a:avLst/>
              <a:gdLst>
                <a:gd name="T0" fmla="*/ 1694 w 1701"/>
                <a:gd name="T1" fmla="*/ 24 h 314"/>
                <a:gd name="T2" fmla="*/ 1700 w 1701"/>
                <a:gd name="T3" fmla="*/ 46 h 314"/>
                <a:gd name="T4" fmla="*/ 1652 w 1701"/>
                <a:gd name="T5" fmla="*/ 98 h 314"/>
                <a:gd name="T6" fmla="*/ 406 w 1701"/>
                <a:gd name="T7" fmla="*/ 255 h 314"/>
                <a:gd name="T8" fmla="*/ 58 w 1701"/>
                <a:gd name="T9" fmla="*/ 310 h 314"/>
                <a:gd name="T10" fmla="*/ 3 w 1701"/>
                <a:gd name="T11" fmla="*/ 270 h 314"/>
                <a:gd name="T12" fmla="*/ 47 w 1701"/>
                <a:gd name="T13" fmla="*/ 215 h 314"/>
                <a:gd name="T14" fmla="*/ 394 w 1701"/>
                <a:gd name="T15" fmla="*/ 160 h 314"/>
                <a:gd name="T16" fmla="*/ 1650 w 1701"/>
                <a:gd name="T17" fmla="*/ 1 h 314"/>
                <a:gd name="T18" fmla="*/ 1694 w 1701"/>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1" h="314">
                  <a:moveTo>
                    <a:pt x="1694" y="24"/>
                  </a:moveTo>
                  <a:cubicBezTo>
                    <a:pt x="1698" y="31"/>
                    <a:pt x="1700" y="38"/>
                    <a:pt x="1700" y="46"/>
                  </a:cubicBezTo>
                  <a:cubicBezTo>
                    <a:pt x="1701" y="73"/>
                    <a:pt x="1679" y="96"/>
                    <a:pt x="1652" y="98"/>
                  </a:cubicBezTo>
                  <a:cubicBezTo>
                    <a:pt x="1172" y="130"/>
                    <a:pt x="782" y="193"/>
                    <a:pt x="406" y="255"/>
                  </a:cubicBezTo>
                  <a:cubicBezTo>
                    <a:pt x="291" y="273"/>
                    <a:pt x="176" y="292"/>
                    <a:pt x="58" y="310"/>
                  </a:cubicBezTo>
                  <a:cubicBezTo>
                    <a:pt x="30" y="314"/>
                    <a:pt x="6" y="296"/>
                    <a:pt x="3" y="270"/>
                  </a:cubicBezTo>
                  <a:cubicBezTo>
                    <a:pt x="0" y="244"/>
                    <a:pt x="20" y="219"/>
                    <a:pt x="47" y="215"/>
                  </a:cubicBezTo>
                  <a:cubicBezTo>
                    <a:pt x="165" y="197"/>
                    <a:pt x="279" y="178"/>
                    <a:pt x="394" y="160"/>
                  </a:cubicBezTo>
                  <a:cubicBezTo>
                    <a:pt x="759" y="100"/>
                    <a:pt x="1127" y="37"/>
                    <a:pt x="1650" y="1"/>
                  </a:cubicBezTo>
                  <a:cubicBezTo>
                    <a:pt x="1669" y="0"/>
                    <a:pt x="1686" y="9"/>
                    <a:pt x="1694"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7">
              <a:extLst>
                <a:ext uri="{FF2B5EF4-FFF2-40B4-BE49-F238E27FC236}">
                  <a16:creationId xmlns:a16="http://schemas.microsoft.com/office/drawing/2014/main" id="{4C17CF0B-D7F3-4082-854D-78AFD2327621}"/>
                </a:ext>
              </a:extLst>
            </p:cNvPr>
            <p:cNvSpPr>
              <a:spLocks/>
            </p:cNvSpPr>
            <p:nvPr/>
          </p:nvSpPr>
          <p:spPr bwMode="auto">
            <a:xfrm>
              <a:off x="5743575" y="3502025"/>
              <a:ext cx="122238" cy="19050"/>
            </a:xfrm>
            <a:custGeom>
              <a:avLst/>
              <a:gdLst>
                <a:gd name="T0" fmla="*/ 1711 w 1718"/>
                <a:gd name="T1" fmla="*/ 24 h 266"/>
                <a:gd name="T2" fmla="*/ 1717 w 1718"/>
                <a:gd name="T3" fmla="*/ 46 h 266"/>
                <a:gd name="T4" fmla="*/ 1669 w 1718"/>
                <a:gd name="T5" fmla="*/ 97 h 266"/>
                <a:gd name="T6" fmla="*/ 58 w 1718"/>
                <a:gd name="T7" fmla="*/ 262 h 266"/>
                <a:gd name="T8" fmla="*/ 4 w 1718"/>
                <a:gd name="T9" fmla="*/ 222 h 266"/>
                <a:gd name="T10" fmla="*/ 47 w 1718"/>
                <a:gd name="T11" fmla="*/ 167 h 266"/>
                <a:gd name="T12" fmla="*/ 1667 w 1718"/>
                <a:gd name="T13" fmla="*/ 1 h 266"/>
                <a:gd name="T14" fmla="*/ 1711 w 1718"/>
                <a:gd name="T15" fmla="*/ 24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8" h="266">
                  <a:moveTo>
                    <a:pt x="1711" y="24"/>
                  </a:moveTo>
                  <a:cubicBezTo>
                    <a:pt x="1715" y="30"/>
                    <a:pt x="1717" y="38"/>
                    <a:pt x="1717" y="46"/>
                  </a:cubicBezTo>
                  <a:cubicBezTo>
                    <a:pt x="1718" y="72"/>
                    <a:pt x="1696" y="95"/>
                    <a:pt x="1669" y="97"/>
                  </a:cubicBezTo>
                  <a:cubicBezTo>
                    <a:pt x="962" y="144"/>
                    <a:pt x="515" y="192"/>
                    <a:pt x="58" y="262"/>
                  </a:cubicBezTo>
                  <a:cubicBezTo>
                    <a:pt x="31" y="266"/>
                    <a:pt x="6" y="248"/>
                    <a:pt x="4" y="222"/>
                  </a:cubicBezTo>
                  <a:cubicBezTo>
                    <a:pt x="0" y="196"/>
                    <a:pt x="20" y="171"/>
                    <a:pt x="47" y="167"/>
                  </a:cubicBezTo>
                  <a:cubicBezTo>
                    <a:pt x="525" y="94"/>
                    <a:pt x="993" y="46"/>
                    <a:pt x="1667" y="1"/>
                  </a:cubicBezTo>
                  <a:cubicBezTo>
                    <a:pt x="1686" y="0"/>
                    <a:pt x="1702" y="9"/>
                    <a:pt x="1711"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8">
              <a:extLst>
                <a:ext uri="{FF2B5EF4-FFF2-40B4-BE49-F238E27FC236}">
                  <a16:creationId xmlns:a16="http://schemas.microsoft.com/office/drawing/2014/main" id="{0BB597A9-AF31-4C4D-BBF2-3BD279542286}"/>
                </a:ext>
              </a:extLst>
            </p:cNvPr>
            <p:cNvSpPr>
              <a:spLocks/>
            </p:cNvSpPr>
            <p:nvPr/>
          </p:nvSpPr>
          <p:spPr bwMode="auto">
            <a:xfrm>
              <a:off x="5746750" y="3535363"/>
              <a:ext cx="90488" cy="17462"/>
            </a:xfrm>
            <a:custGeom>
              <a:avLst/>
              <a:gdLst>
                <a:gd name="T0" fmla="*/ 1265 w 1273"/>
                <a:gd name="T1" fmla="*/ 24 h 245"/>
                <a:gd name="T2" fmla="*/ 1272 w 1273"/>
                <a:gd name="T3" fmla="*/ 46 h 245"/>
                <a:gd name="T4" fmla="*/ 1223 w 1273"/>
                <a:gd name="T5" fmla="*/ 97 h 245"/>
                <a:gd name="T6" fmla="*/ 358 w 1273"/>
                <a:gd name="T7" fmla="*/ 193 h 245"/>
                <a:gd name="T8" fmla="*/ 58 w 1273"/>
                <a:gd name="T9" fmla="*/ 241 h 245"/>
                <a:gd name="T10" fmla="*/ 3 w 1273"/>
                <a:gd name="T11" fmla="*/ 201 h 245"/>
                <a:gd name="T12" fmla="*/ 47 w 1273"/>
                <a:gd name="T13" fmla="*/ 146 h 245"/>
                <a:gd name="T14" fmla="*/ 346 w 1273"/>
                <a:gd name="T15" fmla="*/ 98 h 245"/>
                <a:gd name="T16" fmla="*/ 1221 w 1273"/>
                <a:gd name="T17" fmla="*/ 1 h 245"/>
                <a:gd name="T18" fmla="*/ 1265 w 1273"/>
                <a:gd name="T19" fmla="*/ 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3" h="245">
                  <a:moveTo>
                    <a:pt x="1265" y="24"/>
                  </a:moveTo>
                  <a:cubicBezTo>
                    <a:pt x="1269" y="30"/>
                    <a:pt x="1272" y="38"/>
                    <a:pt x="1272" y="46"/>
                  </a:cubicBezTo>
                  <a:cubicBezTo>
                    <a:pt x="1273" y="72"/>
                    <a:pt x="1251" y="95"/>
                    <a:pt x="1223" y="97"/>
                  </a:cubicBezTo>
                  <a:cubicBezTo>
                    <a:pt x="749" y="129"/>
                    <a:pt x="618" y="150"/>
                    <a:pt x="358" y="193"/>
                  </a:cubicBezTo>
                  <a:cubicBezTo>
                    <a:pt x="275" y="207"/>
                    <a:pt x="180" y="222"/>
                    <a:pt x="58" y="241"/>
                  </a:cubicBezTo>
                  <a:cubicBezTo>
                    <a:pt x="30" y="245"/>
                    <a:pt x="6" y="227"/>
                    <a:pt x="3" y="201"/>
                  </a:cubicBezTo>
                  <a:cubicBezTo>
                    <a:pt x="0" y="175"/>
                    <a:pt x="19" y="150"/>
                    <a:pt x="47" y="146"/>
                  </a:cubicBezTo>
                  <a:cubicBezTo>
                    <a:pt x="169" y="127"/>
                    <a:pt x="264" y="112"/>
                    <a:pt x="346" y="98"/>
                  </a:cubicBezTo>
                  <a:cubicBezTo>
                    <a:pt x="600" y="57"/>
                    <a:pt x="704" y="36"/>
                    <a:pt x="1221" y="1"/>
                  </a:cubicBezTo>
                  <a:cubicBezTo>
                    <a:pt x="1240" y="0"/>
                    <a:pt x="1257" y="9"/>
                    <a:pt x="1265"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9">
              <a:extLst>
                <a:ext uri="{FF2B5EF4-FFF2-40B4-BE49-F238E27FC236}">
                  <a16:creationId xmlns:a16="http://schemas.microsoft.com/office/drawing/2014/main" id="{5AB43196-59AC-4E79-B93F-ABEADD111C27}"/>
                </a:ext>
              </a:extLst>
            </p:cNvPr>
            <p:cNvSpPr>
              <a:spLocks/>
            </p:cNvSpPr>
            <p:nvPr/>
          </p:nvSpPr>
          <p:spPr bwMode="auto">
            <a:xfrm>
              <a:off x="5727700" y="3309938"/>
              <a:ext cx="579438" cy="128587"/>
            </a:xfrm>
            <a:custGeom>
              <a:avLst/>
              <a:gdLst>
                <a:gd name="T0" fmla="*/ 0 w 8077"/>
                <a:gd name="T1" fmla="*/ 1463 h 1804"/>
                <a:gd name="T2" fmla="*/ 230 w 8077"/>
                <a:gd name="T3" fmla="*/ 63 h 1804"/>
                <a:gd name="T4" fmla="*/ 7991 w 8077"/>
                <a:gd name="T5" fmla="*/ 0 h 1804"/>
                <a:gd name="T6" fmla="*/ 8077 w 8077"/>
                <a:gd name="T7" fmla="*/ 1460 h 1804"/>
                <a:gd name="T8" fmla="*/ 0 w 8077"/>
                <a:gd name="T9" fmla="*/ 1463 h 1804"/>
              </a:gdLst>
              <a:ahLst/>
              <a:cxnLst>
                <a:cxn ang="0">
                  <a:pos x="T0" y="T1"/>
                </a:cxn>
                <a:cxn ang="0">
                  <a:pos x="T2" y="T3"/>
                </a:cxn>
                <a:cxn ang="0">
                  <a:pos x="T4" y="T5"/>
                </a:cxn>
                <a:cxn ang="0">
                  <a:pos x="T6" y="T7"/>
                </a:cxn>
                <a:cxn ang="0">
                  <a:pos x="T8" y="T9"/>
                </a:cxn>
              </a:cxnLst>
              <a:rect l="0" t="0" r="r" b="b"/>
              <a:pathLst>
                <a:path w="8077" h="1804">
                  <a:moveTo>
                    <a:pt x="0" y="1463"/>
                  </a:moveTo>
                  <a:cubicBezTo>
                    <a:pt x="0" y="1463"/>
                    <a:pt x="106" y="93"/>
                    <a:pt x="230" y="63"/>
                  </a:cubicBezTo>
                  <a:cubicBezTo>
                    <a:pt x="354" y="33"/>
                    <a:pt x="7991" y="0"/>
                    <a:pt x="7991" y="0"/>
                  </a:cubicBezTo>
                  <a:lnTo>
                    <a:pt x="8077" y="1460"/>
                  </a:lnTo>
                  <a:cubicBezTo>
                    <a:pt x="5331" y="1804"/>
                    <a:pt x="3037" y="1769"/>
                    <a:pt x="0" y="14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30">
              <a:extLst>
                <a:ext uri="{FF2B5EF4-FFF2-40B4-BE49-F238E27FC236}">
                  <a16:creationId xmlns:a16="http://schemas.microsoft.com/office/drawing/2014/main" id="{F789BEE9-5125-4D50-B3C0-5120D88A3C8B}"/>
                </a:ext>
              </a:extLst>
            </p:cNvPr>
            <p:cNvSpPr>
              <a:spLocks/>
            </p:cNvSpPr>
            <p:nvPr/>
          </p:nvSpPr>
          <p:spPr bwMode="auto">
            <a:xfrm>
              <a:off x="5138738" y="2624138"/>
              <a:ext cx="1520825" cy="969962"/>
            </a:xfrm>
            <a:custGeom>
              <a:avLst/>
              <a:gdLst>
                <a:gd name="T0" fmla="*/ 21203 w 21203"/>
                <a:gd name="T1" fmla="*/ 4374 h 13562"/>
                <a:gd name="T2" fmla="*/ 20618 w 21203"/>
                <a:gd name="T3" fmla="*/ 3915 h 13562"/>
                <a:gd name="T4" fmla="*/ 16866 w 21203"/>
                <a:gd name="T5" fmla="*/ 700 h 13562"/>
                <a:gd name="T6" fmla="*/ 13637 w 21203"/>
                <a:gd name="T7" fmla="*/ 0 h 13562"/>
                <a:gd name="T8" fmla="*/ 10462 w 21203"/>
                <a:gd name="T9" fmla="*/ 39 h 13562"/>
                <a:gd name="T10" fmla="*/ 5675 w 21203"/>
                <a:gd name="T11" fmla="*/ 1856 h 13562"/>
                <a:gd name="T12" fmla="*/ 2258 w 21203"/>
                <a:gd name="T13" fmla="*/ 4626 h 13562"/>
                <a:gd name="T14" fmla="*/ 1230 w 21203"/>
                <a:gd name="T15" fmla="*/ 8911 h 13562"/>
                <a:gd name="T16" fmla="*/ 4943 w 21203"/>
                <a:gd name="T17" fmla="*/ 13562 h 13562"/>
                <a:gd name="T18" fmla="*/ 6808 w 21203"/>
                <a:gd name="T19" fmla="*/ 11823 h 13562"/>
                <a:gd name="T20" fmla="*/ 4661 w 21203"/>
                <a:gd name="T21" fmla="*/ 8216 h 13562"/>
                <a:gd name="T22" fmla="*/ 5978 w 21203"/>
                <a:gd name="T23" fmla="*/ 7469 h 13562"/>
                <a:gd name="T24" fmla="*/ 7902 w 21203"/>
                <a:gd name="T25" fmla="*/ 6108 h 13562"/>
                <a:gd name="T26" fmla="*/ 7580 w 21203"/>
                <a:gd name="T27" fmla="*/ 10252 h 13562"/>
                <a:gd name="T28" fmla="*/ 16853 w 21203"/>
                <a:gd name="T29" fmla="*/ 10292 h 13562"/>
                <a:gd name="T30" fmla="*/ 16460 w 21203"/>
                <a:gd name="T31" fmla="*/ 6502 h 13562"/>
                <a:gd name="T32" fmla="*/ 20994 w 21203"/>
                <a:gd name="T33" fmla="*/ 6592 h 13562"/>
                <a:gd name="T34" fmla="*/ 21203 w 21203"/>
                <a:gd name="T35" fmla="*/ 4374 h 1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03" h="13562">
                  <a:moveTo>
                    <a:pt x="21203" y="4374"/>
                  </a:moveTo>
                  <a:cubicBezTo>
                    <a:pt x="21007" y="4221"/>
                    <a:pt x="20812" y="4067"/>
                    <a:pt x="20618" y="3915"/>
                  </a:cubicBezTo>
                  <a:cubicBezTo>
                    <a:pt x="18863" y="2527"/>
                    <a:pt x="17577" y="1111"/>
                    <a:pt x="16866" y="700"/>
                  </a:cubicBezTo>
                  <a:cubicBezTo>
                    <a:pt x="15961" y="151"/>
                    <a:pt x="14650" y="106"/>
                    <a:pt x="13637" y="0"/>
                  </a:cubicBezTo>
                  <a:cubicBezTo>
                    <a:pt x="12797" y="423"/>
                    <a:pt x="11447" y="533"/>
                    <a:pt x="10462" y="39"/>
                  </a:cubicBezTo>
                  <a:cubicBezTo>
                    <a:pt x="8321" y="127"/>
                    <a:pt x="7333" y="621"/>
                    <a:pt x="5675" y="1856"/>
                  </a:cubicBezTo>
                  <a:cubicBezTo>
                    <a:pt x="4344" y="2846"/>
                    <a:pt x="3364" y="3730"/>
                    <a:pt x="2258" y="4626"/>
                  </a:cubicBezTo>
                  <a:cubicBezTo>
                    <a:pt x="776" y="5825"/>
                    <a:pt x="0" y="6990"/>
                    <a:pt x="1230" y="8911"/>
                  </a:cubicBezTo>
                  <a:cubicBezTo>
                    <a:pt x="1915" y="9983"/>
                    <a:pt x="4943" y="13562"/>
                    <a:pt x="4943" y="13562"/>
                  </a:cubicBezTo>
                  <a:cubicBezTo>
                    <a:pt x="4515" y="12881"/>
                    <a:pt x="5997" y="11646"/>
                    <a:pt x="6808" y="11823"/>
                  </a:cubicBezTo>
                  <a:lnTo>
                    <a:pt x="4661" y="8216"/>
                  </a:lnTo>
                  <a:lnTo>
                    <a:pt x="5978" y="7469"/>
                  </a:lnTo>
                  <a:lnTo>
                    <a:pt x="7902" y="6108"/>
                  </a:lnTo>
                  <a:lnTo>
                    <a:pt x="7580" y="10252"/>
                  </a:lnTo>
                  <a:cubicBezTo>
                    <a:pt x="11212" y="10729"/>
                    <a:pt x="16755" y="10354"/>
                    <a:pt x="16853" y="10292"/>
                  </a:cubicBezTo>
                  <a:lnTo>
                    <a:pt x="16460" y="6502"/>
                  </a:lnTo>
                  <a:cubicBezTo>
                    <a:pt x="16461" y="6503"/>
                    <a:pt x="20994" y="6592"/>
                    <a:pt x="20994" y="6592"/>
                  </a:cubicBezTo>
                  <a:lnTo>
                    <a:pt x="21203" y="437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31">
              <a:extLst>
                <a:ext uri="{FF2B5EF4-FFF2-40B4-BE49-F238E27FC236}">
                  <a16:creationId xmlns:a16="http://schemas.microsoft.com/office/drawing/2014/main" id="{F6EC205D-CA6A-41A6-B23D-8A474A71C72F}"/>
                </a:ext>
              </a:extLst>
            </p:cNvPr>
            <p:cNvSpPr>
              <a:spLocks/>
            </p:cNvSpPr>
            <p:nvPr/>
          </p:nvSpPr>
          <p:spPr bwMode="auto">
            <a:xfrm>
              <a:off x="6307138" y="3019425"/>
              <a:ext cx="215900" cy="73025"/>
            </a:xfrm>
            <a:custGeom>
              <a:avLst/>
              <a:gdLst>
                <a:gd name="T0" fmla="*/ 0 w 2998"/>
                <a:gd name="T1" fmla="*/ 0 h 1023"/>
                <a:gd name="T2" fmla="*/ 157 w 2998"/>
                <a:gd name="T3" fmla="*/ 969 h 1023"/>
                <a:gd name="T4" fmla="*/ 2998 w 2998"/>
                <a:gd name="T5" fmla="*/ 1023 h 1023"/>
                <a:gd name="T6" fmla="*/ 0 w 2998"/>
                <a:gd name="T7" fmla="*/ 0 h 1023"/>
              </a:gdLst>
              <a:ahLst/>
              <a:cxnLst>
                <a:cxn ang="0">
                  <a:pos x="T0" y="T1"/>
                </a:cxn>
                <a:cxn ang="0">
                  <a:pos x="T2" y="T3"/>
                </a:cxn>
                <a:cxn ang="0">
                  <a:pos x="T4" y="T5"/>
                </a:cxn>
                <a:cxn ang="0">
                  <a:pos x="T6" y="T7"/>
                </a:cxn>
              </a:cxnLst>
              <a:rect l="0" t="0" r="r" b="b"/>
              <a:pathLst>
                <a:path w="2998" h="1023">
                  <a:moveTo>
                    <a:pt x="0" y="0"/>
                  </a:moveTo>
                  <a:lnTo>
                    <a:pt x="157" y="969"/>
                  </a:lnTo>
                  <a:cubicBezTo>
                    <a:pt x="157" y="969"/>
                    <a:pt x="1411" y="1023"/>
                    <a:pt x="2998" y="1023"/>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32">
              <a:extLst>
                <a:ext uri="{FF2B5EF4-FFF2-40B4-BE49-F238E27FC236}">
                  <a16:creationId xmlns:a16="http://schemas.microsoft.com/office/drawing/2014/main" id="{44C833B1-E486-473F-AFB0-48DCE5C71552}"/>
                </a:ext>
              </a:extLst>
            </p:cNvPr>
            <p:cNvSpPr>
              <a:spLocks/>
            </p:cNvSpPr>
            <p:nvPr/>
          </p:nvSpPr>
          <p:spPr bwMode="auto">
            <a:xfrm>
              <a:off x="6613525" y="2935288"/>
              <a:ext cx="42863" cy="77787"/>
            </a:xfrm>
            <a:custGeom>
              <a:avLst/>
              <a:gdLst>
                <a:gd name="T0" fmla="*/ 60 w 597"/>
                <a:gd name="T1" fmla="*/ 1083 h 1083"/>
                <a:gd name="T2" fmla="*/ 108 w 597"/>
                <a:gd name="T3" fmla="*/ 1054 h 1083"/>
                <a:gd name="T4" fmla="*/ 584 w 597"/>
                <a:gd name="T5" fmla="*/ 84 h 1083"/>
                <a:gd name="T6" fmla="*/ 560 w 597"/>
                <a:gd name="T7" fmla="*/ 13 h 1083"/>
                <a:gd name="T8" fmla="*/ 489 w 597"/>
                <a:gd name="T9" fmla="*/ 37 h 1083"/>
                <a:gd name="T10" fmla="*/ 12 w 597"/>
                <a:gd name="T11" fmla="*/ 1007 h 1083"/>
                <a:gd name="T12" fmla="*/ 37 w 597"/>
                <a:gd name="T13" fmla="*/ 1078 h 1083"/>
                <a:gd name="T14" fmla="*/ 60 w 597"/>
                <a:gd name="T15" fmla="*/ 1083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3">
                  <a:moveTo>
                    <a:pt x="60" y="1083"/>
                  </a:moveTo>
                  <a:cubicBezTo>
                    <a:pt x="79" y="1083"/>
                    <a:pt x="98" y="1072"/>
                    <a:pt x="108" y="1054"/>
                  </a:cubicBezTo>
                  <a:lnTo>
                    <a:pt x="584" y="84"/>
                  </a:lnTo>
                  <a:cubicBezTo>
                    <a:pt x="597" y="57"/>
                    <a:pt x="586" y="26"/>
                    <a:pt x="560" y="13"/>
                  </a:cubicBezTo>
                  <a:cubicBezTo>
                    <a:pt x="533" y="0"/>
                    <a:pt x="502" y="11"/>
                    <a:pt x="489" y="37"/>
                  </a:cubicBezTo>
                  <a:lnTo>
                    <a:pt x="12" y="1007"/>
                  </a:lnTo>
                  <a:cubicBezTo>
                    <a:pt x="0" y="1033"/>
                    <a:pt x="11" y="1065"/>
                    <a:pt x="37" y="1078"/>
                  </a:cubicBezTo>
                  <a:cubicBezTo>
                    <a:pt x="44" y="1082"/>
                    <a:pt x="52" y="1083"/>
                    <a:pt x="60" y="10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3">
              <a:extLst>
                <a:ext uri="{FF2B5EF4-FFF2-40B4-BE49-F238E27FC236}">
                  <a16:creationId xmlns:a16="http://schemas.microsoft.com/office/drawing/2014/main" id="{12E08EE4-357F-4CA8-A548-7DD6587E5032}"/>
                </a:ext>
              </a:extLst>
            </p:cNvPr>
            <p:cNvSpPr>
              <a:spLocks/>
            </p:cNvSpPr>
            <p:nvPr/>
          </p:nvSpPr>
          <p:spPr bwMode="auto">
            <a:xfrm>
              <a:off x="5567363" y="3016250"/>
              <a:ext cx="141288" cy="142875"/>
            </a:xfrm>
            <a:custGeom>
              <a:avLst/>
              <a:gdLst>
                <a:gd name="T0" fmla="*/ 1971 w 1971"/>
                <a:gd name="T1" fmla="*/ 0 h 1996"/>
                <a:gd name="T2" fmla="*/ 1889 w 1971"/>
                <a:gd name="T3" fmla="*/ 1058 h 1996"/>
                <a:gd name="T4" fmla="*/ 0 w 1971"/>
                <a:gd name="T5" fmla="*/ 1996 h 1996"/>
                <a:gd name="T6" fmla="*/ 1971 w 1971"/>
                <a:gd name="T7" fmla="*/ 0 h 1996"/>
              </a:gdLst>
              <a:ahLst/>
              <a:cxnLst>
                <a:cxn ang="0">
                  <a:pos x="T0" y="T1"/>
                </a:cxn>
                <a:cxn ang="0">
                  <a:pos x="T2" y="T3"/>
                </a:cxn>
                <a:cxn ang="0">
                  <a:pos x="T4" y="T5"/>
                </a:cxn>
                <a:cxn ang="0">
                  <a:pos x="T6" y="T7"/>
                </a:cxn>
              </a:cxnLst>
              <a:rect l="0" t="0" r="r" b="b"/>
              <a:pathLst>
                <a:path w="1971" h="1996">
                  <a:moveTo>
                    <a:pt x="1971" y="0"/>
                  </a:moveTo>
                  <a:lnTo>
                    <a:pt x="1889" y="1058"/>
                  </a:lnTo>
                  <a:lnTo>
                    <a:pt x="0" y="1996"/>
                  </a:lnTo>
                  <a:lnTo>
                    <a:pt x="197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34">
              <a:extLst>
                <a:ext uri="{FF2B5EF4-FFF2-40B4-BE49-F238E27FC236}">
                  <a16:creationId xmlns:a16="http://schemas.microsoft.com/office/drawing/2014/main" id="{C487B730-268C-4EBB-9488-0B45438B094E}"/>
                </a:ext>
              </a:extLst>
            </p:cNvPr>
            <p:cNvSpPr>
              <a:spLocks/>
            </p:cNvSpPr>
            <p:nvPr/>
          </p:nvSpPr>
          <p:spPr bwMode="auto">
            <a:xfrm>
              <a:off x="6265863" y="2506663"/>
              <a:ext cx="220663" cy="219075"/>
            </a:xfrm>
            <a:custGeom>
              <a:avLst/>
              <a:gdLst>
                <a:gd name="T0" fmla="*/ 2112 w 3069"/>
                <a:gd name="T1" fmla="*/ 296 h 3059"/>
                <a:gd name="T2" fmla="*/ 290 w 3069"/>
                <a:gd name="T3" fmla="*/ 2304 h 3059"/>
                <a:gd name="T4" fmla="*/ 2112 w 3069"/>
                <a:gd name="T5" fmla="*/ 296 h 3059"/>
              </a:gdLst>
              <a:ahLst/>
              <a:cxnLst>
                <a:cxn ang="0">
                  <a:pos x="T0" y="T1"/>
                </a:cxn>
                <a:cxn ang="0">
                  <a:pos x="T2" y="T3"/>
                </a:cxn>
                <a:cxn ang="0">
                  <a:pos x="T4" y="T5"/>
                </a:cxn>
              </a:cxnLst>
              <a:rect l="0" t="0" r="r" b="b"/>
              <a:pathLst>
                <a:path w="3069" h="3059">
                  <a:moveTo>
                    <a:pt x="2112" y="296"/>
                  </a:moveTo>
                  <a:cubicBezTo>
                    <a:pt x="1675" y="0"/>
                    <a:pt x="0" y="1725"/>
                    <a:pt x="290" y="2304"/>
                  </a:cubicBezTo>
                  <a:cubicBezTo>
                    <a:pt x="936" y="3059"/>
                    <a:pt x="3069" y="1110"/>
                    <a:pt x="2112" y="29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5">
              <a:extLst>
                <a:ext uri="{FF2B5EF4-FFF2-40B4-BE49-F238E27FC236}">
                  <a16:creationId xmlns:a16="http://schemas.microsoft.com/office/drawing/2014/main" id="{91070C3A-4639-4B55-B5DF-FF3B2209D960}"/>
                </a:ext>
              </a:extLst>
            </p:cNvPr>
            <p:cNvSpPr>
              <a:spLocks/>
            </p:cNvSpPr>
            <p:nvPr/>
          </p:nvSpPr>
          <p:spPr bwMode="auto">
            <a:xfrm>
              <a:off x="6196013" y="2403475"/>
              <a:ext cx="438150" cy="379412"/>
            </a:xfrm>
            <a:custGeom>
              <a:avLst/>
              <a:gdLst>
                <a:gd name="T0" fmla="*/ 2597 w 6109"/>
                <a:gd name="T1" fmla="*/ 206 h 5302"/>
                <a:gd name="T2" fmla="*/ 654 w 6109"/>
                <a:gd name="T3" fmla="*/ 0 h 5302"/>
                <a:gd name="T4" fmla="*/ 652 w 6109"/>
                <a:gd name="T5" fmla="*/ 70 h 5302"/>
                <a:gd name="T6" fmla="*/ 655 w 6109"/>
                <a:gd name="T7" fmla="*/ 84 h 5302"/>
                <a:gd name="T8" fmla="*/ 776 w 6109"/>
                <a:gd name="T9" fmla="*/ 802 h 5302"/>
                <a:gd name="T10" fmla="*/ 831 w 6109"/>
                <a:gd name="T11" fmla="*/ 1131 h 5302"/>
                <a:gd name="T12" fmla="*/ 957 w 6109"/>
                <a:gd name="T13" fmla="*/ 1557 h 5302"/>
                <a:gd name="T14" fmla="*/ 1065 w 6109"/>
                <a:gd name="T15" fmla="*/ 1920 h 5302"/>
                <a:gd name="T16" fmla="*/ 388 w 6109"/>
                <a:gd name="T17" fmla="*/ 1389 h 5302"/>
                <a:gd name="T18" fmla="*/ 64 w 6109"/>
                <a:gd name="T19" fmla="*/ 1392 h 5302"/>
                <a:gd name="T20" fmla="*/ 143 w 6109"/>
                <a:gd name="T21" fmla="*/ 1719 h 5302"/>
                <a:gd name="T22" fmla="*/ 715 w 6109"/>
                <a:gd name="T23" fmla="*/ 2387 h 5302"/>
                <a:gd name="T24" fmla="*/ 1579 w 6109"/>
                <a:gd name="T25" fmla="*/ 2795 h 5302"/>
                <a:gd name="T26" fmla="*/ 4262 w 6109"/>
                <a:gd name="T27" fmla="*/ 5302 h 5302"/>
                <a:gd name="T28" fmla="*/ 5475 w 6109"/>
                <a:gd name="T29" fmla="*/ 3825 h 5302"/>
                <a:gd name="T30" fmla="*/ 3059 w 6109"/>
                <a:gd name="T31" fmla="*/ 1711 h 5302"/>
                <a:gd name="T32" fmla="*/ 2769 w 6109"/>
                <a:gd name="T33" fmla="*/ 950 h 5302"/>
                <a:gd name="T34" fmla="*/ 2726 w 6109"/>
                <a:gd name="T35" fmla="*/ 948 h 5302"/>
                <a:gd name="T36" fmla="*/ 2711 w 6109"/>
                <a:gd name="T37" fmla="*/ 880 h 5302"/>
                <a:gd name="T38" fmla="*/ 2597 w 6109"/>
                <a:gd name="T39" fmla="*/ 206 h 5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9" h="5302">
                  <a:moveTo>
                    <a:pt x="2597" y="206"/>
                  </a:moveTo>
                  <a:lnTo>
                    <a:pt x="654" y="0"/>
                  </a:lnTo>
                  <a:cubicBezTo>
                    <a:pt x="649" y="22"/>
                    <a:pt x="648" y="46"/>
                    <a:pt x="652" y="70"/>
                  </a:cubicBezTo>
                  <a:lnTo>
                    <a:pt x="655" y="84"/>
                  </a:lnTo>
                  <a:lnTo>
                    <a:pt x="776" y="802"/>
                  </a:lnTo>
                  <a:cubicBezTo>
                    <a:pt x="775" y="912"/>
                    <a:pt x="793" y="1023"/>
                    <a:pt x="831" y="1131"/>
                  </a:cubicBezTo>
                  <a:cubicBezTo>
                    <a:pt x="881" y="1271"/>
                    <a:pt x="923" y="1413"/>
                    <a:pt x="957" y="1557"/>
                  </a:cubicBezTo>
                  <a:lnTo>
                    <a:pt x="1065" y="1920"/>
                  </a:lnTo>
                  <a:cubicBezTo>
                    <a:pt x="1043" y="1911"/>
                    <a:pt x="388" y="1389"/>
                    <a:pt x="388" y="1389"/>
                  </a:cubicBezTo>
                  <a:cubicBezTo>
                    <a:pt x="274" y="1274"/>
                    <a:pt x="123" y="1305"/>
                    <a:pt x="64" y="1392"/>
                  </a:cubicBezTo>
                  <a:cubicBezTo>
                    <a:pt x="0" y="1489"/>
                    <a:pt x="47" y="1594"/>
                    <a:pt x="143" y="1719"/>
                  </a:cubicBezTo>
                  <a:cubicBezTo>
                    <a:pt x="287" y="1906"/>
                    <a:pt x="436" y="2165"/>
                    <a:pt x="715" y="2387"/>
                  </a:cubicBezTo>
                  <a:cubicBezTo>
                    <a:pt x="917" y="2547"/>
                    <a:pt x="1407" y="2693"/>
                    <a:pt x="1579" y="2795"/>
                  </a:cubicBezTo>
                  <a:cubicBezTo>
                    <a:pt x="1792" y="2923"/>
                    <a:pt x="4262" y="5302"/>
                    <a:pt x="4262" y="5302"/>
                  </a:cubicBezTo>
                  <a:cubicBezTo>
                    <a:pt x="4262" y="5302"/>
                    <a:pt x="6109" y="4250"/>
                    <a:pt x="5475" y="3825"/>
                  </a:cubicBezTo>
                  <a:cubicBezTo>
                    <a:pt x="5475" y="3825"/>
                    <a:pt x="3464" y="2061"/>
                    <a:pt x="3059" y="1711"/>
                  </a:cubicBezTo>
                  <a:cubicBezTo>
                    <a:pt x="2856" y="1536"/>
                    <a:pt x="2813" y="1138"/>
                    <a:pt x="2769" y="950"/>
                  </a:cubicBezTo>
                  <a:cubicBezTo>
                    <a:pt x="2762" y="921"/>
                    <a:pt x="2747" y="922"/>
                    <a:pt x="2726" y="948"/>
                  </a:cubicBezTo>
                  <a:lnTo>
                    <a:pt x="2711" y="880"/>
                  </a:lnTo>
                  <a:lnTo>
                    <a:pt x="2597" y="206"/>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6">
              <a:extLst>
                <a:ext uri="{FF2B5EF4-FFF2-40B4-BE49-F238E27FC236}">
                  <a16:creationId xmlns:a16="http://schemas.microsoft.com/office/drawing/2014/main" id="{108463CF-C953-48BB-8B4B-AA0927375253}"/>
                </a:ext>
              </a:extLst>
            </p:cNvPr>
            <p:cNvSpPr>
              <a:spLocks/>
            </p:cNvSpPr>
            <p:nvPr/>
          </p:nvSpPr>
          <p:spPr bwMode="auto">
            <a:xfrm>
              <a:off x="6049963" y="2314575"/>
              <a:ext cx="300038" cy="233362"/>
            </a:xfrm>
            <a:custGeom>
              <a:avLst/>
              <a:gdLst>
                <a:gd name="T0" fmla="*/ 4009 w 4184"/>
                <a:gd name="T1" fmla="*/ 2504 h 3270"/>
                <a:gd name="T2" fmla="*/ 3797 w 4184"/>
                <a:gd name="T3" fmla="*/ 2857 h 3270"/>
                <a:gd name="T4" fmla="*/ 2986 w 4184"/>
                <a:gd name="T5" fmla="*/ 3104 h 3270"/>
                <a:gd name="T6" fmla="*/ 1046 w 4184"/>
                <a:gd name="T7" fmla="*/ 2010 h 3270"/>
                <a:gd name="T8" fmla="*/ 58 w 4184"/>
                <a:gd name="T9" fmla="*/ 1507 h 3270"/>
                <a:gd name="T10" fmla="*/ 20 w 4184"/>
                <a:gd name="T11" fmla="*/ 1389 h 3270"/>
                <a:gd name="T12" fmla="*/ 23 w 4184"/>
                <a:gd name="T13" fmla="*/ 1383 h 3270"/>
                <a:gd name="T14" fmla="*/ 71 w 4184"/>
                <a:gd name="T15" fmla="*/ 1297 h 3270"/>
                <a:gd name="T16" fmla="*/ 177 w 4184"/>
                <a:gd name="T17" fmla="*/ 1117 h 3270"/>
                <a:gd name="T18" fmla="*/ 834 w 4184"/>
                <a:gd name="T19" fmla="*/ 0 h 3270"/>
                <a:gd name="T20" fmla="*/ 2159 w 4184"/>
                <a:gd name="T21" fmla="*/ 717 h 3270"/>
                <a:gd name="T22" fmla="*/ 2803 w 4184"/>
                <a:gd name="T23" fmla="*/ 1079 h 3270"/>
                <a:gd name="T24" fmla="*/ 3762 w 4184"/>
                <a:gd name="T25" fmla="*/ 1658 h 3270"/>
                <a:gd name="T26" fmla="*/ 4009 w 4184"/>
                <a:gd name="T27" fmla="*/ 2504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4" h="3270">
                  <a:moveTo>
                    <a:pt x="4009" y="2504"/>
                  </a:moveTo>
                  <a:cubicBezTo>
                    <a:pt x="3937" y="2631"/>
                    <a:pt x="3869" y="2731"/>
                    <a:pt x="3797" y="2857"/>
                  </a:cubicBezTo>
                  <a:cubicBezTo>
                    <a:pt x="3626" y="3156"/>
                    <a:pt x="3288" y="3270"/>
                    <a:pt x="2986" y="3104"/>
                  </a:cubicBezTo>
                  <a:lnTo>
                    <a:pt x="1046" y="2010"/>
                  </a:lnTo>
                  <a:lnTo>
                    <a:pt x="58" y="1507"/>
                  </a:lnTo>
                  <a:cubicBezTo>
                    <a:pt x="16" y="1483"/>
                    <a:pt x="0" y="1432"/>
                    <a:pt x="20" y="1389"/>
                  </a:cubicBezTo>
                  <a:cubicBezTo>
                    <a:pt x="21" y="1387"/>
                    <a:pt x="22" y="1385"/>
                    <a:pt x="23" y="1383"/>
                  </a:cubicBezTo>
                  <a:lnTo>
                    <a:pt x="71" y="1297"/>
                  </a:lnTo>
                  <a:lnTo>
                    <a:pt x="177" y="1117"/>
                  </a:lnTo>
                  <a:lnTo>
                    <a:pt x="834" y="0"/>
                  </a:lnTo>
                  <a:lnTo>
                    <a:pt x="2159" y="717"/>
                  </a:lnTo>
                  <a:lnTo>
                    <a:pt x="2803" y="1079"/>
                  </a:lnTo>
                  <a:lnTo>
                    <a:pt x="3762" y="1658"/>
                  </a:lnTo>
                  <a:cubicBezTo>
                    <a:pt x="4070" y="1828"/>
                    <a:pt x="4184" y="2198"/>
                    <a:pt x="4009" y="2504"/>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7">
              <a:extLst>
                <a:ext uri="{FF2B5EF4-FFF2-40B4-BE49-F238E27FC236}">
                  <a16:creationId xmlns:a16="http://schemas.microsoft.com/office/drawing/2014/main" id="{08AA584B-F41B-4617-93A7-55ED78B4599B}"/>
                </a:ext>
              </a:extLst>
            </p:cNvPr>
            <p:cNvSpPr>
              <a:spLocks/>
            </p:cNvSpPr>
            <p:nvPr/>
          </p:nvSpPr>
          <p:spPr bwMode="auto">
            <a:xfrm>
              <a:off x="6051550" y="2381250"/>
              <a:ext cx="301625" cy="168275"/>
            </a:xfrm>
            <a:custGeom>
              <a:avLst/>
              <a:gdLst>
                <a:gd name="T0" fmla="*/ 4024 w 4199"/>
                <a:gd name="T1" fmla="*/ 1562 h 2354"/>
                <a:gd name="T2" fmla="*/ 3803 w 4199"/>
                <a:gd name="T3" fmla="*/ 1948 h 2354"/>
                <a:gd name="T4" fmla="*/ 2951 w 4199"/>
                <a:gd name="T5" fmla="*/ 2188 h 2354"/>
                <a:gd name="T6" fmla="*/ 984 w 4199"/>
                <a:gd name="T7" fmla="*/ 1104 h 2354"/>
                <a:gd name="T8" fmla="*/ 38 w 4199"/>
                <a:gd name="T9" fmla="*/ 573 h 2354"/>
                <a:gd name="T10" fmla="*/ 0 w 4199"/>
                <a:gd name="T11" fmla="*/ 455 h 2354"/>
                <a:gd name="T12" fmla="*/ 3 w 4199"/>
                <a:gd name="T13" fmla="*/ 449 h 2354"/>
                <a:gd name="T14" fmla="*/ 51 w 4199"/>
                <a:gd name="T15" fmla="*/ 363 h 2354"/>
                <a:gd name="T16" fmla="*/ 157 w 4199"/>
                <a:gd name="T17" fmla="*/ 183 h 2354"/>
                <a:gd name="T18" fmla="*/ 2783 w 4199"/>
                <a:gd name="T19" fmla="*/ 145 h 2354"/>
                <a:gd name="T20" fmla="*/ 3782 w 4199"/>
                <a:gd name="T21" fmla="*/ 696 h 2354"/>
                <a:gd name="T22" fmla="*/ 4024 w 4199"/>
                <a:gd name="T23" fmla="*/ 1562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9" h="2354">
                  <a:moveTo>
                    <a:pt x="4024" y="1562"/>
                  </a:moveTo>
                  <a:cubicBezTo>
                    <a:pt x="3952" y="1688"/>
                    <a:pt x="3875" y="1822"/>
                    <a:pt x="3803" y="1948"/>
                  </a:cubicBezTo>
                  <a:cubicBezTo>
                    <a:pt x="3632" y="2247"/>
                    <a:pt x="3253" y="2354"/>
                    <a:pt x="2951" y="2188"/>
                  </a:cubicBezTo>
                  <a:lnTo>
                    <a:pt x="984" y="1104"/>
                  </a:lnTo>
                  <a:lnTo>
                    <a:pt x="38" y="573"/>
                  </a:lnTo>
                  <a:cubicBezTo>
                    <a:pt x="20" y="530"/>
                    <a:pt x="7" y="490"/>
                    <a:pt x="0" y="455"/>
                  </a:cubicBezTo>
                  <a:cubicBezTo>
                    <a:pt x="1" y="453"/>
                    <a:pt x="2" y="451"/>
                    <a:pt x="3" y="449"/>
                  </a:cubicBezTo>
                  <a:lnTo>
                    <a:pt x="51" y="363"/>
                  </a:lnTo>
                  <a:lnTo>
                    <a:pt x="157" y="183"/>
                  </a:lnTo>
                  <a:cubicBezTo>
                    <a:pt x="701" y="0"/>
                    <a:pt x="2431" y="624"/>
                    <a:pt x="2783" y="145"/>
                  </a:cubicBezTo>
                  <a:lnTo>
                    <a:pt x="3782" y="696"/>
                  </a:lnTo>
                  <a:cubicBezTo>
                    <a:pt x="4090" y="867"/>
                    <a:pt x="4199" y="1256"/>
                    <a:pt x="4024" y="15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8">
              <a:extLst>
                <a:ext uri="{FF2B5EF4-FFF2-40B4-BE49-F238E27FC236}">
                  <a16:creationId xmlns:a16="http://schemas.microsoft.com/office/drawing/2014/main" id="{63F31EF9-62A2-4C87-9E7B-49412CCD15F8}"/>
                </a:ext>
              </a:extLst>
            </p:cNvPr>
            <p:cNvSpPr>
              <a:spLocks/>
            </p:cNvSpPr>
            <p:nvPr/>
          </p:nvSpPr>
          <p:spPr bwMode="auto">
            <a:xfrm>
              <a:off x="6021388" y="2397125"/>
              <a:ext cx="41275" cy="44450"/>
            </a:xfrm>
            <a:custGeom>
              <a:avLst/>
              <a:gdLst>
                <a:gd name="T0" fmla="*/ 564 w 574"/>
                <a:gd name="T1" fmla="*/ 537 h 634"/>
                <a:gd name="T2" fmla="*/ 0 w 574"/>
                <a:gd name="T3" fmla="*/ 18 h 634"/>
                <a:gd name="T4" fmla="*/ 113 w 574"/>
                <a:gd name="T5" fmla="*/ 634 h 634"/>
                <a:gd name="T6" fmla="*/ 564 w 574"/>
                <a:gd name="T7" fmla="*/ 537 h 634"/>
              </a:gdLst>
              <a:ahLst/>
              <a:cxnLst>
                <a:cxn ang="0">
                  <a:pos x="T0" y="T1"/>
                </a:cxn>
                <a:cxn ang="0">
                  <a:pos x="T2" y="T3"/>
                </a:cxn>
                <a:cxn ang="0">
                  <a:pos x="T4" y="T5"/>
                </a:cxn>
                <a:cxn ang="0">
                  <a:pos x="T6" y="T7"/>
                </a:cxn>
              </a:cxnLst>
              <a:rect l="0" t="0" r="r" b="b"/>
              <a:pathLst>
                <a:path w="574" h="634">
                  <a:moveTo>
                    <a:pt x="564" y="537"/>
                  </a:moveTo>
                  <a:cubicBezTo>
                    <a:pt x="574" y="0"/>
                    <a:pt x="0" y="18"/>
                    <a:pt x="0" y="18"/>
                  </a:cubicBezTo>
                  <a:lnTo>
                    <a:pt x="113" y="634"/>
                  </a:lnTo>
                  <a:lnTo>
                    <a:pt x="564" y="537"/>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9">
              <a:extLst>
                <a:ext uri="{FF2B5EF4-FFF2-40B4-BE49-F238E27FC236}">
                  <a16:creationId xmlns:a16="http://schemas.microsoft.com/office/drawing/2014/main" id="{453DC0DA-4227-41A5-BF89-D1DB1E4686E7}"/>
                </a:ext>
              </a:extLst>
            </p:cNvPr>
            <p:cNvSpPr>
              <a:spLocks/>
            </p:cNvSpPr>
            <p:nvPr/>
          </p:nvSpPr>
          <p:spPr bwMode="auto">
            <a:xfrm>
              <a:off x="6026150" y="2395538"/>
              <a:ext cx="41275" cy="38100"/>
            </a:xfrm>
            <a:custGeom>
              <a:avLst/>
              <a:gdLst>
                <a:gd name="T0" fmla="*/ 515 w 573"/>
                <a:gd name="T1" fmla="*/ 534 h 534"/>
                <a:gd name="T2" fmla="*/ 464 w 573"/>
                <a:gd name="T3" fmla="*/ 491 h 534"/>
                <a:gd name="T4" fmla="*/ 47 w 573"/>
                <a:gd name="T5" fmla="*/ 109 h 534"/>
                <a:gd name="T6" fmla="*/ 5 w 573"/>
                <a:gd name="T7" fmla="*/ 48 h 534"/>
                <a:gd name="T8" fmla="*/ 66 w 573"/>
                <a:gd name="T9" fmla="*/ 5 h 534"/>
                <a:gd name="T10" fmla="*/ 567 w 573"/>
                <a:gd name="T11" fmla="*/ 470 h 534"/>
                <a:gd name="T12" fmla="*/ 526 w 573"/>
                <a:gd name="T13" fmla="*/ 533 h 534"/>
                <a:gd name="T14" fmla="*/ 515 w 573"/>
                <a:gd name="T15" fmla="*/ 534 h 5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534">
                  <a:moveTo>
                    <a:pt x="515" y="534"/>
                  </a:moveTo>
                  <a:cubicBezTo>
                    <a:pt x="491" y="534"/>
                    <a:pt x="468" y="516"/>
                    <a:pt x="464" y="491"/>
                  </a:cubicBezTo>
                  <a:cubicBezTo>
                    <a:pt x="401" y="179"/>
                    <a:pt x="62" y="112"/>
                    <a:pt x="47" y="109"/>
                  </a:cubicBezTo>
                  <a:cubicBezTo>
                    <a:pt x="19" y="104"/>
                    <a:pt x="0" y="77"/>
                    <a:pt x="5" y="48"/>
                  </a:cubicBezTo>
                  <a:cubicBezTo>
                    <a:pt x="10" y="19"/>
                    <a:pt x="37" y="0"/>
                    <a:pt x="66" y="5"/>
                  </a:cubicBezTo>
                  <a:cubicBezTo>
                    <a:pt x="84" y="8"/>
                    <a:pt x="491" y="87"/>
                    <a:pt x="567" y="470"/>
                  </a:cubicBezTo>
                  <a:cubicBezTo>
                    <a:pt x="573" y="499"/>
                    <a:pt x="555" y="527"/>
                    <a:pt x="526" y="533"/>
                  </a:cubicBezTo>
                  <a:cubicBezTo>
                    <a:pt x="522" y="533"/>
                    <a:pt x="519" y="534"/>
                    <a:pt x="515" y="53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40">
              <a:extLst>
                <a:ext uri="{FF2B5EF4-FFF2-40B4-BE49-F238E27FC236}">
                  <a16:creationId xmlns:a16="http://schemas.microsoft.com/office/drawing/2014/main" id="{80E96655-83AC-4909-B713-FB4FA6024413}"/>
                </a:ext>
              </a:extLst>
            </p:cNvPr>
            <p:cNvSpPr>
              <a:spLocks/>
            </p:cNvSpPr>
            <p:nvPr/>
          </p:nvSpPr>
          <p:spPr bwMode="auto">
            <a:xfrm>
              <a:off x="6178550" y="2357438"/>
              <a:ext cx="222250" cy="153987"/>
            </a:xfrm>
            <a:custGeom>
              <a:avLst/>
              <a:gdLst>
                <a:gd name="T0" fmla="*/ 613 w 3107"/>
                <a:gd name="T1" fmla="*/ 1577 h 2141"/>
                <a:gd name="T2" fmla="*/ 634 w 3107"/>
                <a:gd name="T3" fmla="*/ 1365 h 2141"/>
                <a:gd name="T4" fmla="*/ 304 w 3107"/>
                <a:gd name="T5" fmla="*/ 1327 h 2141"/>
                <a:gd name="T6" fmla="*/ 400 w 3107"/>
                <a:gd name="T7" fmla="*/ 1006 h 2141"/>
                <a:gd name="T8" fmla="*/ 1091 w 3107"/>
                <a:gd name="T9" fmla="*/ 524 h 2141"/>
                <a:gd name="T10" fmla="*/ 319 w 3107"/>
                <a:gd name="T11" fmla="*/ 876 h 2141"/>
                <a:gd name="T12" fmla="*/ 45 w 3107"/>
                <a:gd name="T13" fmla="*/ 784 h 2141"/>
                <a:gd name="T14" fmla="*/ 213 w 3107"/>
                <a:gd name="T15" fmla="*/ 468 h 2141"/>
                <a:gd name="T16" fmla="*/ 1041 w 3107"/>
                <a:gd name="T17" fmla="*/ 64 h 2141"/>
                <a:gd name="T18" fmla="*/ 1715 w 3107"/>
                <a:gd name="T19" fmla="*/ 60 h 2141"/>
                <a:gd name="T20" fmla="*/ 2833 w 3107"/>
                <a:gd name="T21" fmla="*/ 739 h 2141"/>
                <a:gd name="T22" fmla="*/ 3107 w 3107"/>
                <a:gd name="T23" fmla="*/ 2141 h 2141"/>
                <a:gd name="T24" fmla="*/ 2322 w 3107"/>
                <a:gd name="T25" fmla="*/ 1308 h 2141"/>
                <a:gd name="T26" fmla="*/ 1531 w 3107"/>
                <a:gd name="T27" fmla="*/ 1777 h 2141"/>
                <a:gd name="T28" fmla="*/ 1217 w 3107"/>
                <a:gd name="T29" fmla="*/ 1715 h 2141"/>
                <a:gd name="T30" fmla="*/ 1205 w 3107"/>
                <a:gd name="T31" fmla="*/ 1520 h 2141"/>
                <a:gd name="T32" fmla="*/ 934 w 3107"/>
                <a:gd name="T33" fmla="*/ 1656 h 2141"/>
                <a:gd name="T34" fmla="*/ 613 w 3107"/>
                <a:gd name="T35" fmla="*/ 1577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7" h="2141">
                  <a:moveTo>
                    <a:pt x="613" y="1577"/>
                  </a:moveTo>
                  <a:cubicBezTo>
                    <a:pt x="576" y="1517"/>
                    <a:pt x="590" y="1422"/>
                    <a:pt x="634" y="1365"/>
                  </a:cubicBezTo>
                  <a:cubicBezTo>
                    <a:pt x="528" y="1436"/>
                    <a:pt x="362" y="1426"/>
                    <a:pt x="304" y="1327"/>
                  </a:cubicBezTo>
                  <a:cubicBezTo>
                    <a:pt x="240" y="1217"/>
                    <a:pt x="306" y="1084"/>
                    <a:pt x="400" y="1006"/>
                  </a:cubicBezTo>
                  <a:cubicBezTo>
                    <a:pt x="680" y="774"/>
                    <a:pt x="1095" y="540"/>
                    <a:pt x="1091" y="524"/>
                  </a:cubicBezTo>
                  <a:cubicBezTo>
                    <a:pt x="1101" y="486"/>
                    <a:pt x="442" y="833"/>
                    <a:pt x="319" y="876"/>
                  </a:cubicBezTo>
                  <a:cubicBezTo>
                    <a:pt x="211" y="913"/>
                    <a:pt x="89" y="872"/>
                    <a:pt x="45" y="784"/>
                  </a:cubicBezTo>
                  <a:cubicBezTo>
                    <a:pt x="0" y="695"/>
                    <a:pt x="71" y="576"/>
                    <a:pt x="213" y="468"/>
                  </a:cubicBezTo>
                  <a:cubicBezTo>
                    <a:pt x="394" y="331"/>
                    <a:pt x="870" y="120"/>
                    <a:pt x="1041" y="64"/>
                  </a:cubicBezTo>
                  <a:cubicBezTo>
                    <a:pt x="1210" y="9"/>
                    <a:pt x="1527" y="0"/>
                    <a:pt x="1715" y="60"/>
                  </a:cubicBezTo>
                  <a:cubicBezTo>
                    <a:pt x="1942" y="132"/>
                    <a:pt x="2746" y="501"/>
                    <a:pt x="2833" y="739"/>
                  </a:cubicBezTo>
                  <a:cubicBezTo>
                    <a:pt x="2959" y="1083"/>
                    <a:pt x="3036" y="1755"/>
                    <a:pt x="3107" y="2141"/>
                  </a:cubicBezTo>
                  <a:cubicBezTo>
                    <a:pt x="2635" y="1964"/>
                    <a:pt x="2477" y="1704"/>
                    <a:pt x="2322" y="1308"/>
                  </a:cubicBezTo>
                  <a:cubicBezTo>
                    <a:pt x="2322" y="1308"/>
                    <a:pt x="1819" y="1699"/>
                    <a:pt x="1531" y="1777"/>
                  </a:cubicBezTo>
                  <a:cubicBezTo>
                    <a:pt x="1443" y="1801"/>
                    <a:pt x="1294" y="1805"/>
                    <a:pt x="1217" y="1715"/>
                  </a:cubicBezTo>
                  <a:cubicBezTo>
                    <a:pt x="1169" y="1659"/>
                    <a:pt x="1172" y="1580"/>
                    <a:pt x="1205" y="1520"/>
                  </a:cubicBezTo>
                  <a:cubicBezTo>
                    <a:pt x="1205" y="1520"/>
                    <a:pt x="1051" y="1613"/>
                    <a:pt x="934" y="1656"/>
                  </a:cubicBezTo>
                  <a:cubicBezTo>
                    <a:pt x="826" y="1696"/>
                    <a:pt x="674" y="1677"/>
                    <a:pt x="613" y="157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41">
              <a:extLst>
                <a:ext uri="{FF2B5EF4-FFF2-40B4-BE49-F238E27FC236}">
                  <a16:creationId xmlns:a16="http://schemas.microsoft.com/office/drawing/2014/main" id="{7A3B085B-9F02-45EC-8BE0-1AFBC0904741}"/>
                </a:ext>
              </a:extLst>
            </p:cNvPr>
            <p:cNvSpPr>
              <a:spLocks/>
            </p:cNvSpPr>
            <p:nvPr/>
          </p:nvSpPr>
          <p:spPr bwMode="auto">
            <a:xfrm>
              <a:off x="6224588" y="2406650"/>
              <a:ext cx="63500" cy="47625"/>
            </a:xfrm>
            <a:custGeom>
              <a:avLst/>
              <a:gdLst>
                <a:gd name="T0" fmla="*/ 881 w 885"/>
                <a:gd name="T1" fmla="*/ 72 h 666"/>
                <a:gd name="T2" fmla="*/ 858 w 885"/>
                <a:gd name="T3" fmla="*/ 103 h 666"/>
                <a:gd name="T4" fmla="*/ 90 w 885"/>
                <a:gd name="T5" fmla="*/ 648 h 666"/>
                <a:gd name="T6" fmla="*/ 18 w 885"/>
                <a:gd name="T7" fmla="*/ 641 h 666"/>
                <a:gd name="T8" fmla="*/ 25 w 885"/>
                <a:gd name="T9" fmla="*/ 568 h 666"/>
                <a:gd name="T10" fmla="*/ 804 w 885"/>
                <a:gd name="T11" fmla="*/ 15 h 666"/>
                <a:gd name="T12" fmla="*/ 875 w 885"/>
                <a:gd name="T13" fmla="*/ 32 h 666"/>
                <a:gd name="T14" fmla="*/ 881 w 885"/>
                <a:gd name="T15" fmla="*/ 72 h 6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666">
                  <a:moveTo>
                    <a:pt x="881" y="72"/>
                  </a:moveTo>
                  <a:cubicBezTo>
                    <a:pt x="878" y="84"/>
                    <a:pt x="870" y="95"/>
                    <a:pt x="858" y="103"/>
                  </a:cubicBezTo>
                  <a:cubicBezTo>
                    <a:pt x="467" y="343"/>
                    <a:pt x="94" y="645"/>
                    <a:pt x="90" y="648"/>
                  </a:cubicBezTo>
                  <a:cubicBezTo>
                    <a:pt x="68" y="666"/>
                    <a:pt x="36" y="663"/>
                    <a:pt x="18" y="641"/>
                  </a:cubicBezTo>
                  <a:cubicBezTo>
                    <a:pt x="0" y="619"/>
                    <a:pt x="3" y="586"/>
                    <a:pt x="25" y="568"/>
                  </a:cubicBezTo>
                  <a:cubicBezTo>
                    <a:pt x="29" y="565"/>
                    <a:pt x="408" y="258"/>
                    <a:pt x="804" y="15"/>
                  </a:cubicBezTo>
                  <a:cubicBezTo>
                    <a:pt x="828" y="0"/>
                    <a:pt x="860" y="7"/>
                    <a:pt x="875" y="32"/>
                  </a:cubicBezTo>
                  <a:cubicBezTo>
                    <a:pt x="883" y="44"/>
                    <a:pt x="885" y="59"/>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42">
              <a:extLst>
                <a:ext uri="{FF2B5EF4-FFF2-40B4-BE49-F238E27FC236}">
                  <a16:creationId xmlns:a16="http://schemas.microsoft.com/office/drawing/2014/main" id="{35AB25D1-69FF-4848-80C5-32C5E7938C14}"/>
                </a:ext>
              </a:extLst>
            </p:cNvPr>
            <p:cNvSpPr>
              <a:spLocks/>
            </p:cNvSpPr>
            <p:nvPr/>
          </p:nvSpPr>
          <p:spPr bwMode="auto">
            <a:xfrm>
              <a:off x="6264275" y="2420938"/>
              <a:ext cx="63500" cy="46037"/>
            </a:xfrm>
            <a:custGeom>
              <a:avLst/>
              <a:gdLst>
                <a:gd name="T0" fmla="*/ 881 w 884"/>
                <a:gd name="T1" fmla="*/ 72 h 644"/>
                <a:gd name="T2" fmla="*/ 857 w 884"/>
                <a:gd name="T3" fmla="*/ 104 h 644"/>
                <a:gd name="T4" fmla="*/ 90 w 884"/>
                <a:gd name="T5" fmla="*/ 626 h 644"/>
                <a:gd name="T6" fmla="*/ 18 w 884"/>
                <a:gd name="T7" fmla="*/ 617 h 644"/>
                <a:gd name="T8" fmla="*/ 27 w 884"/>
                <a:gd name="T9" fmla="*/ 544 h 644"/>
                <a:gd name="T10" fmla="*/ 805 w 884"/>
                <a:gd name="T11" fmla="*/ 14 h 644"/>
                <a:gd name="T12" fmla="*/ 876 w 884"/>
                <a:gd name="T13" fmla="*/ 34 h 644"/>
                <a:gd name="T14" fmla="*/ 881 w 884"/>
                <a:gd name="T15" fmla="*/ 72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44">
                  <a:moveTo>
                    <a:pt x="881" y="72"/>
                  </a:moveTo>
                  <a:cubicBezTo>
                    <a:pt x="877" y="85"/>
                    <a:pt x="869" y="97"/>
                    <a:pt x="857" y="104"/>
                  </a:cubicBezTo>
                  <a:cubicBezTo>
                    <a:pt x="524" y="294"/>
                    <a:pt x="94" y="623"/>
                    <a:pt x="90" y="626"/>
                  </a:cubicBezTo>
                  <a:cubicBezTo>
                    <a:pt x="67" y="644"/>
                    <a:pt x="35" y="639"/>
                    <a:pt x="18" y="617"/>
                  </a:cubicBezTo>
                  <a:cubicBezTo>
                    <a:pt x="0" y="594"/>
                    <a:pt x="5" y="562"/>
                    <a:pt x="27" y="544"/>
                  </a:cubicBezTo>
                  <a:cubicBezTo>
                    <a:pt x="31" y="541"/>
                    <a:pt x="466" y="208"/>
                    <a:pt x="805" y="14"/>
                  </a:cubicBezTo>
                  <a:cubicBezTo>
                    <a:pt x="830" y="0"/>
                    <a:pt x="862" y="9"/>
                    <a:pt x="876" y="34"/>
                  </a:cubicBezTo>
                  <a:cubicBezTo>
                    <a:pt x="883" y="46"/>
                    <a:pt x="884" y="60"/>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3">
              <a:extLst>
                <a:ext uri="{FF2B5EF4-FFF2-40B4-BE49-F238E27FC236}">
                  <a16:creationId xmlns:a16="http://schemas.microsoft.com/office/drawing/2014/main" id="{7482C070-2659-4373-B007-14CD33744716}"/>
                </a:ext>
              </a:extLst>
            </p:cNvPr>
            <p:cNvSpPr>
              <a:spLocks/>
            </p:cNvSpPr>
            <p:nvPr/>
          </p:nvSpPr>
          <p:spPr bwMode="auto">
            <a:xfrm>
              <a:off x="6286500" y="2527300"/>
              <a:ext cx="565150" cy="568325"/>
            </a:xfrm>
            <a:custGeom>
              <a:avLst/>
              <a:gdLst>
                <a:gd name="T0" fmla="*/ 2265 w 7882"/>
                <a:gd name="T1" fmla="*/ 4592 h 7949"/>
                <a:gd name="T2" fmla="*/ 0 w 7882"/>
                <a:gd name="T3" fmla="*/ 2008 h 7949"/>
                <a:gd name="T4" fmla="*/ 1822 w 7882"/>
                <a:gd name="T5" fmla="*/ 0 h 7949"/>
                <a:gd name="T6" fmla="*/ 6778 w 7882"/>
                <a:gd name="T7" fmla="*/ 4200 h 7949"/>
                <a:gd name="T8" fmla="*/ 7225 w 7882"/>
                <a:gd name="T9" fmla="*/ 7089 h 7949"/>
                <a:gd name="T10" fmla="*/ 4985 w 7882"/>
                <a:gd name="T11" fmla="*/ 7949 h 7949"/>
                <a:gd name="T12" fmla="*/ 2265 w 7882"/>
                <a:gd name="T13" fmla="*/ 4592 h 7949"/>
              </a:gdLst>
              <a:ahLst/>
              <a:cxnLst>
                <a:cxn ang="0">
                  <a:pos x="T0" y="T1"/>
                </a:cxn>
                <a:cxn ang="0">
                  <a:pos x="T2" y="T3"/>
                </a:cxn>
                <a:cxn ang="0">
                  <a:pos x="T4" y="T5"/>
                </a:cxn>
                <a:cxn ang="0">
                  <a:pos x="T6" y="T7"/>
                </a:cxn>
                <a:cxn ang="0">
                  <a:pos x="T8" y="T9"/>
                </a:cxn>
                <a:cxn ang="0">
                  <a:pos x="T10" y="T11"/>
                </a:cxn>
                <a:cxn ang="0">
                  <a:pos x="T12" y="T13"/>
                </a:cxn>
              </a:cxnLst>
              <a:rect l="0" t="0" r="r" b="b"/>
              <a:pathLst>
                <a:path w="7882" h="7949">
                  <a:moveTo>
                    <a:pt x="2265" y="4592"/>
                  </a:moveTo>
                  <a:cubicBezTo>
                    <a:pt x="1856" y="4107"/>
                    <a:pt x="0" y="2008"/>
                    <a:pt x="0" y="2008"/>
                  </a:cubicBezTo>
                  <a:cubicBezTo>
                    <a:pt x="504" y="2586"/>
                    <a:pt x="2347" y="395"/>
                    <a:pt x="1822" y="0"/>
                  </a:cubicBezTo>
                  <a:cubicBezTo>
                    <a:pt x="1822" y="0"/>
                    <a:pt x="5662" y="3251"/>
                    <a:pt x="6778" y="4200"/>
                  </a:cubicBezTo>
                  <a:cubicBezTo>
                    <a:pt x="7664" y="4953"/>
                    <a:pt x="7882" y="6269"/>
                    <a:pt x="7225" y="7089"/>
                  </a:cubicBezTo>
                  <a:cubicBezTo>
                    <a:pt x="6537" y="7949"/>
                    <a:pt x="5408" y="7949"/>
                    <a:pt x="4985" y="7949"/>
                  </a:cubicBezTo>
                  <a:cubicBezTo>
                    <a:pt x="4985" y="7949"/>
                    <a:pt x="3177" y="5671"/>
                    <a:pt x="2265" y="459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44">
              <a:extLst>
                <a:ext uri="{FF2B5EF4-FFF2-40B4-BE49-F238E27FC236}">
                  <a16:creationId xmlns:a16="http://schemas.microsoft.com/office/drawing/2014/main" id="{5D4B4C4E-89FB-40EF-B91F-E8D212977E85}"/>
                </a:ext>
              </a:extLst>
            </p:cNvPr>
            <p:cNvSpPr>
              <a:spLocks/>
            </p:cNvSpPr>
            <p:nvPr/>
          </p:nvSpPr>
          <p:spPr bwMode="auto">
            <a:xfrm>
              <a:off x="6319838" y="2708275"/>
              <a:ext cx="179388" cy="207962"/>
            </a:xfrm>
            <a:custGeom>
              <a:avLst/>
              <a:gdLst>
                <a:gd name="T0" fmla="*/ 2455 w 2514"/>
                <a:gd name="T1" fmla="*/ 2893 h 2893"/>
                <a:gd name="T2" fmla="*/ 2415 w 2514"/>
                <a:gd name="T3" fmla="*/ 2874 h 2893"/>
                <a:gd name="T4" fmla="*/ 19 w 2514"/>
                <a:gd name="T5" fmla="*/ 94 h 2893"/>
                <a:gd name="T6" fmla="*/ 25 w 2514"/>
                <a:gd name="T7" fmla="*/ 19 h 2893"/>
                <a:gd name="T8" fmla="*/ 99 w 2514"/>
                <a:gd name="T9" fmla="*/ 25 h 2893"/>
                <a:gd name="T10" fmla="*/ 2495 w 2514"/>
                <a:gd name="T11" fmla="*/ 2805 h 2893"/>
                <a:gd name="T12" fmla="*/ 2490 w 2514"/>
                <a:gd name="T13" fmla="*/ 2880 h 2893"/>
                <a:gd name="T14" fmla="*/ 2455 w 2514"/>
                <a:gd name="T15" fmla="*/ 2893 h 2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4" h="2893">
                  <a:moveTo>
                    <a:pt x="2455" y="2893"/>
                  </a:moveTo>
                  <a:cubicBezTo>
                    <a:pt x="2441" y="2893"/>
                    <a:pt x="2426" y="2887"/>
                    <a:pt x="2415" y="2874"/>
                  </a:cubicBezTo>
                  <a:lnTo>
                    <a:pt x="19" y="94"/>
                  </a:lnTo>
                  <a:cubicBezTo>
                    <a:pt x="0" y="72"/>
                    <a:pt x="2" y="39"/>
                    <a:pt x="25" y="19"/>
                  </a:cubicBezTo>
                  <a:cubicBezTo>
                    <a:pt x="47" y="0"/>
                    <a:pt x="80" y="3"/>
                    <a:pt x="99" y="25"/>
                  </a:cubicBezTo>
                  <a:lnTo>
                    <a:pt x="2495" y="2805"/>
                  </a:lnTo>
                  <a:cubicBezTo>
                    <a:pt x="2514" y="2827"/>
                    <a:pt x="2512" y="2861"/>
                    <a:pt x="2490" y="2880"/>
                  </a:cubicBezTo>
                  <a:cubicBezTo>
                    <a:pt x="2480" y="2889"/>
                    <a:pt x="2468" y="2893"/>
                    <a:pt x="2455" y="28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45">
              <a:extLst>
                <a:ext uri="{FF2B5EF4-FFF2-40B4-BE49-F238E27FC236}">
                  <a16:creationId xmlns:a16="http://schemas.microsoft.com/office/drawing/2014/main" id="{EF9BC103-3BF6-4CFE-BE59-A4E712886361}"/>
                </a:ext>
              </a:extLst>
            </p:cNvPr>
            <p:cNvSpPr>
              <a:spLocks/>
            </p:cNvSpPr>
            <p:nvPr/>
          </p:nvSpPr>
          <p:spPr bwMode="auto">
            <a:xfrm>
              <a:off x="6213475" y="2460625"/>
              <a:ext cx="138113" cy="85725"/>
            </a:xfrm>
            <a:custGeom>
              <a:avLst/>
              <a:gdLst>
                <a:gd name="T0" fmla="*/ 1000 w 1922"/>
                <a:gd name="T1" fmla="*/ 1211 h 1211"/>
                <a:gd name="T2" fmla="*/ 673 w 1922"/>
                <a:gd name="T3" fmla="*/ 1127 h 1211"/>
                <a:gd name="T4" fmla="*/ 35 w 1922"/>
                <a:gd name="T5" fmla="*/ 779 h 1211"/>
                <a:gd name="T6" fmla="*/ 14 w 1922"/>
                <a:gd name="T7" fmla="*/ 707 h 1211"/>
                <a:gd name="T8" fmla="*/ 86 w 1922"/>
                <a:gd name="T9" fmla="*/ 686 h 1211"/>
                <a:gd name="T10" fmla="*/ 724 w 1922"/>
                <a:gd name="T11" fmla="*/ 1034 h 1211"/>
                <a:gd name="T12" fmla="*/ 1505 w 1922"/>
                <a:gd name="T13" fmla="*/ 815 h 1211"/>
                <a:gd name="T14" fmla="*/ 1591 w 1922"/>
                <a:gd name="T15" fmla="*/ 663 h 1211"/>
                <a:gd name="T16" fmla="*/ 1726 w 1922"/>
                <a:gd name="T17" fmla="*/ 428 h 1211"/>
                <a:gd name="T18" fmla="*/ 1797 w 1922"/>
                <a:gd name="T19" fmla="*/ 64 h 1211"/>
                <a:gd name="T20" fmla="*/ 1842 w 1922"/>
                <a:gd name="T21" fmla="*/ 4 h 1211"/>
                <a:gd name="T22" fmla="*/ 1902 w 1922"/>
                <a:gd name="T23" fmla="*/ 50 h 1211"/>
                <a:gd name="T24" fmla="*/ 1817 w 1922"/>
                <a:gd name="T25" fmla="*/ 481 h 1211"/>
                <a:gd name="T26" fmla="*/ 1683 w 1922"/>
                <a:gd name="T27" fmla="*/ 716 h 1211"/>
                <a:gd name="T28" fmla="*/ 1596 w 1922"/>
                <a:gd name="T29" fmla="*/ 867 h 1211"/>
                <a:gd name="T30" fmla="*/ 1000 w 1922"/>
                <a:gd name="T31" fmla="*/ 1211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2" h="1211">
                  <a:moveTo>
                    <a:pt x="1000" y="1211"/>
                  </a:moveTo>
                  <a:cubicBezTo>
                    <a:pt x="889" y="1211"/>
                    <a:pt x="776" y="1184"/>
                    <a:pt x="673" y="1127"/>
                  </a:cubicBezTo>
                  <a:lnTo>
                    <a:pt x="35" y="779"/>
                  </a:lnTo>
                  <a:cubicBezTo>
                    <a:pt x="10" y="765"/>
                    <a:pt x="0" y="732"/>
                    <a:pt x="14" y="707"/>
                  </a:cubicBezTo>
                  <a:cubicBezTo>
                    <a:pt x="28" y="681"/>
                    <a:pt x="60" y="672"/>
                    <a:pt x="86" y="686"/>
                  </a:cubicBezTo>
                  <a:lnTo>
                    <a:pt x="724" y="1034"/>
                  </a:lnTo>
                  <a:cubicBezTo>
                    <a:pt x="999" y="1186"/>
                    <a:pt x="1349" y="1087"/>
                    <a:pt x="1505" y="815"/>
                  </a:cubicBezTo>
                  <a:lnTo>
                    <a:pt x="1591" y="663"/>
                  </a:lnTo>
                  <a:cubicBezTo>
                    <a:pt x="1636" y="585"/>
                    <a:pt x="1681" y="505"/>
                    <a:pt x="1726" y="428"/>
                  </a:cubicBezTo>
                  <a:cubicBezTo>
                    <a:pt x="1789" y="317"/>
                    <a:pt x="1814" y="191"/>
                    <a:pt x="1797" y="64"/>
                  </a:cubicBezTo>
                  <a:cubicBezTo>
                    <a:pt x="1793" y="35"/>
                    <a:pt x="1813" y="8"/>
                    <a:pt x="1842" y="4"/>
                  </a:cubicBezTo>
                  <a:cubicBezTo>
                    <a:pt x="1870" y="0"/>
                    <a:pt x="1898" y="21"/>
                    <a:pt x="1902" y="50"/>
                  </a:cubicBezTo>
                  <a:cubicBezTo>
                    <a:pt x="1922" y="200"/>
                    <a:pt x="1893" y="349"/>
                    <a:pt x="1817" y="481"/>
                  </a:cubicBezTo>
                  <a:cubicBezTo>
                    <a:pt x="1773" y="558"/>
                    <a:pt x="1728" y="637"/>
                    <a:pt x="1683" y="716"/>
                  </a:cubicBezTo>
                  <a:lnTo>
                    <a:pt x="1596" y="867"/>
                  </a:lnTo>
                  <a:cubicBezTo>
                    <a:pt x="1471" y="1087"/>
                    <a:pt x="1238" y="1211"/>
                    <a:pt x="1000" y="12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73680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BD8D51B4-BA85-4A81-9728-6FA98D77502C}"/>
              </a:ext>
              <a:ext uri="{C183D7F6-B498-43B3-948B-1728B52AA6E4}">
                <adec:decorative xmlns:adec="http://schemas.microsoft.com/office/drawing/2017/decorative" val="1"/>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t="20604" r="-4034" b="21979"/>
          <a:stretch/>
        </p:blipFill>
        <p:spPr bwMode="auto">
          <a:xfrm>
            <a:off x="335736" y="1672201"/>
            <a:ext cx="11500664" cy="4233598"/>
          </a:xfrm>
          <a:prstGeom prst="rect">
            <a:avLst/>
          </a:prstGeom>
          <a:solidFill>
            <a:srgbClr val="D04524"/>
          </a:solidFill>
        </p:spPr>
      </p:pic>
      <p:sp>
        <p:nvSpPr>
          <p:cNvPr id="3079" name="Title 1">
            <a:extLst>
              <a:ext uri="{FF2B5EF4-FFF2-40B4-BE49-F238E27FC236}">
                <a16:creationId xmlns:a16="http://schemas.microsoft.com/office/drawing/2014/main" id="{0360B279-FDE3-B245-3859-B9C5E23CF8F5}"/>
              </a:ext>
            </a:extLst>
          </p:cNvPr>
          <p:cNvSpPr>
            <a:spLocks noGrp="1"/>
          </p:cNvSpPr>
          <p:nvPr>
            <p:ph type="title"/>
          </p:nvPr>
        </p:nvSpPr>
        <p:spPr>
          <a:xfrm>
            <a:off x="335735" y="152896"/>
            <a:ext cx="9135266" cy="936104"/>
          </a:xfrm>
        </p:spPr>
        <p:txBody>
          <a:bodyPr anchor="ctr">
            <a:normAutofit/>
          </a:bodyPr>
          <a:lstStyle/>
          <a:p>
            <a:r>
              <a:rPr lang="en-US"/>
              <a:t>Accessibility inspector and PowerPoint</a:t>
            </a:r>
          </a:p>
        </p:txBody>
      </p:sp>
    </p:spTree>
    <p:extLst>
      <p:ext uri="{BB962C8B-B14F-4D97-AF65-F5344CB8AC3E}">
        <p14:creationId xmlns:p14="http://schemas.microsoft.com/office/powerpoint/2010/main" val="108043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9714-6B9D-4192-800A-E40796C2E2EB}"/>
              </a:ext>
            </a:extLst>
          </p:cNvPr>
          <p:cNvSpPr>
            <a:spLocks noGrp="1"/>
          </p:cNvSpPr>
          <p:nvPr>
            <p:ph type="title"/>
          </p:nvPr>
        </p:nvSpPr>
        <p:spPr/>
        <p:txBody>
          <a:bodyPr/>
          <a:lstStyle/>
          <a:p>
            <a:r>
              <a:rPr lang="en-GB"/>
              <a:t>Demonstration </a:t>
            </a:r>
            <a:r>
              <a:rPr lang="en-GB">
                <a:solidFill>
                  <a:schemeClr val="bg1"/>
                </a:solidFill>
              </a:rPr>
              <a:t>((PowerPoint))</a:t>
            </a:r>
          </a:p>
        </p:txBody>
      </p:sp>
      <p:sp>
        <p:nvSpPr>
          <p:cNvPr id="3" name="Content Placeholder 2">
            <a:extLst>
              <a:ext uri="{FF2B5EF4-FFF2-40B4-BE49-F238E27FC236}">
                <a16:creationId xmlns:a16="http://schemas.microsoft.com/office/drawing/2014/main" id="{6BEF558B-C5FC-43B6-BF28-0098B71CA19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141300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A37B2-EEA3-4F00-956A-6E0A209DE46F}"/>
              </a:ext>
            </a:extLst>
          </p:cNvPr>
          <p:cNvSpPr>
            <a:spLocks noGrp="1"/>
          </p:cNvSpPr>
          <p:nvPr>
            <p:ph type="title"/>
          </p:nvPr>
        </p:nvSpPr>
        <p:spPr>
          <a:xfrm>
            <a:off x="335735" y="152896"/>
            <a:ext cx="9135266" cy="936104"/>
          </a:xfrm>
        </p:spPr>
        <p:txBody>
          <a:bodyPr anchor="ctr">
            <a:normAutofit/>
          </a:bodyPr>
          <a:lstStyle/>
          <a:p>
            <a:r>
              <a:rPr lang="en-GB"/>
              <a:t>Contrast?</a:t>
            </a:r>
          </a:p>
        </p:txBody>
      </p:sp>
      <p:pic>
        <p:nvPicPr>
          <p:cNvPr id="4" name="Picture 3">
            <a:extLst>
              <a:ext uri="{FF2B5EF4-FFF2-40B4-BE49-F238E27FC236}">
                <a16:creationId xmlns:a16="http://schemas.microsoft.com/office/drawing/2014/main" id="{3BC31127-6CCF-7D89-E9C0-A8B2621D3677}"/>
              </a:ext>
              <a:ext uri="{C183D7F6-B498-43B3-948B-1728B52AA6E4}">
                <adec:decorative xmlns:adec="http://schemas.microsoft.com/office/drawing/2017/decorative" val="1"/>
              </a:ext>
            </a:extLst>
          </p:cNvPr>
          <p:cNvPicPr>
            <a:picLocks noChangeAspect="1"/>
          </p:cNvPicPr>
          <p:nvPr/>
        </p:nvPicPr>
        <p:blipFill rotWithShape="1">
          <a:blip r:embed="rId3"/>
          <a:srcRect t="34457"/>
          <a:stretch/>
        </p:blipFill>
        <p:spPr>
          <a:xfrm>
            <a:off x="336000" y="1269000"/>
            <a:ext cx="11520000" cy="5040000"/>
          </a:xfrm>
          <a:prstGeom prst="rect">
            <a:avLst/>
          </a:prstGeom>
          <a:noFill/>
          <a:ln w="38100">
            <a:solidFill>
              <a:schemeClr val="accent1"/>
            </a:solidFill>
          </a:ln>
        </p:spPr>
      </p:pic>
    </p:spTree>
    <p:extLst>
      <p:ext uri="{BB962C8B-B14F-4D97-AF65-F5344CB8AC3E}">
        <p14:creationId xmlns:p14="http://schemas.microsoft.com/office/powerpoint/2010/main" val="29595294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060EF-4C97-4FD9-A625-02B7A9B45A7E}"/>
              </a:ext>
            </a:extLst>
          </p:cNvPr>
          <p:cNvSpPr>
            <a:spLocks noGrp="1"/>
          </p:cNvSpPr>
          <p:nvPr>
            <p:ph type="title"/>
          </p:nvPr>
        </p:nvSpPr>
        <p:spPr/>
        <p:txBody>
          <a:bodyPr/>
          <a:lstStyle/>
          <a:p>
            <a:r>
              <a:rPr lang="en-GB"/>
              <a:t>Why is good contrast important?</a:t>
            </a:r>
          </a:p>
        </p:txBody>
      </p:sp>
      <p:sp>
        <p:nvSpPr>
          <p:cNvPr id="4" name="Rectangle 3">
            <a:extLst>
              <a:ext uri="{FF2B5EF4-FFF2-40B4-BE49-F238E27FC236}">
                <a16:creationId xmlns:a16="http://schemas.microsoft.com/office/drawing/2014/main" id="{961FE527-5EF0-4A0B-8D04-DB2A609605FB}"/>
              </a:ext>
            </a:extLst>
          </p:cNvPr>
          <p:cNvSpPr/>
          <p:nvPr/>
        </p:nvSpPr>
        <p:spPr>
          <a:xfrm>
            <a:off x="584243" y="4056006"/>
            <a:ext cx="2648633" cy="1569658"/>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r>
              <a:rPr lang="en-GB">
                <a:solidFill>
                  <a:schemeClr val="accent5"/>
                </a:solidFill>
              </a:rPr>
              <a:t>Using a mobile in outdoors</a:t>
            </a:r>
          </a:p>
          <a:p>
            <a:endParaRPr lang="en-GB">
              <a:solidFill>
                <a:schemeClr val="accent5"/>
              </a:solidFill>
            </a:endParaRPr>
          </a:p>
          <a:p>
            <a:r>
              <a:rPr lang="en-GB" sz="1200">
                <a:solidFill>
                  <a:schemeClr val="accent5"/>
                </a:solidFill>
              </a:rPr>
              <a:t>Steve Mason/Photodisc/Getty Images</a:t>
            </a:r>
          </a:p>
          <a:p>
            <a:endParaRPr lang="en-GB">
              <a:solidFill>
                <a:schemeClr val="accent5"/>
              </a:solidFill>
            </a:endParaRPr>
          </a:p>
        </p:txBody>
      </p:sp>
      <p:sp>
        <p:nvSpPr>
          <p:cNvPr id="5" name="Rectangle 4">
            <a:extLst>
              <a:ext uri="{FF2B5EF4-FFF2-40B4-BE49-F238E27FC236}">
                <a16:creationId xmlns:a16="http://schemas.microsoft.com/office/drawing/2014/main" id="{7ADCB0C0-0F33-4AB2-A8A0-822578CAAD56}"/>
              </a:ext>
            </a:extLst>
          </p:cNvPr>
          <p:cNvSpPr/>
          <p:nvPr/>
        </p:nvSpPr>
        <p:spPr>
          <a:xfrm>
            <a:off x="3373471" y="4056006"/>
            <a:ext cx="2627938" cy="1569658"/>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r>
              <a:rPr lang="en-GB">
                <a:solidFill>
                  <a:schemeClr val="accent5"/>
                </a:solidFill>
              </a:rPr>
              <a:t>A projector screen in a well-lit room</a:t>
            </a:r>
          </a:p>
          <a:p>
            <a:endParaRPr lang="en-GB">
              <a:solidFill>
                <a:schemeClr val="accent5"/>
              </a:solidFill>
            </a:endParaRPr>
          </a:p>
          <a:p>
            <a:r>
              <a:rPr lang="en-GB" sz="1200">
                <a:solidFill>
                  <a:schemeClr val="accent5"/>
                </a:solidFill>
              </a:rPr>
              <a:t>pxfuel.com - Creative Commons Zero - CC0</a:t>
            </a:r>
          </a:p>
          <a:p>
            <a:endParaRPr lang="en-GB">
              <a:solidFill>
                <a:schemeClr val="accent5"/>
              </a:solidFill>
            </a:endParaRPr>
          </a:p>
        </p:txBody>
      </p:sp>
      <p:sp>
        <p:nvSpPr>
          <p:cNvPr id="6" name="Rectangle 5">
            <a:extLst>
              <a:ext uri="{FF2B5EF4-FFF2-40B4-BE49-F238E27FC236}">
                <a16:creationId xmlns:a16="http://schemas.microsoft.com/office/drawing/2014/main" id="{2C07F6D1-F3E4-435C-BB3E-49CBFE1BB321}"/>
              </a:ext>
            </a:extLst>
          </p:cNvPr>
          <p:cNvSpPr/>
          <p:nvPr/>
        </p:nvSpPr>
        <p:spPr>
          <a:xfrm>
            <a:off x="6142004" y="4056005"/>
            <a:ext cx="2627938" cy="1569659"/>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r>
              <a:rPr lang="en-GB">
                <a:solidFill>
                  <a:schemeClr val="accent5"/>
                </a:solidFill>
              </a:rPr>
              <a:t>Screen glare</a:t>
            </a:r>
          </a:p>
          <a:p>
            <a:endParaRPr lang="en-GB">
              <a:solidFill>
                <a:schemeClr val="accent5"/>
              </a:solidFill>
            </a:endParaRPr>
          </a:p>
          <a:p>
            <a:endParaRPr lang="en-GB">
              <a:solidFill>
                <a:schemeClr val="accent5"/>
              </a:solidFill>
            </a:endParaRPr>
          </a:p>
          <a:p>
            <a:endParaRPr lang="en-GB">
              <a:solidFill>
                <a:schemeClr val="accent5"/>
              </a:solidFill>
            </a:endParaRPr>
          </a:p>
          <a:p>
            <a:r>
              <a:rPr lang="pl-PL" sz="1200">
                <a:solidFill>
                  <a:schemeClr val="accent5"/>
                </a:solidFill>
              </a:rPr>
              <a:t>Luke Domy </a:t>
            </a:r>
            <a:r>
              <a:rPr lang="en-GB" sz="1200">
                <a:solidFill>
                  <a:schemeClr val="accent5"/>
                </a:solidFill>
              </a:rPr>
              <a:t>/ </a:t>
            </a:r>
            <a:r>
              <a:rPr lang="pl-PL" sz="1200">
                <a:solidFill>
                  <a:schemeClr val="accent5"/>
                </a:solidFill>
              </a:rPr>
              <a:t>CC BY-NC-ND 2.0</a:t>
            </a:r>
            <a:endParaRPr lang="en-GB" sz="1200">
              <a:solidFill>
                <a:schemeClr val="accent5"/>
              </a:solidFill>
            </a:endParaRPr>
          </a:p>
          <a:p>
            <a:endParaRPr lang="en-GB">
              <a:solidFill>
                <a:schemeClr val="accent5"/>
              </a:solidFill>
            </a:endParaRPr>
          </a:p>
        </p:txBody>
      </p:sp>
      <p:sp>
        <p:nvSpPr>
          <p:cNvPr id="7" name="Rectangle 6">
            <a:extLst>
              <a:ext uri="{FF2B5EF4-FFF2-40B4-BE49-F238E27FC236}">
                <a16:creationId xmlns:a16="http://schemas.microsoft.com/office/drawing/2014/main" id="{F2DFA8F3-51EE-4D9C-A792-315A23ECC8A3}"/>
              </a:ext>
            </a:extLst>
          </p:cNvPr>
          <p:cNvSpPr/>
          <p:nvPr/>
        </p:nvSpPr>
        <p:spPr>
          <a:xfrm>
            <a:off x="8910537" y="4056006"/>
            <a:ext cx="2627937" cy="1569658"/>
          </a:xfrm>
          <a:prstGeom prst="rect">
            <a:avLst/>
          </a:prstGeom>
          <a:ln/>
        </p:spPr>
        <p:style>
          <a:lnRef idx="2">
            <a:schemeClr val="dk1"/>
          </a:lnRef>
          <a:fillRef idx="1">
            <a:schemeClr val="lt1"/>
          </a:fillRef>
          <a:effectRef idx="0">
            <a:schemeClr val="dk1"/>
          </a:effectRef>
          <a:fontRef idx="minor">
            <a:schemeClr val="dk1"/>
          </a:fontRef>
        </p:style>
        <p:txBody>
          <a:bodyPr rtlCol="0" anchor="t"/>
          <a:lstStyle/>
          <a:p>
            <a:r>
              <a:rPr lang="en-GB">
                <a:solidFill>
                  <a:schemeClr val="accent5"/>
                </a:solidFill>
              </a:rPr>
              <a:t>Working in a poorly lit room.</a:t>
            </a:r>
          </a:p>
          <a:p>
            <a:endParaRPr lang="en-GB">
              <a:solidFill>
                <a:schemeClr val="accent5"/>
              </a:solidFill>
            </a:endParaRPr>
          </a:p>
          <a:p>
            <a:endParaRPr lang="en-GB">
              <a:solidFill>
                <a:schemeClr val="accent5"/>
              </a:solidFill>
            </a:endParaRPr>
          </a:p>
          <a:p>
            <a:r>
              <a:rPr lang="en-GB" sz="1200">
                <a:solidFill>
                  <a:schemeClr val="accent5"/>
                </a:solidFill>
              </a:rPr>
              <a:t>Getty Images</a:t>
            </a:r>
          </a:p>
        </p:txBody>
      </p:sp>
      <p:pic>
        <p:nvPicPr>
          <p:cNvPr id="8" name="Content Placeholder 7">
            <a:extLst>
              <a:ext uri="{FF2B5EF4-FFF2-40B4-BE49-F238E27FC236}">
                <a16:creationId xmlns:a16="http://schemas.microsoft.com/office/drawing/2014/main" id="{3C3659B7-1E60-4837-837C-3D8186E93234}"/>
              </a:ext>
              <a:ext uri="{C183D7F6-B498-43B3-948B-1728B52AA6E4}">
                <adec:decorative xmlns:adec="http://schemas.microsoft.com/office/drawing/2017/decorative" val="1"/>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14090" r="15430"/>
          <a:stretch/>
        </p:blipFill>
        <p:spPr>
          <a:xfrm>
            <a:off x="604938" y="1395437"/>
            <a:ext cx="2627939" cy="2501828"/>
          </a:xfrm>
          <a:prstGeom prst="rect">
            <a:avLst/>
          </a:prstGeom>
          <a:ln w="38100">
            <a:solidFill>
              <a:schemeClr val="accent5"/>
            </a:solidFill>
          </a:ln>
        </p:spPr>
      </p:pic>
      <p:pic>
        <p:nvPicPr>
          <p:cNvPr id="9" name="Picture 8">
            <a:extLst>
              <a:ext uri="{FF2B5EF4-FFF2-40B4-BE49-F238E27FC236}">
                <a16:creationId xmlns:a16="http://schemas.microsoft.com/office/drawing/2014/main" id="{55074A8A-7204-4D72-B76E-55F84F2166D2}"/>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6827" t="14291" r="27799" b="44218"/>
          <a:stretch/>
        </p:blipFill>
        <p:spPr>
          <a:xfrm>
            <a:off x="3400349" y="1395437"/>
            <a:ext cx="2572747" cy="2501828"/>
          </a:xfrm>
          <a:prstGeom prst="rect">
            <a:avLst/>
          </a:prstGeom>
          <a:ln w="38100">
            <a:solidFill>
              <a:schemeClr val="accent5"/>
            </a:solidFill>
          </a:ln>
        </p:spPr>
      </p:pic>
      <p:pic>
        <p:nvPicPr>
          <p:cNvPr id="10" name="Picture 2">
            <a:extLst>
              <a:ext uri="{FF2B5EF4-FFF2-40B4-BE49-F238E27FC236}">
                <a16:creationId xmlns:a16="http://schemas.microsoft.com/office/drawing/2014/main" id="{85916714-D72D-4CAD-AF5C-A61DC9ACBC82}"/>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189" r="6575"/>
          <a:stretch/>
        </p:blipFill>
        <p:spPr bwMode="auto">
          <a:xfrm>
            <a:off x="6140568" y="1402371"/>
            <a:ext cx="2616589" cy="250700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608A6F5A-171D-45D5-9646-B419DDA9D463}"/>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785" r="7016"/>
          <a:stretch/>
        </p:blipFill>
        <p:spPr bwMode="auto">
          <a:xfrm>
            <a:off x="8924628" y="1395626"/>
            <a:ext cx="2616589" cy="2520844"/>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728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11273-BECF-4AB6-A3D9-DA8B15581FCE}"/>
              </a:ext>
            </a:extLst>
          </p:cNvPr>
          <p:cNvSpPr>
            <a:spLocks noGrp="1"/>
          </p:cNvSpPr>
          <p:nvPr>
            <p:ph type="title"/>
          </p:nvPr>
        </p:nvSpPr>
        <p:spPr/>
        <p:txBody>
          <a:bodyPr/>
          <a:lstStyle/>
          <a:p>
            <a:r>
              <a:rPr lang="en-GB"/>
              <a:t>Explaining Colour Contrast</a:t>
            </a:r>
          </a:p>
        </p:txBody>
      </p:sp>
      <p:sp>
        <p:nvSpPr>
          <p:cNvPr id="25" name="Rectangle 24">
            <a:extLst>
              <a:ext uri="{FF2B5EF4-FFF2-40B4-BE49-F238E27FC236}">
                <a16:creationId xmlns:a16="http://schemas.microsoft.com/office/drawing/2014/main" id="{09B7CA8D-C86E-44BA-A3DA-C4764B706D33}"/>
              </a:ext>
              <a:ext uri="{C183D7F6-B498-43B3-948B-1728B52AA6E4}">
                <adec:decorative xmlns:adec="http://schemas.microsoft.com/office/drawing/2017/decorative" val="1"/>
              </a:ext>
            </a:extLst>
          </p:cNvPr>
          <p:cNvSpPr/>
          <p:nvPr/>
        </p:nvSpPr>
        <p:spPr>
          <a:xfrm>
            <a:off x="432162" y="3038813"/>
            <a:ext cx="11531237" cy="1445438"/>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66AC88B6-9383-4D80-9957-01AF21F185CB}"/>
              </a:ext>
              <a:ext uri="{C183D7F6-B498-43B3-948B-1728B52AA6E4}">
                <adec:decorative xmlns:adec="http://schemas.microsoft.com/office/drawing/2017/decorative" val="1"/>
              </a:ext>
            </a:extLst>
          </p:cNvPr>
          <p:cNvSpPr/>
          <p:nvPr/>
        </p:nvSpPr>
        <p:spPr>
          <a:xfrm>
            <a:off x="432162" y="1589258"/>
            <a:ext cx="11531237" cy="1459237"/>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26">
            <a:extLst>
              <a:ext uri="{FF2B5EF4-FFF2-40B4-BE49-F238E27FC236}">
                <a16:creationId xmlns:a16="http://schemas.microsoft.com/office/drawing/2014/main" id="{DAA0DA05-E8C0-4447-9997-F72EE84233AE}"/>
              </a:ext>
              <a:ext uri="{C183D7F6-B498-43B3-948B-1728B52AA6E4}">
                <adec:decorative xmlns:adec="http://schemas.microsoft.com/office/drawing/2017/decorative" val="1"/>
              </a:ext>
            </a:extLst>
          </p:cNvPr>
          <p:cNvSpPr/>
          <p:nvPr/>
        </p:nvSpPr>
        <p:spPr>
          <a:xfrm>
            <a:off x="432162" y="4484251"/>
            <a:ext cx="11531237" cy="1479022"/>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1" descr="Hard to read text&#10; ">
            <a:extLst>
              <a:ext uri="{FF2B5EF4-FFF2-40B4-BE49-F238E27FC236}">
                <a16:creationId xmlns:a16="http://schemas.microsoft.com/office/drawing/2014/main" id="{C26D8730-17A2-4ADA-8AF2-51164AE9EA86}"/>
              </a:ext>
            </a:extLst>
          </p:cNvPr>
          <p:cNvSpPr/>
          <p:nvPr/>
        </p:nvSpPr>
        <p:spPr>
          <a:xfrm>
            <a:off x="641681" y="1642011"/>
            <a:ext cx="2819588" cy="1350959"/>
          </a:xfrm>
          <a:prstGeom prst="rect">
            <a:avLst/>
          </a:prstGeom>
          <a:solidFill>
            <a:srgbClr val="70AD47">
              <a:lumMod val="20000"/>
              <a:lumOff val="80000"/>
            </a:srgb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30" name="Rectangle 1a">
            <a:extLst>
              <a:ext uri="{FF2B5EF4-FFF2-40B4-BE49-F238E27FC236}">
                <a16:creationId xmlns:a16="http://schemas.microsoft.com/office/drawing/2014/main" id="{AD6C4A80-7BA9-49E0-B523-4963A44B16B6}"/>
              </a:ext>
            </a:extLst>
          </p:cNvPr>
          <p:cNvSpPr/>
          <p:nvPr/>
        </p:nvSpPr>
        <p:spPr>
          <a:xfrm>
            <a:off x="2873698" y="2264612"/>
            <a:ext cx="1123721" cy="50699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1.19:1</a:t>
            </a:r>
          </a:p>
        </p:txBody>
      </p:sp>
      <p:sp>
        <p:nvSpPr>
          <p:cNvPr id="31" name="Rectangle 2" descr="Hard to read text&#10; ">
            <a:extLst>
              <a:ext uri="{FF2B5EF4-FFF2-40B4-BE49-F238E27FC236}">
                <a16:creationId xmlns:a16="http://schemas.microsoft.com/office/drawing/2014/main" id="{E7E1EB9C-4FA8-4DC8-A633-5DC5AAA07766}"/>
              </a:ext>
            </a:extLst>
          </p:cNvPr>
          <p:cNvSpPr/>
          <p:nvPr/>
        </p:nvSpPr>
        <p:spPr>
          <a:xfrm>
            <a:off x="4498393" y="1637124"/>
            <a:ext cx="2819588" cy="1350959"/>
          </a:xfrm>
          <a:prstGeom prst="rect">
            <a:avLst/>
          </a:prstGeom>
          <a:solidFill>
            <a:srgbClr val="FFC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32" name="Rectangle 2a">
            <a:extLst>
              <a:ext uri="{FF2B5EF4-FFF2-40B4-BE49-F238E27FC236}">
                <a16:creationId xmlns:a16="http://schemas.microsoft.com/office/drawing/2014/main" id="{D0C5CAAA-8733-48F8-9533-AFE21F6397B4}"/>
              </a:ext>
            </a:extLst>
          </p:cNvPr>
          <p:cNvSpPr/>
          <p:nvPr/>
        </p:nvSpPr>
        <p:spPr>
          <a:xfrm>
            <a:off x="6746512" y="2283490"/>
            <a:ext cx="1123721" cy="50699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1.64:1</a:t>
            </a:r>
          </a:p>
        </p:txBody>
      </p:sp>
      <p:sp>
        <p:nvSpPr>
          <p:cNvPr id="33" name="Rectangle 3" descr="Hard to read text&#10; ">
            <a:extLst>
              <a:ext uri="{FF2B5EF4-FFF2-40B4-BE49-F238E27FC236}">
                <a16:creationId xmlns:a16="http://schemas.microsoft.com/office/drawing/2014/main" id="{4DF761A5-137C-41BC-BBD1-1D85D74D3DF2}"/>
              </a:ext>
            </a:extLst>
          </p:cNvPr>
          <p:cNvSpPr/>
          <p:nvPr/>
        </p:nvSpPr>
        <p:spPr>
          <a:xfrm>
            <a:off x="8339659" y="1640661"/>
            <a:ext cx="2819588" cy="1350959"/>
          </a:xfrm>
          <a:prstGeom prst="rect">
            <a:avLst/>
          </a:prstGeom>
          <a:solidFill>
            <a:sysClr val="window" lastClr="FFFFFF">
              <a:lumMod val="75000"/>
            </a:sysClr>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34" name="Rectangle 3a">
            <a:extLst>
              <a:ext uri="{FF2B5EF4-FFF2-40B4-BE49-F238E27FC236}">
                <a16:creationId xmlns:a16="http://schemas.microsoft.com/office/drawing/2014/main" id="{2D772300-6ACE-4F94-BB8E-DAE5B5FE397C}"/>
              </a:ext>
            </a:extLst>
          </p:cNvPr>
          <p:cNvSpPr/>
          <p:nvPr/>
        </p:nvSpPr>
        <p:spPr>
          <a:xfrm>
            <a:off x="10619326" y="2300524"/>
            <a:ext cx="1123721" cy="50699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1.84:1</a:t>
            </a:r>
          </a:p>
        </p:txBody>
      </p:sp>
      <p:sp>
        <p:nvSpPr>
          <p:cNvPr id="35" name="Rectangle 4" descr="Text that may or may not be hard to read for most people.">
            <a:extLst>
              <a:ext uri="{FF2B5EF4-FFF2-40B4-BE49-F238E27FC236}">
                <a16:creationId xmlns:a16="http://schemas.microsoft.com/office/drawing/2014/main" id="{686A0734-A7FE-4B21-BD42-B305251A93CC}"/>
              </a:ext>
            </a:extLst>
          </p:cNvPr>
          <p:cNvSpPr/>
          <p:nvPr/>
        </p:nvSpPr>
        <p:spPr>
          <a:xfrm>
            <a:off x="641681" y="3096651"/>
            <a:ext cx="2819588" cy="1350959"/>
          </a:xfrm>
          <a:prstGeom prst="rect">
            <a:avLst/>
          </a:prstGeom>
          <a:solidFill>
            <a:srgbClr val="70AD47"/>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36" name="Rectangle 4a">
            <a:extLst>
              <a:ext uri="{FF2B5EF4-FFF2-40B4-BE49-F238E27FC236}">
                <a16:creationId xmlns:a16="http://schemas.microsoft.com/office/drawing/2014/main" id="{1DF10961-7858-4F74-9905-C0BF39CD5BDC}"/>
              </a:ext>
            </a:extLst>
          </p:cNvPr>
          <p:cNvSpPr/>
          <p:nvPr/>
        </p:nvSpPr>
        <p:spPr>
          <a:xfrm>
            <a:off x="2873698" y="3529904"/>
            <a:ext cx="1123721" cy="50699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2.71:1</a:t>
            </a:r>
          </a:p>
        </p:txBody>
      </p:sp>
      <p:sp>
        <p:nvSpPr>
          <p:cNvPr id="37" name="Rectangle 5" descr="Text that may or may not be hard to read for most people.">
            <a:extLst>
              <a:ext uri="{FF2B5EF4-FFF2-40B4-BE49-F238E27FC236}">
                <a16:creationId xmlns:a16="http://schemas.microsoft.com/office/drawing/2014/main" id="{733FCF79-1BF2-4123-9A91-1034D0FFB16F}"/>
              </a:ext>
            </a:extLst>
          </p:cNvPr>
          <p:cNvSpPr/>
          <p:nvPr/>
        </p:nvSpPr>
        <p:spPr>
          <a:xfrm>
            <a:off x="4498393" y="3094951"/>
            <a:ext cx="2819588" cy="1350959"/>
          </a:xfrm>
          <a:prstGeom prst="rect">
            <a:avLst/>
          </a:prstGeom>
          <a:solidFill>
            <a:srgbClr val="5B9BD5"/>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38" name="Rectangle 5a">
            <a:extLst>
              <a:ext uri="{FF2B5EF4-FFF2-40B4-BE49-F238E27FC236}">
                <a16:creationId xmlns:a16="http://schemas.microsoft.com/office/drawing/2014/main" id="{E7288B2D-FAAB-4203-BA65-00350E3A76F4}"/>
              </a:ext>
            </a:extLst>
          </p:cNvPr>
          <p:cNvSpPr/>
          <p:nvPr/>
        </p:nvSpPr>
        <p:spPr>
          <a:xfrm>
            <a:off x="6746512" y="3569908"/>
            <a:ext cx="1123721" cy="50699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2.96:1</a:t>
            </a:r>
          </a:p>
        </p:txBody>
      </p:sp>
      <p:sp>
        <p:nvSpPr>
          <p:cNvPr id="39" name="Rectangle 6" descr="Text that may or may not be hard to read for most people.">
            <a:extLst>
              <a:ext uri="{FF2B5EF4-FFF2-40B4-BE49-F238E27FC236}">
                <a16:creationId xmlns:a16="http://schemas.microsoft.com/office/drawing/2014/main" id="{24C8B28B-82E0-471F-A934-2F16DBA668B1}"/>
              </a:ext>
            </a:extLst>
          </p:cNvPr>
          <p:cNvSpPr/>
          <p:nvPr/>
        </p:nvSpPr>
        <p:spPr>
          <a:xfrm>
            <a:off x="8339659" y="3119250"/>
            <a:ext cx="2819588" cy="1350959"/>
          </a:xfrm>
          <a:prstGeom prst="rect">
            <a:avLst/>
          </a:prstGeom>
          <a:solidFill>
            <a:srgbClr val="FF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Hard to read?</a:t>
            </a:r>
          </a:p>
        </p:txBody>
      </p:sp>
      <p:sp>
        <p:nvSpPr>
          <p:cNvPr id="40" name="Rectangle 6a">
            <a:extLst>
              <a:ext uri="{FF2B5EF4-FFF2-40B4-BE49-F238E27FC236}">
                <a16:creationId xmlns:a16="http://schemas.microsoft.com/office/drawing/2014/main" id="{3C4D5AEB-78FE-4036-83D7-75BC82077E4C}"/>
              </a:ext>
            </a:extLst>
          </p:cNvPr>
          <p:cNvSpPr/>
          <p:nvPr/>
        </p:nvSpPr>
        <p:spPr>
          <a:xfrm>
            <a:off x="10619326" y="3598368"/>
            <a:ext cx="1123721" cy="50699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4:1</a:t>
            </a:r>
          </a:p>
        </p:txBody>
      </p:sp>
      <p:sp>
        <p:nvSpPr>
          <p:cNvPr id="41" name="Rectangle 7" descr="Text that is easier to read for most people.">
            <a:extLst>
              <a:ext uri="{FF2B5EF4-FFF2-40B4-BE49-F238E27FC236}">
                <a16:creationId xmlns:a16="http://schemas.microsoft.com/office/drawing/2014/main" id="{E10415B1-8FDE-4864-9150-5F9098322823}"/>
              </a:ext>
            </a:extLst>
          </p:cNvPr>
          <p:cNvSpPr/>
          <p:nvPr/>
        </p:nvSpPr>
        <p:spPr>
          <a:xfrm>
            <a:off x="641681" y="4560023"/>
            <a:ext cx="2819588" cy="1350959"/>
          </a:xfrm>
          <a:prstGeom prst="rect">
            <a:avLst/>
          </a:prstGeom>
          <a:solidFill>
            <a:srgbClr val="ED7D31"/>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black"/>
                </a:solidFill>
                <a:effectLst/>
                <a:uLnTx/>
                <a:uFillTx/>
                <a:latin typeface="Calibri" panose="020F0502020204030204"/>
                <a:ea typeface="+mn-ea"/>
                <a:cs typeface="+mn-cs"/>
              </a:rPr>
              <a:t>Easy to read</a:t>
            </a:r>
          </a:p>
        </p:txBody>
      </p:sp>
      <p:sp>
        <p:nvSpPr>
          <p:cNvPr id="42" name="Rectangle 7a">
            <a:extLst>
              <a:ext uri="{FF2B5EF4-FFF2-40B4-BE49-F238E27FC236}">
                <a16:creationId xmlns:a16="http://schemas.microsoft.com/office/drawing/2014/main" id="{056F826E-0A74-40A4-B169-ADCBADC6C830}"/>
              </a:ext>
            </a:extLst>
          </p:cNvPr>
          <p:cNvSpPr/>
          <p:nvPr/>
        </p:nvSpPr>
        <p:spPr>
          <a:xfrm>
            <a:off x="2873698" y="4795196"/>
            <a:ext cx="1123721" cy="50699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7.58:1</a:t>
            </a:r>
          </a:p>
        </p:txBody>
      </p:sp>
      <p:sp>
        <p:nvSpPr>
          <p:cNvPr id="43" name="Rectangle 8" descr="Text that is easier to read for most people.">
            <a:extLst>
              <a:ext uri="{FF2B5EF4-FFF2-40B4-BE49-F238E27FC236}">
                <a16:creationId xmlns:a16="http://schemas.microsoft.com/office/drawing/2014/main" id="{4E6CF612-F996-40ED-B8D6-4F4789A2DBCC}"/>
              </a:ext>
            </a:extLst>
          </p:cNvPr>
          <p:cNvSpPr/>
          <p:nvPr/>
        </p:nvSpPr>
        <p:spPr>
          <a:xfrm>
            <a:off x="4498393" y="4529861"/>
            <a:ext cx="2819588" cy="1350959"/>
          </a:xfrm>
          <a:prstGeom prst="rect">
            <a:avLst/>
          </a:prstGeom>
          <a:solidFill>
            <a:srgbClr val="00206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44" name="Rectangle 8a">
            <a:extLst>
              <a:ext uri="{FF2B5EF4-FFF2-40B4-BE49-F238E27FC236}">
                <a16:creationId xmlns:a16="http://schemas.microsoft.com/office/drawing/2014/main" id="{A167B94F-285B-4E6C-9296-FEEFC7EE038D}"/>
              </a:ext>
            </a:extLst>
          </p:cNvPr>
          <p:cNvSpPr/>
          <p:nvPr/>
        </p:nvSpPr>
        <p:spPr>
          <a:xfrm>
            <a:off x="6746512" y="4856325"/>
            <a:ext cx="1123721" cy="50699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15.27:1</a:t>
            </a:r>
          </a:p>
        </p:txBody>
      </p:sp>
      <p:sp>
        <p:nvSpPr>
          <p:cNvPr id="45" name="Rectangle 9" descr="Text that is easier to read for most people.">
            <a:extLst>
              <a:ext uri="{FF2B5EF4-FFF2-40B4-BE49-F238E27FC236}">
                <a16:creationId xmlns:a16="http://schemas.microsoft.com/office/drawing/2014/main" id="{CB1E1743-4FA2-4E27-A66A-65E44E53562E}"/>
              </a:ext>
            </a:extLst>
          </p:cNvPr>
          <p:cNvSpPr/>
          <p:nvPr/>
        </p:nvSpPr>
        <p:spPr>
          <a:xfrm>
            <a:off x="8339659" y="4560889"/>
            <a:ext cx="2819588" cy="1350959"/>
          </a:xfrm>
          <a:prstGeom prst="rect">
            <a:avLst/>
          </a:prstGeom>
          <a:solidFill>
            <a:sysClr val="windowText" lastClr="000000"/>
          </a:solidFill>
          <a:ln w="12700" cap="flat" cmpd="sng" algn="ctr">
            <a:solidFill>
              <a:schemeClr val="bg1">
                <a:lumMod val="1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800" b="0" i="0" u="none" strike="noStrike" kern="0" cap="none" spc="0" normalizeH="0" baseline="0" noProof="0">
                <a:ln>
                  <a:noFill/>
                </a:ln>
                <a:solidFill>
                  <a:prstClr val="white"/>
                </a:solidFill>
                <a:effectLst/>
                <a:uLnTx/>
                <a:uFillTx/>
                <a:latin typeface="Calibri" panose="020F0502020204030204"/>
                <a:ea typeface="+mn-ea"/>
                <a:cs typeface="+mn-cs"/>
              </a:rPr>
              <a:t>Easy to read</a:t>
            </a:r>
          </a:p>
        </p:txBody>
      </p:sp>
      <p:sp>
        <p:nvSpPr>
          <p:cNvPr id="46" name="Rectangle 9a">
            <a:extLst>
              <a:ext uri="{FF2B5EF4-FFF2-40B4-BE49-F238E27FC236}">
                <a16:creationId xmlns:a16="http://schemas.microsoft.com/office/drawing/2014/main" id="{90498CDB-61AA-428E-A874-5306AC0AFDF2}"/>
              </a:ext>
            </a:extLst>
          </p:cNvPr>
          <p:cNvSpPr/>
          <p:nvPr/>
        </p:nvSpPr>
        <p:spPr>
          <a:xfrm>
            <a:off x="10619326" y="4896212"/>
            <a:ext cx="1123721" cy="506994"/>
          </a:xfrm>
          <a:prstGeom prst="rect">
            <a:avLst/>
          </a:prstGeom>
          <a:ln/>
        </p:spPr>
        <p:style>
          <a:lnRef idx="2">
            <a:schemeClr val="accent5"/>
          </a:lnRef>
          <a:fillRef idx="1">
            <a:schemeClr val="lt1"/>
          </a:fillRef>
          <a:effectRef idx="0">
            <a:schemeClr val="accent5"/>
          </a:effectRef>
          <a:fontRef idx="minor">
            <a:schemeClr val="dk1"/>
          </a:fontRef>
        </p:style>
        <p:txBody>
          <a:bodyPr rtlCol="0" anchor="ctr"/>
          <a:lstStyle/>
          <a:p>
            <a:pPr algn="ctr"/>
            <a:r>
              <a:rPr lang="en-GB" sz="2400" b="1" i="0">
                <a:solidFill>
                  <a:schemeClr val="accent5"/>
                </a:solidFill>
                <a:effectLst/>
                <a:latin typeface="Calibri" panose="020F0502020204030204" pitchFamily="34" charset="0"/>
                <a:cs typeface="Calibri" panose="020F0502020204030204" pitchFamily="34" charset="0"/>
              </a:rPr>
              <a:t>21:1</a:t>
            </a:r>
          </a:p>
        </p:txBody>
      </p:sp>
      <p:sp>
        <p:nvSpPr>
          <p:cNvPr id="5" name="Slide Number Placeholder 4">
            <a:extLst>
              <a:ext uri="{FF2B5EF4-FFF2-40B4-BE49-F238E27FC236}">
                <a16:creationId xmlns:a16="http://schemas.microsoft.com/office/drawing/2014/main" id="{E81B9C18-EB28-4C4D-86C3-7042607B501B}"/>
              </a:ext>
            </a:extLst>
          </p:cNvPr>
          <p:cNvSpPr>
            <a:spLocks noGrp="1"/>
          </p:cNvSpPr>
          <p:nvPr>
            <p:ph type="sldNum" sz="quarter" idx="4"/>
          </p:nvPr>
        </p:nvSpPr>
        <p:spPr/>
        <p:txBody>
          <a:bodyPr/>
          <a:lstStyle/>
          <a:p>
            <a:fld id="{51AC9CB8-E4A1-4C80-A0FE-41AB03406E23}" type="slidenum">
              <a:rPr lang="en-GB" smtClean="0"/>
              <a:pPr/>
              <a:t>29</a:t>
            </a:fld>
            <a:endParaRPr lang="en-GB"/>
          </a:p>
        </p:txBody>
      </p:sp>
    </p:spTree>
    <p:extLst>
      <p:ext uri="{BB962C8B-B14F-4D97-AF65-F5344CB8AC3E}">
        <p14:creationId xmlns:p14="http://schemas.microsoft.com/office/powerpoint/2010/main" val="9820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749"/>
                                          </p:stCondLst>
                                        </p:cTn>
                                        <p:tgtEl>
                                          <p:spTgt spid="26"/>
                                        </p:tgtEl>
                                        <p:attrNameLst>
                                          <p:attrName>style.visibility</p:attrName>
                                        </p:attrNameLst>
                                      </p:cBhvr>
                                      <p:to>
                                        <p:strVal val="visible"/>
                                      </p:to>
                                    </p:set>
                                  </p:childTnLst>
                                </p:cTn>
                              </p:par>
                              <p:par>
                                <p:cTn id="7" presetID="7" presetClass="emph" presetSubtype="2" fill="hold" nodeType="withEffect">
                                  <p:stCondLst>
                                    <p:cond delay="0"/>
                                  </p:stCondLst>
                                  <p:childTnLst>
                                    <p:animClr clrSpc="rgb" dir="cw">
                                      <p:cBhvr>
                                        <p:cTn id="8" dur="2000" fill="hold"/>
                                        <p:tgtEl>
                                          <p:spTgt spid="26"/>
                                        </p:tgtEl>
                                        <p:attrNameLst>
                                          <p:attrName>stroke.color</p:attrName>
                                        </p:attrNameLst>
                                      </p:cBhvr>
                                      <p:to>
                                        <a:schemeClr val="tx1"/>
                                      </p:to>
                                    </p:animClr>
                                    <p:set>
                                      <p:cBhvr>
                                        <p:cTn id="9" dur="2000" fill="hold"/>
                                        <p:tgtEl>
                                          <p:spTgt spid="26"/>
                                        </p:tgtEl>
                                        <p:attrNameLst>
                                          <p:attrName>stroke.on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749"/>
                                          </p:stCondLst>
                                        </p:cTn>
                                        <p:tgtEl>
                                          <p:spTgt spid="27"/>
                                        </p:tgtEl>
                                        <p:attrNameLst>
                                          <p:attrName>style.visibility</p:attrName>
                                        </p:attrNameLst>
                                      </p:cBhvr>
                                      <p:to>
                                        <p:strVal val="visible"/>
                                      </p:to>
                                    </p:set>
                                  </p:childTnLst>
                                </p:cTn>
                              </p:par>
                              <p:par>
                                <p:cTn id="14" presetID="10" presetClass="exit" presetSubtype="0" fill="hold" grpId="1" nodeType="withEffect">
                                  <p:stCondLst>
                                    <p:cond delay="0"/>
                                  </p:stCondLst>
                                  <p:childTnLst>
                                    <p:animEffect transition="out" filter="fade">
                                      <p:cBhvr>
                                        <p:cTn id="15" dur="500"/>
                                        <p:tgtEl>
                                          <p:spTgt spid="26"/>
                                        </p:tgtEl>
                                      </p:cBhvr>
                                    </p:animEffect>
                                    <p:set>
                                      <p:cBhvr>
                                        <p:cTn id="16" dur="1" fill="hold">
                                          <p:stCondLst>
                                            <p:cond delay="499"/>
                                          </p:stCondLst>
                                        </p:cTn>
                                        <p:tgtEl>
                                          <p:spTgt spid="26"/>
                                        </p:tgtEl>
                                        <p:attrNameLst>
                                          <p:attrName>style.visibility</p:attrName>
                                        </p:attrNameLst>
                                      </p:cBhvr>
                                      <p:to>
                                        <p:strVal val="hidden"/>
                                      </p:to>
                                    </p:set>
                                  </p:childTnLst>
                                </p:cTn>
                              </p:par>
                              <p:par>
                                <p:cTn id="17" presetID="7" presetClass="emph" presetSubtype="2" fill="hold" nodeType="withEffect">
                                  <p:stCondLst>
                                    <p:cond delay="0"/>
                                  </p:stCondLst>
                                  <p:childTnLst>
                                    <p:animClr clrSpc="rgb" dir="cw">
                                      <p:cBhvr>
                                        <p:cTn id="18" dur="2000" fill="hold"/>
                                        <p:tgtEl>
                                          <p:spTgt spid="27"/>
                                        </p:tgtEl>
                                        <p:attrNameLst>
                                          <p:attrName>stroke.color</p:attrName>
                                        </p:attrNameLst>
                                      </p:cBhvr>
                                      <p:to>
                                        <a:schemeClr val="tx1"/>
                                      </p:to>
                                    </p:animClr>
                                    <p:set>
                                      <p:cBhvr>
                                        <p:cTn id="19" dur="2000" fill="hold"/>
                                        <p:tgtEl>
                                          <p:spTgt spid="27"/>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749"/>
                                          </p:stCondLst>
                                        </p:cTn>
                                        <p:tgtEl>
                                          <p:spTgt spid="25"/>
                                        </p:tgtEl>
                                        <p:attrNameLst>
                                          <p:attrName>style.visibility</p:attrName>
                                        </p:attrNameLst>
                                      </p:cBhvr>
                                      <p:to>
                                        <p:strVal val="visible"/>
                                      </p:to>
                                    </p:set>
                                  </p:childTnLst>
                                </p:cTn>
                              </p:par>
                              <p:par>
                                <p:cTn id="24" presetID="10" presetClass="exit" presetSubtype="0" fill="hold" grpId="1" nodeType="withEffect">
                                  <p:stCondLst>
                                    <p:cond delay="0"/>
                                  </p:stCondLst>
                                  <p:childTnLst>
                                    <p:animEffect transition="out" filter="fade">
                                      <p:cBhvr>
                                        <p:cTn id="25" dur="500"/>
                                        <p:tgtEl>
                                          <p:spTgt spid="27"/>
                                        </p:tgtEl>
                                      </p:cBhvr>
                                    </p:animEffect>
                                    <p:set>
                                      <p:cBhvr>
                                        <p:cTn id="26" dur="1" fill="hold">
                                          <p:stCondLst>
                                            <p:cond delay="499"/>
                                          </p:stCondLst>
                                        </p:cTn>
                                        <p:tgtEl>
                                          <p:spTgt spid="27"/>
                                        </p:tgtEl>
                                        <p:attrNameLst>
                                          <p:attrName>style.visibility</p:attrName>
                                        </p:attrNameLst>
                                      </p:cBhvr>
                                      <p:to>
                                        <p:strVal val="hidden"/>
                                      </p:to>
                                    </p:set>
                                  </p:childTnLst>
                                </p:cTn>
                              </p:par>
                              <p:par>
                                <p:cTn id="27" presetID="7" presetClass="emph" presetSubtype="2" fill="hold" nodeType="withEffect">
                                  <p:stCondLst>
                                    <p:cond delay="0"/>
                                  </p:stCondLst>
                                  <p:childTnLst>
                                    <p:animClr clrSpc="rgb" dir="cw">
                                      <p:cBhvr>
                                        <p:cTn id="28" dur="2000" fill="hold"/>
                                        <p:tgtEl>
                                          <p:spTgt spid="25"/>
                                        </p:tgtEl>
                                        <p:attrNameLst>
                                          <p:attrName>stroke.color</p:attrName>
                                        </p:attrNameLst>
                                      </p:cBhvr>
                                      <p:to>
                                        <a:schemeClr val="tx1"/>
                                      </p:to>
                                    </p:animClr>
                                    <p:set>
                                      <p:cBhvr>
                                        <p:cTn id="29" dur="2000" fill="hold"/>
                                        <p:tgtEl>
                                          <p:spTgt spid="25"/>
                                        </p:tgtEl>
                                        <p:attrNameLst>
                                          <p:attrName>stroke.on</p:attrName>
                                        </p:attrNameLst>
                                      </p:cBhvr>
                                      <p:to>
                                        <p:strVal val="true"/>
                                      </p:to>
                                    </p:set>
                                  </p:childTnLst>
                                </p:cTn>
                              </p:par>
                              <p:par>
                                <p:cTn id="30" presetID="10" presetClass="exit" presetSubtype="0" fill="hold" grpId="1" nodeType="withEffect">
                                  <p:stCondLst>
                                    <p:cond delay="0"/>
                                  </p:stCondLst>
                                  <p:childTnLst>
                                    <p:animEffect transition="out" filter="fade">
                                      <p:cBhvr>
                                        <p:cTn id="31" dur="500"/>
                                        <p:tgtEl>
                                          <p:spTgt spid="25"/>
                                        </p:tgtEl>
                                      </p:cBhvr>
                                    </p:animEffect>
                                    <p:set>
                                      <p:cBhvr>
                                        <p:cTn id="32" dur="1" fill="hold">
                                          <p:stCondLst>
                                            <p:cond delay="499"/>
                                          </p:stCondLst>
                                        </p:cTn>
                                        <p:tgtEl>
                                          <p:spTgt spid="2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4"/>
                                        </p:tgtEl>
                                        <p:attrNameLst>
                                          <p:attrName>style.visibility</p:attrName>
                                        </p:attrNameLst>
                                      </p:cBhvr>
                                      <p:to>
                                        <p:strVal val="visible"/>
                                      </p:to>
                                    </p:set>
                                    <p:animEffect transition="in" filter="fade">
                                      <p:cBhvr>
                                        <p:cTn id="40" dur="500"/>
                                        <p:tgtEl>
                                          <p:spTgt spid="4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fade">
                                      <p:cBhvr>
                                        <p:cTn id="43" dur="500"/>
                                        <p:tgtEl>
                                          <p:spTgt spid="4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500"/>
                                        <p:tgtEl>
                                          <p:spTgt spid="3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500"/>
                                        <p:tgtEl>
                                          <p:spTgt spid="4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30" grpId="0" animBg="1"/>
      <p:bldP spid="32" grpId="0" animBg="1"/>
      <p:bldP spid="34" grpId="0" animBg="1"/>
      <p:bldP spid="36" grpId="0" animBg="1"/>
      <p:bldP spid="38" grpId="0" animBg="1"/>
      <p:bldP spid="40" grpId="0" animBg="1"/>
      <p:bldP spid="42" grpId="0" animBg="1"/>
      <p:bldP spid="44"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13B-7F30-4731-B7FA-9CAF9B9C5DD7}"/>
              </a:ext>
            </a:extLst>
          </p:cNvPr>
          <p:cNvSpPr>
            <a:spLocks noGrp="1"/>
          </p:cNvSpPr>
          <p:nvPr>
            <p:ph type="title"/>
          </p:nvPr>
        </p:nvSpPr>
        <p:spPr/>
        <p:txBody>
          <a:bodyPr/>
          <a:lstStyle/>
          <a:p>
            <a:r>
              <a:rPr lang="en-GB"/>
              <a:t>What if there was a way to</a:t>
            </a:r>
          </a:p>
        </p:txBody>
      </p:sp>
      <p:pic>
        <p:nvPicPr>
          <p:cNvPr id="22" name="Content Placeholder 24">
            <a:extLst>
              <a:ext uri="{FF2B5EF4-FFF2-40B4-BE49-F238E27FC236}">
                <a16:creationId xmlns:a16="http://schemas.microsoft.com/office/drawing/2014/main" id="{58825B65-51A0-4A38-9540-ACE551470AE4}"/>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7197" t="75" r="65155" b="-120"/>
          <a:stretch/>
        </p:blipFill>
        <p:spPr>
          <a:xfrm>
            <a:off x="426000" y="4205333"/>
            <a:ext cx="864383" cy="2085143"/>
          </a:xfrm>
          <a:prstGeom prst="rect">
            <a:avLst/>
          </a:prstGeom>
          <a:ln w="38100">
            <a:solidFill>
              <a:schemeClr val="tx1"/>
            </a:solidFill>
          </a:ln>
        </p:spPr>
      </p:pic>
      <p:sp>
        <p:nvSpPr>
          <p:cNvPr id="23" name="Content Placeholder 2">
            <a:extLst>
              <a:ext uri="{FF2B5EF4-FFF2-40B4-BE49-F238E27FC236}">
                <a16:creationId xmlns:a16="http://schemas.microsoft.com/office/drawing/2014/main" id="{46F19170-2BAF-42C9-98D3-679197CF0F14}"/>
              </a:ext>
            </a:extLst>
          </p:cNvPr>
          <p:cNvSpPr txBox="1">
            <a:spLocks/>
          </p:cNvSpPr>
          <p:nvPr/>
        </p:nvSpPr>
        <p:spPr>
          <a:xfrm>
            <a:off x="1254714" y="1269001"/>
            <a:ext cx="4661285" cy="2124074"/>
          </a:xfrm>
          <a:prstGeom prst="rect">
            <a:avLst/>
          </a:prstGeom>
          <a:ln w="38100"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lIns="360000" tIns="360000" rIns="360000" bIns="36000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GB" sz="2400"/>
              <a:t>make your documents, presentations, and spreadsheets more professional,</a:t>
            </a:r>
          </a:p>
        </p:txBody>
      </p:sp>
      <p:sp>
        <p:nvSpPr>
          <p:cNvPr id="24" name="Content Placeholder 3">
            <a:extLst>
              <a:ext uri="{FF2B5EF4-FFF2-40B4-BE49-F238E27FC236}">
                <a16:creationId xmlns:a16="http://schemas.microsoft.com/office/drawing/2014/main" id="{BF32B5C3-7533-456A-B32F-C9B0182D6AC3}"/>
              </a:ext>
            </a:extLst>
          </p:cNvPr>
          <p:cNvSpPr txBox="1">
            <a:spLocks/>
          </p:cNvSpPr>
          <p:nvPr/>
        </p:nvSpPr>
        <p:spPr>
          <a:xfrm>
            <a:off x="1299714" y="4184926"/>
            <a:ext cx="4616285" cy="2124075"/>
          </a:xfrm>
          <a:prstGeom prst="rect">
            <a:avLst/>
          </a:prstGeom>
          <a:ln w="38100" cap="flat" cmpd="sng" algn="ctr">
            <a:solidFill>
              <a:schemeClr val="tx1"/>
            </a:solidFill>
            <a:prstDash val="solid"/>
            <a:miter lim="800000"/>
          </a:ln>
        </p:spPr>
        <p:style>
          <a:lnRef idx="3">
            <a:schemeClr val="lt1"/>
          </a:lnRef>
          <a:fillRef idx="1">
            <a:schemeClr val="accent3"/>
          </a:fillRef>
          <a:effectRef idx="1">
            <a:schemeClr val="accent3"/>
          </a:effectRef>
          <a:fontRef idx="minor">
            <a:schemeClr val="lt1"/>
          </a:fontRef>
        </p:style>
        <p:txBody>
          <a:bodyPr lIns="360000" tIns="360000" rIns="360000" bIns="36000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Font typeface="Arial" panose="020B0604020202020204" pitchFamily="34" charset="0"/>
              <a:buNone/>
            </a:pPr>
            <a:r>
              <a:rPr lang="en-GB" sz="2400"/>
              <a:t>make the world a better place for all,</a:t>
            </a:r>
          </a:p>
        </p:txBody>
      </p:sp>
      <p:pic>
        <p:nvPicPr>
          <p:cNvPr id="26" name="Content Placeholder 24">
            <a:extLst>
              <a:ext uri="{FF2B5EF4-FFF2-40B4-BE49-F238E27FC236}">
                <a16:creationId xmlns:a16="http://schemas.microsoft.com/office/drawing/2014/main" id="{4A5A1193-4805-4A87-A9B4-25AFE3E1ECB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33141" r="35769"/>
          <a:stretch/>
        </p:blipFill>
        <p:spPr>
          <a:xfrm>
            <a:off x="381000" y="1288438"/>
            <a:ext cx="864383" cy="2085143"/>
          </a:xfrm>
          <a:prstGeom prst="rect">
            <a:avLst/>
          </a:prstGeom>
          <a:ln w="38100">
            <a:solidFill>
              <a:schemeClr val="tx1"/>
            </a:solidFill>
          </a:ln>
        </p:spPr>
      </p:pic>
      <p:pic>
        <p:nvPicPr>
          <p:cNvPr id="27" name="Content Placeholder 24">
            <a:extLst>
              <a:ext uri="{FF2B5EF4-FFF2-40B4-BE49-F238E27FC236}">
                <a16:creationId xmlns:a16="http://schemas.microsoft.com/office/drawing/2014/main" id="{570F5C3E-89A9-4EC5-A1B4-5A171D45BCB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58526" t="1612" r="17555" b="2221"/>
          <a:stretch/>
        </p:blipFill>
        <p:spPr>
          <a:xfrm>
            <a:off x="6321000" y="1288437"/>
            <a:ext cx="864383" cy="2085143"/>
          </a:xfrm>
          <a:prstGeom prst="rect">
            <a:avLst/>
          </a:prstGeom>
          <a:ln w="38100">
            <a:solidFill>
              <a:schemeClr val="tx1"/>
            </a:solidFill>
          </a:ln>
        </p:spPr>
      </p:pic>
      <p:sp>
        <p:nvSpPr>
          <p:cNvPr id="28" name="Content Placeholder 2">
            <a:extLst>
              <a:ext uri="{FF2B5EF4-FFF2-40B4-BE49-F238E27FC236}">
                <a16:creationId xmlns:a16="http://schemas.microsoft.com/office/drawing/2014/main" id="{6FC38676-7C4B-46C3-8ACE-4B072B573796}"/>
              </a:ext>
            </a:extLst>
          </p:cNvPr>
          <p:cNvSpPr txBox="1">
            <a:spLocks/>
          </p:cNvSpPr>
          <p:nvPr/>
        </p:nvSpPr>
        <p:spPr>
          <a:xfrm>
            <a:off x="7183734" y="1269000"/>
            <a:ext cx="4661285" cy="2124074"/>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vert="horz" lIns="360000" tIns="360000" rIns="360000" bIns="36000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a:t>improve your efficiency in Blackboard,</a:t>
            </a:r>
          </a:p>
        </p:txBody>
      </p:sp>
      <p:pic>
        <p:nvPicPr>
          <p:cNvPr id="29" name="Content Placeholder 24">
            <a:extLst>
              <a:ext uri="{FF2B5EF4-FFF2-40B4-BE49-F238E27FC236}">
                <a16:creationId xmlns:a16="http://schemas.microsoft.com/office/drawing/2014/main" id="{5A80AF1E-5B8D-4147-B038-9FCA62460A2A}"/>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rcRect l="36119" r="36119"/>
          <a:stretch/>
        </p:blipFill>
        <p:spPr>
          <a:xfrm>
            <a:off x="6321000" y="4204420"/>
            <a:ext cx="875084" cy="2091463"/>
          </a:xfrm>
          <a:prstGeom prst="rect">
            <a:avLst/>
          </a:prstGeom>
          <a:ln w="38100">
            <a:solidFill>
              <a:schemeClr val="tx1"/>
            </a:solidFill>
          </a:ln>
        </p:spPr>
      </p:pic>
      <p:sp>
        <p:nvSpPr>
          <p:cNvPr id="30" name="Content Placeholder 2">
            <a:extLst>
              <a:ext uri="{FF2B5EF4-FFF2-40B4-BE49-F238E27FC236}">
                <a16:creationId xmlns:a16="http://schemas.microsoft.com/office/drawing/2014/main" id="{5CF3BC83-FD67-448B-96F3-A69A31F835B2}"/>
              </a:ext>
            </a:extLst>
          </p:cNvPr>
          <p:cNvSpPr txBox="1">
            <a:spLocks/>
          </p:cNvSpPr>
          <p:nvPr/>
        </p:nvSpPr>
        <p:spPr>
          <a:xfrm>
            <a:off x="7175999" y="4184926"/>
            <a:ext cx="4669019" cy="2124074"/>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lIns="360000" tIns="360000" rIns="360000" bIns="36000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a:t>…and is easy to do!</a:t>
            </a:r>
          </a:p>
        </p:txBody>
      </p:sp>
    </p:spTree>
    <p:extLst>
      <p:ext uri="{BB962C8B-B14F-4D97-AF65-F5344CB8AC3E}">
        <p14:creationId xmlns:p14="http://schemas.microsoft.com/office/powerpoint/2010/main" val="209075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bg/>
                                          </p:spTgt>
                                        </p:tgtEl>
                                        <p:attrNameLst>
                                          <p:attrName>style.visibility</p:attrName>
                                        </p:attrNameLst>
                                      </p:cBhvr>
                                      <p:to>
                                        <p:strVal val="visible"/>
                                      </p:to>
                                    </p:set>
                                    <p:animEffect transition="in" filter="fade">
                                      <p:cBhvr>
                                        <p:cTn id="15" dur="500"/>
                                        <p:tgtEl>
                                          <p:spTgt spid="24">
                                            <p:bg/>
                                          </p:spTgt>
                                        </p:tgtEl>
                                      </p:cBhvr>
                                    </p:animEffect>
                                  </p:childTnLst>
                                </p:cTn>
                              </p:par>
                              <p:par>
                                <p:cTn id="16" presetID="1"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par>
                                <p:cTn id="18" presetID="10" presetClass="entr" presetSubtype="0" fill="hold" grpId="0" nodeType="withEffect">
                                  <p:stCondLst>
                                    <p:cond delay="0"/>
                                  </p:stCondLst>
                                  <p:childTnLst>
                                    <p:set>
                                      <p:cBhvr>
                                        <p:cTn id="19" dur="1" fill="hold">
                                          <p:stCondLst>
                                            <p:cond delay="0"/>
                                          </p:stCondLst>
                                        </p:cTn>
                                        <p:tgtEl>
                                          <p:spTgt spid="24">
                                            <p:txEl>
                                              <p:pRg st="0" end="0"/>
                                            </p:txEl>
                                          </p:spTgt>
                                        </p:tgtEl>
                                        <p:attrNameLst>
                                          <p:attrName>style.visibility</p:attrName>
                                        </p:attrNameLst>
                                      </p:cBhvr>
                                      <p:to>
                                        <p:strVal val="visible"/>
                                      </p:to>
                                    </p:set>
                                    <p:animEffect transition="in" filter="fade">
                                      <p:cBhvr>
                                        <p:cTn id="20" dur="500"/>
                                        <p:tgtEl>
                                          <p:spTgt spid="24">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animBg="1"/>
      <p:bldP spid="28" grpId="0" animBg="1"/>
      <p:bldP spid="3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8B8FB6AB-AB4D-45F9-925F-D05352EA5EFC}"/>
              </a:ext>
            </a:extLst>
          </p:cNvPr>
          <p:cNvSpPr>
            <a:spLocks noGrp="1"/>
          </p:cNvSpPr>
          <p:nvPr>
            <p:ph type="title"/>
          </p:nvPr>
        </p:nvSpPr>
        <p:spPr/>
        <p:txBody>
          <a:bodyPr>
            <a:normAutofit/>
          </a:bodyPr>
          <a:lstStyle/>
          <a:p>
            <a:r>
              <a:rPr lang="en-GB"/>
              <a:t>Contrast</a:t>
            </a:r>
          </a:p>
        </p:txBody>
      </p:sp>
      <p:sp>
        <p:nvSpPr>
          <p:cNvPr id="5" name="Arrow: Notched Right 4">
            <a:extLst>
              <a:ext uri="{FF2B5EF4-FFF2-40B4-BE49-F238E27FC236}">
                <a16:creationId xmlns:a16="http://schemas.microsoft.com/office/drawing/2014/main" id="{2341CDF3-E10B-4A0F-97CF-4FD6F126D4D9}"/>
              </a:ext>
              <a:ext uri="{C183D7F6-B498-43B3-948B-1728B52AA6E4}">
                <adec:decorative xmlns:adec="http://schemas.microsoft.com/office/drawing/2017/decorative" val="1"/>
              </a:ext>
            </a:extLst>
          </p:cNvPr>
          <p:cNvSpPr/>
          <p:nvPr/>
        </p:nvSpPr>
        <p:spPr>
          <a:xfrm>
            <a:off x="228601" y="2208393"/>
            <a:ext cx="11772899" cy="1645372"/>
          </a:xfrm>
          <a:prstGeom prst="notchedRightArrow">
            <a:avLst/>
          </a:prstGeom>
          <a:ln w="38100"/>
        </p:spPr>
        <p:style>
          <a:lnRef idx="2">
            <a:schemeClr val="dk1"/>
          </a:lnRef>
          <a:fillRef idx="1">
            <a:schemeClr val="lt1"/>
          </a:fillRef>
          <a:effectRef idx="0">
            <a:schemeClr val="dk1"/>
          </a:effectRef>
          <a:fontRef idx="minor">
            <a:schemeClr val="dk1"/>
          </a:fontRef>
        </p:style>
      </p:sp>
      <p:sp>
        <p:nvSpPr>
          <p:cNvPr id="6" name="Freeform: Shape 5">
            <a:extLst>
              <a:ext uri="{FF2B5EF4-FFF2-40B4-BE49-F238E27FC236}">
                <a16:creationId xmlns:a16="http://schemas.microsoft.com/office/drawing/2014/main" id="{F2535940-3E64-4D64-9C4F-DE965F3635EE}"/>
              </a:ext>
              <a:ext uri="{C183D7F6-B498-43B3-948B-1728B52AA6E4}">
                <adec:decorative xmlns:adec="http://schemas.microsoft.com/office/drawing/2017/decorative" val="1"/>
              </a:ext>
            </a:extLst>
          </p:cNvPr>
          <p:cNvSpPr/>
          <p:nvPr/>
        </p:nvSpPr>
        <p:spPr>
          <a:xfrm>
            <a:off x="233774"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1"/>
                </a:solidFill>
              </a:rPr>
              <a:t>3:1</a:t>
            </a:r>
          </a:p>
        </p:txBody>
      </p:sp>
      <p:sp>
        <p:nvSpPr>
          <p:cNvPr id="21" name="Oval 20" descr="WCAG Contrast rules&#10;&#10;3:1 or higher meets 1.4.11 Non-text Contrast (Level AA)&#10; and 2.4.11 Focus Appearance (Minimum) &#10;&#10;4.5:1 and higher meets 1.4.3 Contrast (Minimum) (Level AA) and 2.4.12 Focus Appearance (Enhanced)&#10;&#10;7:1 and higher meets 1.4.6 Contrast (Enhanced) (Level AAA):&#10;">
            <a:extLst>
              <a:ext uri="{FF2B5EF4-FFF2-40B4-BE49-F238E27FC236}">
                <a16:creationId xmlns:a16="http://schemas.microsoft.com/office/drawing/2014/main" id="{2AF7CBDA-57A3-4DD3-A7EC-861086FA7FF1}"/>
              </a:ext>
              <a:ext uri="{C183D7F6-B498-43B3-948B-1728B52AA6E4}">
                <adec:decorative xmlns:adec="http://schemas.microsoft.com/office/drawing/2017/decorative" val="0"/>
              </a:ext>
            </a:extLst>
          </p:cNvPr>
          <p:cNvSpPr/>
          <p:nvPr/>
        </p:nvSpPr>
        <p:spPr>
          <a:xfrm>
            <a:off x="1735403" y="2807325"/>
            <a:ext cx="411343" cy="411343"/>
          </a:xfrm>
          <a:prstGeom prst="ellipse">
            <a:avLst/>
          </a:prstGeom>
          <a:solidFill>
            <a:schemeClr val="accent3"/>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69D166FB-1478-4460-8D82-1ABFFF343EC5}"/>
              </a:ext>
              <a:ext uri="{C183D7F6-B498-43B3-948B-1728B52AA6E4}">
                <adec:decorative xmlns:adec="http://schemas.microsoft.com/office/drawing/2017/decorative" val="1"/>
              </a:ext>
            </a:extLst>
          </p:cNvPr>
          <p:cNvSpPr/>
          <p:nvPr/>
        </p:nvSpPr>
        <p:spPr>
          <a:xfrm>
            <a:off x="3570061" y="3424340"/>
            <a:ext cx="2828416" cy="1645372"/>
          </a:xfrm>
          <a:custGeom>
            <a:avLst/>
            <a:gdLst>
              <a:gd name="connsiteX0" fmla="*/ 0 w 2828416"/>
              <a:gd name="connsiteY0" fmla="*/ 0 h 1645372"/>
              <a:gd name="connsiteX1" fmla="*/ 2828416 w 2828416"/>
              <a:gd name="connsiteY1" fmla="*/ 0 h 1645372"/>
              <a:gd name="connsiteX2" fmla="*/ 2828416 w 2828416"/>
              <a:gd name="connsiteY2" fmla="*/ 1645372 h 1645372"/>
              <a:gd name="connsiteX3" fmla="*/ 0 w 2828416"/>
              <a:gd name="connsiteY3" fmla="*/ 1645372 h 1645372"/>
              <a:gd name="connsiteX4" fmla="*/ 0 w 2828416"/>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416" h="1645372">
                <a:moveTo>
                  <a:pt x="0" y="0"/>
                </a:moveTo>
                <a:lnTo>
                  <a:pt x="2828416" y="0"/>
                </a:lnTo>
                <a:lnTo>
                  <a:pt x="2828416"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t" anchorCtr="0">
            <a:noAutofit/>
          </a:bodyPr>
          <a:lstStyle/>
          <a:p>
            <a:pPr marL="0" lvl="0" indent="0" algn="r" defTabSz="2578100">
              <a:lnSpc>
                <a:spcPct val="90000"/>
              </a:lnSpc>
              <a:spcBef>
                <a:spcPct val="0"/>
              </a:spcBef>
              <a:spcAft>
                <a:spcPct val="35000"/>
              </a:spcAft>
              <a:buNone/>
            </a:pPr>
            <a:r>
              <a:rPr lang="en-GB" sz="5800" kern="1200">
                <a:solidFill>
                  <a:schemeClr val="accent1"/>
                </a:solidFill>
              </a:rPr>
              <a:t>4.5:1</a:t>
            </a:r>
          </a:p>
        </p:txBody>
      </p:sp>
      <p:sp>
        <p:nvSpPr>
          <p:cNvPr id="23" name="Oval 22">
            <a:extLst>
              <a:ext uri="{FF2B5EF4-FFF2-40B4-BE49-F238E27FC236}">
                <a16:creationId xmlns:a16="http://schemas.microsoft.com/office/drawing/2014/main" id="{F9AB8D49-EC2C-4C09-9E93-59D666E057A8}"/>
              </a:ext>
              <a:ext uri="{C183D7F6-B498-43B3-948B-1728B52AA6E4}">
                <adec:decorative xmlns:adec="http://schemas.microsoft.com/office/drawing/2017/decorative" val="1"/>
              </a:ext>
            </a:extLst>
          </p:cNvPr>
          <p:cNvSpPr/>
          <p:nvPr/>
        </p:nvSpPr>
        <p:spPr>
          <a:xfrm>
            <a:off x="5320733" y="2807325"/>
            <a:ext cx="411343" cy="411343"/>
          </a:xfrm>
          <a:prstGeom prst="ellipse">
            <a:avLst/>
          </a:prstGeom>
          <a:solidFill>
            <a:schemeClr val="accent3"/>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CCB6990C-EE6F-4ECC-92C4-192645C15B4C}"/>
              </a:ext>
              <a:ext uri="{C183D7F6-B498-43B3-948B-1728B52AA6E4}">
                <adec:decorative xmlns:adec="http://schemas.microsoft.com/office/drawing/2017/decorative" val="1"/>
              </a:ext>
            </a:extLst>
          </p:cNvPr>
          <p:cNvSpPr/>
          <p:nvPr/>
        </p:nvSpPr>
        <p:spPr>
          <a:xfrm>
            <a:off x="7404435"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1"/>
                </a:solidFill>
              </a:rPr>
              <a:t>7:1</a:t>
            </a:r>
          </a:p>
        </p:txBody>
      </p:sp>
      <p:sp>
        <p:nvSpPr>
          <p:cNvPr id="25" name="Oval 24">
            <a:extLst>
              <a:ext uri="{FF2B5EF4-FFF2-40B4-BE49-F238E27FC236}">
                <a16:creationId xmlns:a16="http://schemas.microsoft.com/office/drawing/2014/main" id="{BA5B51B3-60A3-4869-8173-38B02CDCAAAC}"/>
              </a:ext>
              <a:ext uri="{C183D7F6-B498-43B3-948B-1728B52AA6E4}">
                <adec:decorative xmlns:adec="http://schemas.microsoft.com/office/drawing/2017/decorative" val="1"/>
              </a:ext>
            </a:extLst>
          </p:cNvPr>
          <p:cNvSpPr/>
          <p:nvPr/>
        </p:nvSpPr>
        <p:spPr>
          <a:xfrm>
            <a:off x="8906064" y="2807325"/>
            <a:ext cx="411343" cy="411343"/>
          </a:xfrm>
          <a:prstGeom prst="ellipse">
            <a:avLst/>
          </a:prstGeom>
          <a:solidFill>
            <a:schemeClr val="accent3"/>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6F9AC2F8-9137-4F44-9E48-B205BC4C295B}"/>
              </a:ext>
              <a:ext uri="{C183D7F6-B498-43B3-948B-1728B52AA6E4}">
                <adec:decorative xmlns:adec="http://schemas.microsoft.com/office/drawing/2017/decorative" val="1"/>
              </a:ext>
            </a:extLst>
          </p:cNvPr>
          <p:cNvSpPr txBox="1"/>
          <p:nvPr/>
        </p:nvSpPr>
        <p:spPr>
          <a:xfrm>
            <a:off x="1069074" y="3561055"/>
            <a:ext cx="1789044" cy="923330"/>
          </a:xfrm>
          <a:prstGeom prst="rect">
            <a:avLst/>
          </a:prstGeom>
          <a:noFill/>
        </p:spPr>
        <p:txBody>
          <a:bodyPr wrap="square" rtlCol="0">
            <a:spAutoFit/>
          </a:bodyPr>
          <a:lstStyle/>
          <a:p>
            <a:r>
              <a:rPr lang="en-GB">
                <a:solidFill>
                  <a:schemeClr val="accent1"/>
                </a:solidFill>
              </a:rPr>
              <a:t>Minimum for Graphical Objects / UI</a:t>
            </a:r>
          </a:p>
        </p:txBody>
      </p:sp>
      <p:sp>
        <p:nvSpPr>
          <p:cNvPr id="9" name="Rectangle 8">
            <a:extLst>
              <a:ext uri="{FF2B5EF4-FFF2-40B4-BE49-F238E27FC236}">
                <a16:creationId xmlns:a16="http://schemas.microsoft.com/office/drawing/2014/main" id="{322B2087-03B8-4CA4-9C4F-45AC1059ADA5}"/>
              </a:ext>
              <a:ext uri="{C183D7F6-B498-43B3-948B-1728B52AA6E4}">
                <adec:decorative xmlns:adec="http://schemas.microsoft.com/office/drawing/2017/decorative" val="1"/>
              </a:ext>
            </a:extLst>
          </p:cNvPr>
          <p:cNvSpPr/>
          <p:nvPr/>
        </p:nvSpPr>
        <p:spPr>
          <a:xfrm>
            <a:off x="3545516" y="2522566"/>
            <a:ext cx="986167" cy="923330"/>
          </a:xfrm>
          <a:prstGeom prst="rect">
            <a:avLst/>
          </a:prstGeom>
          <a:noFill/>
        </p:spPr>
        <p:txBody>
          <a:bodyPr wrap="none" lIns="91440" tIns="45720" rIns="91440" bIns="45720">
            <a:spAutoFit/>
          </a:bodyPr>
          <a:lstStyle/>
          <a:p>
            <a:pPr algn="ctr"/>
            <a:r>
              <a:rPr lang="en-US" sz="5400" b="0" cap="none" spc="0">
                <a:ln w="0"/>
                <a:solidFill>
                  <a:schemeClr val="accent1"/>
                </a:solidFill>
              </a:rPr>
              <a:t>AA</a:t>
            </a:r>
          </a:p>
        </p:txBody>
      </p:sp>
      <p:sp>
        <p:nvSpPr>
          <p:cNvPr id="12" name="TextBox 11">
            <a:extLst>
              <a:ext uri="{FF2B5EF4-FFF2-40B4-BE49-F238E27FC236}">
                <a16:creationId xmlns:a16="http://schemas.microsoft.com/office/drawing/2014/main" id="{DC6D95D3-AF9B-4086-B2A9-307C5859B9C6}"/>
              </a:ext>
              <a:ext uri="{C183D7F6-B498-43B3-948B-1728B52AA6E4}">
                <adec:decorative xmlns:adec="http://schemas.microsoft.com/office/drawing/2017/decorative" val="1"/>
              </a:ext>
            </a:extLst>
          </p:cNvPr>
          <p:cNvSpPr txBox="1"/>
          <p:nvPr/>
        </p:nvSpPr>
        <p:spPr>
          <a:xfrm>
            <a:off x="4141558" y="2030977"/>
            <a:ext cx="2078441" cy="369332"/>
          </a:xfrm>
          <a:prstGeom prst="rect">
            <a:avLst/>
          </a:prstGeom>
          <a:noFill/>
        </p:spPr>
        <p:txBody>
          <a:bodyPr wrap="square" rtlCol="0">
            <a:spAutoFit/>
          </a:bodyPr>
          <a:lstStyle/>
          <a:p>
            <a:r>
              <a:rPr lang="en-GB">
                <a:solidFill>
                  <a:schemeClr val="accent1"/>
                </a:solidFill>
              </a:rPr>
              <a:t>Minimum for Text</a:t>
            </a:r>
          </a:p>
        </p:txBody>
      </p:sp>
      <p:sp>
        <p:nvSpPr>
          <p:cNvPr id="15" name="Rectangle 14">
            <a:extLst>
              <a:ext uri="{FF2B5EF4-FFF2-40B4-BE49-F238E27FC236}">
                <a16:creationId xmlns:a16="http://schemas.microsoft.com/office/drawing/2014/main" id="{EDB11187-C2A2-434C-9A06-043A956D6016}"/>
              </a:ext>
              <a:ext uri="{C183D7F6-B498-43B3-948B-1728B52AA6E4}">
                <adec:decorative xmlns:adec="http://schemas.microsoft.com/office/drawing/2017/decorative" val="1"/>
              </a:ext>
            </a:extLst>
          </p:cNvPr>
          <p:cNvSpPr/>
          <p:nvPr/>
        </p:nvSpPr>
        <p:spPr>
          <a:xfrm>
            <a:off x="6882197" y="2499848"/>
            <a:ext cx="1386918" cy="923330"/>
          </a:xfrm>
          <a:prstGeom prst="rect">
            <a:avLst/>
          </a:prstGeom>
          <a:noFill/>
        </p:spPr>
        <p:txBody>
          <a:bodyPr wrap="none" lIns="91440" tIns="45720" rIns="91440" bIns="45720">
            <a:spAutoFit/>
          </a:bodyPr>
          <a:lstStyle/>
          <a:p>
            <a:pPr algn="ctr"/>
            <a:r>
              <a:rPr lang="en-US" sz="5400" b="0" cap="none" spc="0">
                <a:ln w="0"/>
                <a:solidFill>
                  <a:schemeClr val="accent1"/>
                </a:solidFill>
              </a:rPr>
              <a:t>AAA</a:t>
            </a:r>
          </a:p>
        </p:txBody>
      </p:sp>
      <p:sp>
        <p:nvSpPr>
          <p:cNvPr id="14" name="TextBox 13">
            <a:extLst>
              <a:ext uri="{FF2B5EF4-FFF2-40B4-BE49-F238E27FC236}">
                <a16:creationId xmlns:a16="http://schemas.microsoft.com/office/drawing/2014/main" id="{0210069B-18F9-4E7B-A22A-2AA92AF8EF26}"/>
              </a:ext>
              <a:ext uri="{C183D7F6-B498-43B3-948B-1728B52AA6E4}">
                <adec:decorative xmlns:adec="http://schemas.microsoft.com/office/drawing/2017/decorative" val="1"/>
              </a:ext>
            </a:extLst>
          </p:cNvPr>
          <p:cNvSpPr txBox="1"/>
          <p:nvPr/>
        </p:nvSpPr>
        <p:spPr>
          <a:xfrm>
            <a:off x="8193156" y="3583719"/>
            <a:ext cx="1789044" cy="646331"/>
          </a:xfrm>
          <a:prstGeom prst="rect">
            <a:avLst/>
          </a:prstGeom>
          <a:noFill/>
        </p:spPr>
        <p:txBody>
          <a:bodyPr wrap="square" rtlCol="0">
            <a:spAutoFit/>
          </a:bodyPr>
          <a:lstStyle/>
          <a:p>
            <a:r>
              <a:rPr lang="en-GB">
                <a:solidFill>
                  <a:schemeClr val="accent1"/>
                </a:solidFill>
              </a:rPr>
              <a:t>Enhanced level for Text</a:t>
            </a:r>
          </a:p>
        </p:txBody>
      </p:sp>
      <p:cxnSp>
        <p:nvCxnSpPr>
          <p:cNvPr id="17" name="Straight Connector 16">
            <a:extLst>
              <a:ext uri="{FF2B5EF4-FFF2-40B4-BE49-F238E27FC236}">
                <a16:creationId xmlns:a16="http://schemas.microsoft.com/office/drawing/2014/main" id="{6291F928-74A7-414E-9801-607FF3E40792}"/>
              </a:ext>
              <a:ext uri="{C183D7F6-B498-43B3-948B-1728B52AA6E4}">
                <adec:decorative xmlns:adec="http://schemas.microsoft.com/office/drawing/2017/decorative" val="1"/>
              </a:ext>
            </a:extLst>
          </p:cNvPr>
          <p:cNvCxnSpPr>
            <a:cxnSpLocks/>
          </p:cNvCxnSpPr>
          <p:nvPr/>
        </p:nvCxnSpPr>
        <p:spPr>
          <a:xfrm>
            <a:off x="6212167" y="1369469"/>
            <a:ext cx="0" cy="3120666"/>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7EA8D7-4EFF-419D-B179-12A1EBC055CA}"/>
              </a:ext>
              <a:ext uri="{C183D7F6-B498-43B3-948B-1728B52AA6E4}">
                <adec:decorative xmlns:adec="http://schemas.microsoft.com/office/drawing/2017/decorative" val="1"/>
              </a:ext>
            </a:extLst>
          </p:cNvPr>
          <p:cNvSpPr txBox="1"/>
          <p:nvPr/>
        </p:nvSpPr>
        <p:spPr>
          <a:xfrm>
            <a:off x="9982200" y="1710299"/>
            <a:ext cx="1789044" cy="369332"/>
          </a:xfrm>
          <a:prstGeom prst="rect">
            <a:avLst/>
          </a:prstGeom>
          <a:noFill/>
        </p:spPr>
        <p:txBody>
          <a:bodyPr wrap="square" rtlCol="0">
            <a:spAutoFit/>
          </a:bodyPr>
          <a:lstStyle/>
          <a:p>
            <a:r>
              <a:rPr lang="en-GB">
                <a:solidFill>
                  <a:schemeClr val="accent1"/>
                </a:solidFill>
              </a:rPr>
              <a:t>(not to scale)</a:t>
            </a:r>
          </a:p>
        </p:txBody>
      </p:sp>
      <p:sp>
        <p:nvSpPr>
          <p:cNvPr id="11" name="Rectangle: Rounded Corners 10">
            <a:extLst>
              <a:ext uri="{FF2B5EF4-FFF2-40B4-BE49-F238E27FC236}">
                <a16:creationId xmlns:a16="http://schemas.microsoft.com/office/drawing/2014/main" id="{02FDFA6E-E0AC-46D7-8FB2-8370B593567F}"/>
              </a:ext>
              <a:ext uri="{C183D7F6-B498-43B3-948B-1728B52AA6E4}">
                <adec:decorative xmlns:adec="http://schemas.microsoft.com/office/drawing/2017/decorative" val="1"/>
              </a:ext>
            </a:extLst>
          </p:cNvPr>
          <p:cNvSpPr/>
          <p:nvPr/>
        </p:nvSpPr>
        <p:spPr>
          <a:xfrm>
            <a:off x="306925" y="5277777"/>
            <a:ext cx="3313342" cy="660024"/>
          </a:xfrm>
          <a:prstGeom prst="roundRect">
            <a:avLst/>
          </a:prstGeom>
          <a:ln w="38100"/>
        </p:spPr>
        <p:style>
          <a:lnRef idx="2">
            <a:schemeClr val="dk1"/>
          </a:lnRef>
          <a:fillRef idx="1">
            <a:schemeClr val="lt1"/>
          </a:fillRef>
          <a:effectRef idx="0">
            <a:schemeClr val="dk1"/>
          </a:effectRef>
          <a:fontRef idx="minor">
            <a:schemeClr val="dk1"/>
          </a:fontRef>
        </p:style>
        <p:txBody>
          <a:bodyPr rtlCol="0" anchor="ctr"/>
          <a:lstStyle/>
          <a:p>
            <a:pPr algn="ctr"/>
            <a:r>
              <a:rPr lang="en-GB" sz="1400">
                <a:solidFill>
                  <a:schemeClr val="accent1"/>
                </a:solidFill>
              </a:rPr>
              <a:t>1.4.11 Non-text Contrast (Level AA)</a:t>
            </a:r>
          </a:p>
        </p:txBody>
      </p:sp>
      <p:sp>
        <p:nvSpPr>
          <p:cNvPr id="13" name="Rectangle: Rounded Corners 12">
            <a:extLst>
              <a:ext uri="{FF2B5EF4-FFF2-40B4-BE49-F238E27FC236}">
                <a16:creationId xmlns:a16="http://schemas.microsoft.com/office/drawing/2014/main" id="{3D4ECA0B-DD06-4DA3-B51C-A5DB2902EEB4}"/>
              </a:ext>
              <a:ext uri="{C183D7F6-B498-43B3-948B-1728B52AA6E4}">
                <adec:decorative xmlns:adec="http://schemas.microsoft.com/office/drawing/2017/decorative" val="1"/>
              </a:ext>
            </a:extLst>
          </p:cNvPr>
          <p:cNvSpPr/>
          <p:nvPr/>
        </p:nvSpPr>
        <p:spPr>
          <a:xfrm>
            <a:off x="4243030" y="5302738"/>
            <a:ext cx="3313342" cy="660024"/>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sz="1400">
                <a:solidFill>
                  <a:schemeClr val="accent1"/>
                </a:solidFill>
              </a:rPr>
              <a:t>1.4.3 Contrast (Minimum) (Level AA)</a:t>
            </a:r>
          </a:p>
        </p:txBody>
      </p:sp>
      <p:sp>
        <p:nvSpPr>
          <p:cNvPr id="16" name="Rectangle: Rounded Corners 15">
            <a:extLst>
              <a:ext uri="{FF2B5EF4-FFF2-40B4-BE49-F238E27FC236}">
                <a16:creationId xmlns:a16="http://schemas.microsoft.com/office/drawing/2014/main" id="{21681BB8-03F3-45A3-97DF-1069C88454D2}"/>
              </a:ext>
              <a:ext uri="{C183D7F6-B498-43B3-948B-1728B52AA6E4}">
                <adec:decorative xmlns:adec="http://schemas.microsoft.com/office/drawing/2017/decorative" val="1"/>
              </a:ext>
            </a:extLst>
          </p:cNvPr>
          <p:cNvSpPr/>
          <p:nvPr/>
        </p:nvSpPr>
        <p:spPr>
          <a:xfrm>
            <a:off x="8128851" y="5277777"/>
            <a:ext cx="3706697" cy="660024"/>
          </a:xfrm>
          <a:prstGeom prst="roundRect">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lang="en-GB" sz="1400">
                <a:solidFill>
                  <a:schemeClr val="accent1"/>
                </a:solidFill>
              </a:rPr>
              <a:t>1.4.6 Contrast (Enhanced) (Level AAA):</a:t>
            </a:r>
          </a:p>
        </p:txBody>
      </p:sp>
    </p:spTree>
    <p:extLst>
      <p:ext uri="{BB962C8B-B14F-4D97-AF65-F5344CB8AC3E}">
        <p14:creationId xmlns:p14="http://schemas.microsoft.com/office/powerpoint/2010/main" val="40132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4" grpId="0"/>
      <p:bldP spid="10" grpId="0"/>
      <p:bldP spid="9" grpId="0"/>
      <p:bldP spid="12" grpId="0"/>
      <p:bldP spid="15" grpId="0"/>
      <p:bldP spid="14" grpId="0"/>
      <p:bldP spid="11" grpId="0" animBg="1"/>
      <p:bldP spid="13"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E04EE-3C67-40D4-8928-9C16D9DAC4EA}"/>
              </a:ext>
            </a:extLst>
          </p:cNvPr>
          <p:cNvSpPr>
            <a:spLocks noGrp="1"/>
          </p:cNvSpPr>
          <p:nvPr>
            <p:ph type="title"/>
          </p:nvPr>
        </p:nvSpPr>
        <p:spPr/>
        <p:txBody>
          <a:bodyPr/>
          <a:lstStyle/>
          <a:p>
            <a:r>
              <a:rPr lang="en-GB"/>
              <a:t>Checking</a:t>
            </a:r>
            <a:r>
              <a:rPr lang="en-GB" baseline="0"/>
              <a:t> colour contrast</a:t>
            </a:r>
            <a:endParaRPr lang="en-GB"/>
          </a:p>
        </p:txBody>
      </p:sp>
      <p:sp>
        <p:nvSpPr>
          <p:cNvPr id="3" name="Content Placeholder 2">
            <a:extLst>
              <a:ext uri="{FF2B5EF4-FFF2-40B4-BE49-F238E27FC236}">
                <a16:creationId xmlns:a16="http://schemas.microsoft.com/office/drawing/2014/main" id="{6A0E38E9-AF10-4C92-931B-6C8CD8635783}"/>
              </a:ext>
            </a:extLst>
          </p:cNvPr>
          <p:cNvSpPr>
            <a:spLocks noGrp="1"/>
          </p:cNvSpPr>
          <p:nvPr>
            <p:ph idx="1"/>
          </p:nvPr>
        </p:nvSpPr>
        <p:spPr/>
        <p:txBody>
          <a:bodyPr/>
          <a:lstStyle/>
          <a:p>
            <a:endParaRPr lang="en-GB"/>
          </a:p>
        </p:txBody>
      </p:sp>
      <p:pic>
        <p:nvPicPr>
          <p:cNvPr id="5" name="Picture 4" descr="The who can use website shows a background of #4BB694 and a text colour of #FFFFFF which results in a contrast ratio of 2.49:1 and is marked as a fail.">
            <a:extLst>
              <a:ext uri="{FF2B5EF4-FFF2-40B4-BE49-F238E27FC236}">
                <a16:creationId xmlns:a16="http://schemas.microsoft.com/office/drawing/2014/main" id="{9FDFEB4F-1847-4A0C-981C-22E2E644FFCC}"/>
              </a:ext>
            </a:extLst>
          </p:cNvPr>
          <p:cNvPicPr>
            <a:picLocks noChangeAspect="1"/>
          </p:cNvPicPr>
          <p:nvPr/>
        </p:nvPicPr>
        <p:blipFill>
          <a:blip r:embed="rId3"/>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37874162-0BEA-475B-9FA8-EA01451EF3F2}"/>
              </a:ext>
            </a:extLst>
          </p:cNvPr>
          <p:cNvSpPr txBox="1"/>
          <p:nvPr/>
        </p:nvSpPr>
        <p:spPr>
          <a:xfrm>
            <a:off x="2702051" y="5395174"/>
            <a:ext cx="6912864" cy="923330"/>
          </a:xfrm>
          <a:prstGeom prst="rect">
            <a:avLst/>
          </a:prstGeom>
          <a:solidFill>
            <a:schemeClr val="bg1"/>
          </a:solidFill>
          <a:ln w="38100">
            <a:solidFill>
              <a:schemeClr val="accent1"/>
            </a:solidFill>
          </a:ln>
          <a:effectLst>
            <a:outerShdw blurRad="50800" dist="38100" dir="2700000" algn="tl" rotWithShape="0">
              <a:prstClr val="black">
                <a:alpha val="40000"/>
              </a:prstClr>
            </a:outerShdw>
          </a:effectLst>
        </p:spPr>
        <p:txBody>
          <a:bodyPr wrap="square" rtlCol="0">
            <a:spAutoFit/>
          </a:bodyPr>
          <a:lstStyle/>
          <a:p>
            <a:r>
              <a:rPr lang="en-GB" sz="5400">
                <a:hlinkClick r:id="rId4"/>
              </a:rPr>
              <a:t>https://whocanuse.com</a:t>
            </a:r>
            <a:r>
              <a:rPr lang="en-GB" sz="5400"/>
              <a:t> </a:t>
            </a:r>
          </a:p>
        </p:txBody>
      </p:sp>
    </p:spTree>
    <p:extLst>
      <p:ext uri="{BB962C8B-B14F-4D97-AF65-F5344CB8AC3E}">
        <p14:creationId xmlns:p14="http://schemas.microsoft.com/office/powerpoint/2010/main" val="2274057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1A26D-3D2D-44A8-94B4-E569F27BB3E3}"/>
              </a:ext>
            </a:extLst>
          </p:cNvPr>
          <p:cNvSpPr>
            <a:spLocks noGrp="1"/>
          </p:cNvSpPr>
          <p:nvPr>
            <p:ph type="title"/>
          </p:nvPr>
        </p:nvSpPr>
        <p:spPr/>
        <p:txBody>
          <a:bodyPr/>
          <a:lstStyle/>
          <a:p>
            <a:r>
              <a:rPr lang="en-GB"/>
              <a:t>Be aware</a:t>
            </a:r>
          </a:p>
        </p:txBody>
      </p:sp>
      <p:pic>
        <p:nvPicPr>
          <p:cNvPr id="7" name="Content Placeholder 6" descr="A flyer for a summer party. The colours used would not pass contrast rules for accessibility.">
            <a:extLst>
              <a:ext uri="{FF2B5EF4-FFF2-40B4-BE49-F238E27FC236}">
                <a16:creationId xmlns:a16="http://schemas.microsoft.com/office/drawing/2014/main" id="{5B513223-B13E-47F7-977E-65FD51CD801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361" t="28112" r="-361" b="28126"/>
          <a:stretch/>
        </p:blipFill>
        <p:spPr>
          <a:xfrm>
            <a:off x="336000" y="1268413"/>
            <a:ext cx="5553812" cy="2430462"/>
          </a:xfrm>
          <a:ln w="38100">
            <a:solidFill>
              <a:schemeClr val="accent1"/>
            </a:solidFill>
          </a:ln>
        </p:spPr>
      </p:pic>
      <p:sp>
        <p:nvSpPr>
          <p:cNvPr id="3" name="Content Placeholder 2">
            <a:extLst>
              <a:ext uri="{FF2B5EF4-FFF2-40B4-BE49-F238E27FC236}">
                <a16:creationId xmlns:a16="http://schemas.microsoft.com/office/drawing/2014/main" id="{C91E4EFE-5175-4820-9004-B133E7275147}"/>
              </a:ext>
              <a:ext uri="{C183D7F6-B498-43B3-948B-1728B52AA6E4}">
                <adec:decorative xmlns:adec="http://schemas.microsoft.com/office/drawing/2017/decorative" val="1"/>
              </a:ext>
            </a:extLst>
          </p:cNvPr>
          <p:cNvSpPr>
            <a:spLocks noGrp="1"/>
          </p:cNvSpPr>
          <p:nvPr>
            <p:ph sz="quarter" idx="11"/>
          </p:nvPr>
        </p:nvSpPr>
        <p:spPr>
          <a:ln w="38100">
            <a:solidFill>
              <a:schemeClr val="accent1"/>
            </a:solidFill>
          </a:ln>
        </p:spPr>
        <p:txBody>
          <a:bodyPr/>
          <a:lstStyle/>
          <a:p>
            <a:endParaRPr lang="en-GB"/>
          </a:p>
        </p:txBody>
      </p:sp>
      <p:grpSp>
        <p:nvGrpSpPr>
          <p:cNvPr id="5" name="Group 4" descr="A selection of graphic shapes with a contrast ratio of below 3:1. These are not detected by the accessibility checker.">
            <a:extLst>
              <a:ext uri="{FF2B5EF4-FFF2-40B4-BE49-F238E27FC236}">
                <a16:creationId xmlns:a16="http://schemas.microsoft.com/office/drawing/2014/main" id="{6EEE90CA-2083-4434-AB79-0B5C71B4D74B}"/>
              </a:ext>
            </a:extLst>
          </p:cNvPr>
          <p:cNvGrpSpPr/>
          <p:nvPr/>
        </p:nvGrpSpPr>
        <p:grpSpPr>
          <a:xfrm>
            <a:off x="6367278" y="1399314"/>
            <a:ext cx="5575751" cy="2214445"/>
            <a:chOff x="6367278" y="1399314"/>
            <a:chExt cx="5575751" cy="2214445"/>
          </a:xfrm>
        </p:grpSpPr>
        <p:sp>
          <p:nvSpPr>
            <p:cNvPr id="10" name="Arrow: Right 9">
              <a:extLst>
                <a:ext uri="{FF2B5EF4-FFF2-40B4-BE49-F238E27FC236}">
                  <a16:creationId xmlns:a16="http://schemas.microsoft.com/office/drawing/2014/main" id="{A8D78EB5-D02E-4D0D-A2BC-1ACFA90122AD}"/>
                </a:ext>
              </a:extLst>
            </p:cNvPr>
            <p:cNvSpPr/>
            <p:nvPr/>
          </p:nvSpPr>
          <p:spPr>
            <a:xfrm>
              <a:off x="6367278" y="1399314"/>
              <a:ext cx="1604132" cy="1381463"/>
            </a:xfrm>
            <a:prstGeom prst="rightArrow">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Smiley Face 10">
              <a:extLst>
                <a:ext uri="{FF2B5EF4-FFF2-40B4-BE49-F238E27FC236}">
                  <a16:creationId xmlns:a16="http://schemas.microsoft.com/office/drawing/2014/main" id="{AE904F40-82E2-4C44-B7DA-FB1A3AB437B3}"/>
                </a:ext>
              </a:extLst>
            </p:cNvPr>
            <p:cNvSpPr/>
            <p:nvPr/>
          </p:nvSpPr>
          <p:spPr>
            <a:xfrm>
              <a:off x="8628820" y="1878905"/>
              <a:ext cx="1085589" cy="1265128"/>
            </a:xfrm>
            <a:prstGeom prst="smileyFace">
              <a:avLst/>
            </a:prstGeom>
            <a:solidFill>
              <a:schemeClr val="accent5">
                <a:lumMod val="20000"/>
                <a:lumOff val="8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Not Equal 12">
              <a:extLst>
                <a:ext uri="{FF2B5EF4-FFF2-40B4-BE49-F238E27FC236}">
                  <a16:creationId xmlns:a16="http://schemas.microsoft.com/office/drawing/2014/main" id="{B1F2F954-6D9C-4D77-AC5E-717698B81298}"/>
                </a:ext>
              </a:extLst>
            </p:cNvPr>
            <p:cNvSpPr/>
            <p:nvPr/>
          </p:nvSpPr>
          <p:spPr>
            <a:xfrm>
              <a:off x="10427380" y="2674307"/>
              <a:ext cx="1515649" cy="939452"/>
            </a:xfrm>
            <a:prstGeom prst="mathNotEqual">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aphicFrame>
        <p:nvGraphicFramePr>
          <p:cNvPr id="17" name="Content Placeholder 2" descr="A slide made using PowerPoints design ideas. The colours used would not pass accessibility success criteria for contrast.">
            <a:extLst>
              <a:ext uri="{FF2B5EF4-FFF2-40B4-BE49-F238E27FC236}">
                <a16:creationId xmlns:a16="http://schemas.microsoft.com/office/drawing/2014/main" id="{F93AA80B-F8F7-43C4-BAE1-F4B63FC5E2F8}"/>
              </a:ext>
            </a:extLst>
          </p:cNvPr>
          <p:cNvGraphicFramePr>
            <a:graphicFrameLocks noGrp="1"/>
          </p:cNvGraphicFramePr>
          <p:nvPr>
            <p:ph sz="quarter" idx="13"/>
            <p:extLst>
              <p:ext uri="{D42A27DB-BD31-4B8C-83A1-F6EECF244321}">
                <p14:modId xmlns:p14="http://schemas.microsoft.com/office/powerpoint/2010/main" val="656634146"/>
              </p:ext>
            </p:extLst>
          </p:nvPr>
        </p:nvGraphicFramePr>
        <p:xfrm>
          <a:off x="336550" y="3878263"/>
          <a:ext cx="5553075" cy="243046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Content Placeholder 8">
            <a:extLst>
              <a:ext uri="{FF2B5EF4-FFF2-40B4-BE49-F238E27FC236}">
                <a16:creationId xmlns:a16="http://schemas.microsoft.com/office/drawing/2014/main" id="{503FAE7C-A6EC-433B-95D9-6FA1529C54CA}"/>
              </a:ext>
            </a:extLst>
          </p:cNvPr>
          <p:cNvSpPr>
            <a:spLocks noGrp="1"/>
          </p:cNvSpPr>
          <p:nvPr>
            <p:ph sz="quarter" idx="12"/>
          </p:nvPr>
        </p:nvSpPr>
        <p:spPr/>
        <p:txBody>
          <a:bodyPr>
            <a:normAutofit fontScale="92500" lnSpcReduction="20000"/>
          </a:bodyPr>
          <a:lstStyle/>
          <a:p>
            <a:pPr marL="0" indent="0">
              <a:buNone/>
            </a:pPr>
            <a:r>
              <a:rPr lang="en-GB"/>
              <a:t>Office will not alert you to contrast issues in:</a:t>
            </a:r>
          </a:p>
          <a:p>
            <a:pPr marL="0" indent="0">
              <a:buNone/>
            </a:pPr>
            <a:endParaRPr lang="en-GB"/>
          </a:p>
          <a:p>
            <a:r>
              <a:rPr lang="en-GB"/>
              <a:t>Images</a:t>
            </a:r>
          </a:p>
          <a:p>
            <a:endParaRPr lang="en-GB"/>
          </a:p>
          <a:p>
            <a:r>
              <a:rPr lang="en-GB"/>
              <a:t>Shapes / graphics</a:t>
            </a:r>
          </a:p>
          <a:p>
            <a:endParaRPr lang="en-GB"/>
          </a:p>
          <a:p>
            <a:r>
              <a:rPr lang="en-GB"/>
              <a:t>Design Ideas</a:t>
            </a:r>
          </a:p>
        </p:txBody>
      </p:sp>
    </p:spTree>
    <p:extLst>
      <p:ext uri="{BB962C8B-B14F-4D97-AF65-F5344CB8AC3E}">
        <p14:creationId xmlns:p14="http://schemas.microsoft.com/office/powerpoint/2010/main" val="1742611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EB37CB-D59B-4503-8102-AA2735FF46C4}"/>
              </a:ext>
            </a:extLst>
          </p:cNvPr>
          <p:cNvSpPr>
            <a:spLocks noGrp="1"/>
          </p:cNvSpPr>
          <p:nvPr>
            <p:ph type="title"/>
          </p:nvPr>
        </p:nvSpPr>
        <p:spPr/>
        <p:txBody>
          <a:bodyPr/>
          <a:lstStyle/>
          <a:p>
            <a:r>
              <a:rPr lang="en-GB"/>
              <a:t>Making it easy</a:t>
            </a:r>
          </a:p>
        </p:txBody>
      </p:sp>
      <p:sp>
        <p:nvSpPr>
          <p:cNvPr id="10" name="Rectangle 9">
            <a:extLst>
              <a:ext uri="{FF2B5EF4-FFF2-40B4-BE49-F238E27FC236}">
                <a16:creationId xmlns:a16="http://schemas.microsoft.com/office/drawing/2014/main" id="{8A1D88DB-3F65-45BE-A992-16BCF972D3EA}"/>
              </a:ext>
            </a:extLst>
          </p:cNvPr>
          <p:cNvSpPr/>
          <p:nvPr/>
        </p:nvSpPr>
        <p:spPr>
          <a:xfrm>
            <a:off x="838198" y="1259759"/>
            <a:ext cx="10515601" cy="2169241"/>
          </a:xfrm>
          <a:prstGeom prst="rect">
            <a:avLst/>
          </a:prstGeom>
          <a:solidFill>
            <a:srgbClr val="F2F2F2">
              <a:lumMod val="10000"/>
            </a:srgbClr>
          </a:solidFill>
          <a:ln w="38100" cap="flat" cmpd="sng" algn="ctr">
            <a:solidFill>
              <a:schemeClr val="accent1"/>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600" b="0" i="0" u="none" strike="noStrike" kern="0" cap="none" spc="0" normalizeH="0" baseline="0" noProof="0">
                <a:ln>
                  <a:noFill/>
                </a:ln>
                <a:solidFill>
                  <a:schemeClr val="tx2">
                    <a:lumMod val="20000"/>
                    <a:lumOff val="80000"/>
                  </a:schemeClr>
                </a:solidFill>
                <a:effectLst/>
                <a:uLnTx/>
                <a:uFillTx/>
                <a:latin typeface="Calibri" panose="020F0502020204030204"/>
                <a:ea typeface="+mn-ea"/>
                <a:cs typeface="+mn-cs"/>
              </a:rPr>
              <a:t>Lighter text on a darker background is easy to read</a:t>
            </a:r>
          </a:p>
        </p:txBody>
      </p:sp>
      <p:sp>
        <p:nvSpPr>
          <p:cNvPr id="11" name="Rectangle 10">
            <a:extLst>
              <a:ext uri="{FF2B5EF4-FFF2-40B4-BE49-F238E27FC236}">
                <a16:creationId xmlns:a16="http://schemas.microsoft.com/office/drawing/2014/main" id="{EDD088DB-60D0-4526-BE04-AA3B39AC494A}"/>
              </a:ext>
            </a:extLst>
          </p:cNvPr>
          <p:cNvSpPr/>
          <p:nvPr/>
        </p:nvSpPr>
        <p:spPr>
          <a:xfrm>
            <a:off x="838199" y="3648206"/>
            <a:ext cx="10515601" cy="2303896"/>
          </a:xfrm>
          <a:prstGeom prst="rect">
            <a:avLst/>
          </a:prstGeom>
          <a:solidFill>
            <a:srgbClr val="C1D100">
              <a:lumMod val="20000"/>
              <a:lumOff val="80000"/>
            </a:srgbClr>
          </a:solidFill>
          <a:ln w="38100" cap="flat" cmpd="sng" algn="ctr">
            <a:solidFill>
              <a:schemeClr val="accent1"/>
            </a:solidFill>
            <a:prstDash val="solid"/>
            <a:miter lim="800000"/>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6600" b="0" i="0" u="none" strike="noStrike" kern="0" cap="none" spc="0" normalizeH="0" baseline="0" noProof="0">
                <a:ln>
                  <a:noFill/>
                </a:ln>
                <a:solidFill>
                  <a:schemeClr val="tx1">
                    <a:lumMod val="90000"/>
                    <a:lumOff val="10000"/>
                  </a:schemeClr>
                </a:solidFill>
                <a:effectLst/>
                <a:uLnTx/>
                <a:uFillTx/>
                <a:latin typeface="Calibri" panose="020F0502020204030204"/>
                <a:ea typeface="+mn-ea"/>
                <a:cs typeface="+mn-cs"/>
              </a:rPr>
              <a:t>Darker text on a lighter background is easy to read</a:t>
            </a:r>
          </a:p>
        </p:txBody>
      </p:sp>
    </p:spTree>
    <p:extLst>
      <p:ext uri="{BB962C8B-B14F-4D97-AF65-F5344CB8AC3E}">
        <p14:creationId xmlns:p14="http://schemas.microsoft.com/office/powerpoint/2010/main" val="4044574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95C7-CBC6-4CE3-A3DF-E5B2C58B3916}"/>
              </a:ext>
            </a:extLst>
          </p:cNvPr>
          <p:cNvSpPr>
            <a:spLocks noGrp="1"/>
          </p:cNvSpPr>
          <p:nvPr>
            <p:ph type="title"/>
          </p:nvPr>
        </p:nvSpPr>
        <p:spPr>
          <a:xfrm>
            <a:off x="335735" y="152896"/>
            <a:ext cx="9135266" cy="936104"/>
          </a:xfrm>
        </p:spPr>
        <p:txBody>
          <a:bodyPr anchor="ctr">
            <a:normAutofit/>
          </a:bodyPr>
          <a:lstStyle/>
          <a:p>
            <a:r>
              <a:rPr lang="en-GB"/>
              <a:t>Explaining reading order</a:t>
            </a:r>
          </a:p>
        </p:txBody>
      </p:sp>
      <p:pic>
        <p:nvPicPr>
          <p:cNvPr id="5" name="Content Placeholder 4">
            <a:extLst>
              <a:ext uri="{FF2B5EF4-FFF2-40B4-BE49-F238E27FC236}">
                <a16:creationId xmlns:a16="http://schemas.microsoft.com/office/drawing/2014/main" id="{BC89CCAE-BD98-4553-995E-D537CBAE064A}"/>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12324" b="9898"/>
          <a:stretch/>
        </p:blipFill>
        <p:spPr>
          <a:xfrm>
            <a:off x="336000" y="1269000"/>
            <a:ext cx="11520000" cy="5040000"/>
          </a:xfrm>
          <a:noFill/>
          <a:ln w="38100">
            <a:solidFill>
              <a:schemeClr val="accent1"/>
            </a:solidFill>
          </a:ln>
        </p:spPr>
      </p:pic>
    </p:spTree>
    <p:extLst>
      <p:ext uri="{BB962C8B-B14F-4D97-AF65-F5344CB8AC3E}">
        <p14:creationId xmlns:p14="http://schemas.microsoft.com/office/powerpoint/2010/main" val="38916929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95C7-CBC6-4CE3-A3DF-E5B2C58B3916}"/>
              </a:ext>
            </a:extLst>
          </p:cNvPr>
          <p:cNvSpPr>
            <a:spLocks noGrp="1"/>
          </p:cNvSpPr>
          <p:nvPr>
            <p:ph type="title"/>
          </p:nvPr>
        </p:nvSpPr>
        <p:spPr/>
        <p:txBody>
          <a:bodyPr/>
          <a:lstStyle/>
          <a:p>
            <a:r>
              <a:rPr lang="en-GB"/>
              <a:t>Explaining reading order </a:t>
            </a:r>
            <a:r>
              <a:rPr lang="en-GB">
                <a:solidFill>
                  <a:schemeClr val="bg2"/>
                </a:solidFill>
              </a:rPr>
              <a:t>2</a:t>
            </a:r>
          </a:p>
        </p:txBody>
      </p:sp>
      <p:pic>
        <p:nvPicPr>
          <p:cNvPr id="4" name="tea-bad-w-subs" descr="The video demonstrates how when a slide is read aloud by Blackboard Ally if the reading order is not set correctly then the content read aloud may not be in the intended sequence.">
            <a:hlinkClick r:id="" action="ppaction://media"/>
            <a:extLst>
              <a:ext uri="{FF2B5EF4-FFF2-40B4-BE49-F238E27FC236}">
                <a16:creationId xmlns:a16="http://schemas.microsoft.com/office/drawing/2014/main" id="{9ECD26C8-A296-46E2-88EE-3B55461317A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539"/>
          </a:xfrm>
        </p:spPr>
      </p:pic>
    </p:spTree>
    <p:extLst>
      <p:ext uri="{BB962C8B-B14F-4D97-AF65-F5344CB8AC3E}">
        <p14:creationId xmlns:p14="http://schemas.microsoft.com/office/powerpoint/2010/main" val="146972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95C7-CBC6-4CE3-A3DF-E5B2C58B3916}"/>
              </a:ext>
            </a:extLst>
          </p:cNvPr>
          <p:cNvSpPr>
            <a:spLocks noGrp="1"/>
          </p:cNvSpPr>
          <p:nvPr>
            <p:ph type="title"/>
          </p:nvPr>
        </p:nvSpPr>
        <p:spPr/>
        <p:txBody>
          <a:bodyPr/>
          <a:lstStyle/>
          <a:p>
            <a:r>
              <a:rPr lang="en-GB"/>
              <a:t>Explaining reading order </a:t>
            </a:r>
            <a:r>
              <a:rPr lang="en-GB">
                <a:solidFill>
                  <a:schemeClr val="bg2"/>
                </a:solidFill>
              </a:rPr>
              <a:t>3</a:t>
            </a:r>
          </a:p>
        </p:txBody>
      </p:sp>
      <p:pic>
        <p:nvPicPr>
          <p:cNvPr id="7" name="tea-good-w-subs" descr="The video demonstrates how when a slide is read aloud by Blackboard Ally if the reading order is set correctly then the content read aloud will be in the intended sequence.">
            <a:hlinkClick r:id="" action="ppaction://media"/>
            <a:extLst>
              <a:ext uri="{FF2B5EF4-FFF2-40B4-BE49-F238E27FC236}">
                <a16:creationId xmlns:a16="http://schemas.microsoft.com/office/drawing/2014/main" id="{7CE5E268-1E1C-417D-8833-C80F0273C43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1"/>
            <a:ext cx="12192000" cy="6858539"/>
          </a:xfrm>
        </p:spPr>
      </p:pic>
    </p:spTree>
    <p:extLst>
      <p:ext uri="{BB962C8B-B14F-4D97-AF65-F5344CB8AC3E}">
        <p14:creationId xmlns:p14="http://schemas.microsoft.com/office/powerpoint/2010/main" val="302849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3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114E0-1153-4A26-B060-1C5E06378BBA}"/>
              </a:ext>
            </a:extLst>
          </p:cNvPr>
          <p:cNvSpPr>
            <a:spLocks noGrp="1"/>
          </p:cNvSpPr>
          <p:nvPr>
            <p:ph type="title"/>
          </p:nvPr>
        </p:nvSpPr>
        <p:spPr/>
        <p:txBody>
          <a:bodyPr/>
          <a:lstStyle/>
          <a:p>
            <a:r>
              <a:rPr lang="en-GB"/>
              <a:t>PowerPoint accessibility, helpful links</a:t>
            </a:r>
          </a:p>
        </p:txBody>
      </p:sp>
      <p:sp>
        <p:nvSpPr>
          <p:cNvPr id="3" name="Content Placeholder 2">
            <a:extLst>
              <a:ext uri="{FF2B5EF4-FFF2-40B4-BE49-F238E27FC236}">
                <a16:creationId xmlns:a16="http://schemas.microsoft.com/office/drawing/2014/main" id="{DC20C99B-70BE-44BD-87FB-C26D0AFE4837}"/>
              </a:ext>
            </a:extLst>
          </p:cNvPr>
          <p:cNvSpPr>
            <a:spLocks noGrp="1"/>
          </p:cNvSpPr>
          <p:nvPr>
            <p:ph sz="quarter" idx="10"/>
          </p:nvPr>
        </p:nvSpPr>
        <p:spPr/>
        <p:txBody>
          <a:bodyPr>
            <a:normAutofit lnSpcReduction="10000"/>
          </a:bodyPr>
          <a:lstStyle/>
          <a:p>
            <a:pPr>
              <a:lnSpc>
                <a:spcPct val="100000"/>
              </a:lnSpc>
            </a:pPr>
            <a:r>
              <a:rPr lang="en-GB" sz="2400"/>
              <a:t>Contrast</a:t>
            </a:r>
          </a:p>
          <a:p>
            <a:pPr lvl="1">
              <a:lnSpc>
                <a:spcPct val="100000"/>
              </a:lnSpc>
            </a:pPr>
            <a:r>
              <a:rPr lang="en-GB" sz="2000">
                <a:hlinkClick r:id="rId3"/>
              </a:rPr>
              <a:t>Make your PowerPoint presentations accessible</a:t>
            </a:r>
            <a:r>
              <a:rPr lang="en-GB" sz="2000"/>
              <a:t> (Microsoft)</a:t>
            </a:r>
          </a:p>
          <a:p>
            <a:pPr lvl="1">
              <a:lnSpc>
                <a:spcPct val="100000"/>
              </a:lnSpc>
            </a:pPr>
            <a:r>
              <a:rPr lang="en-GB" sz="2000">
                <a:hlinkClick r:id="rId4"/>
              </a:rPr>
              <a:t>Use Colour Contrast in PowerPoint </a:t>
            </a:r>
            <a:r>
              <a:rPr lang="en-GB" sz="2000"/>
              <a:t>(Accessible by design)</a:t>
            </a:r>
          </a:p>
          <a:p>
            <a:pPr lvl="1">
              <a:lnSpc>
                <a:spcPct val="100000"/>
              </a:lnSpc>
            </a:pPr>
            <a:r>
              <a:rPr lang="en-GB" sz="2000">
                <a:hlinkClick r:id="rId5"/>
              </a:rPr>
              <a:t>Colour contrast in documents </a:t>
            </a:r>
            <a:r>
              <a:rPr lang="en-GB" sz="2000"/>
              <a:t>(University of Washington)</a:t>
            </a:r>
          </a:p>
          <a:p>
            <a:pPr marL="457200" lvl="1" indent="0">
              <a:lnSpc>
                <a:spcPct val="100000"/>
              </a:lnSpc>
              <a:buNone/>
            </a:pPr>
            <a:endParaRPr lang="en-GB" sz="2000"/>
          </a:p>
          <a:p>
            <a:pPr>
              <a:lnSpc>
                <a:spcPct val="100000"/>
              </a:lnSpc>
            </a:pPr>
            <a:r>
              <a:rPr lang="en-GB" sz="2400"/>
              <a:t>Reading Order</a:t>
            </a:r>
          </a:p>
          <a:p>
            <a:pPr lvl="1">
              <a:lnSpc>
                <a:spcPct val="100000"/>
              </a:lnSpc>
            </a:pPr>
            <a:r>
              <a:rPr lang="en-GB" sz="2000">
                <a:hlinkClick r:id="rId6"/>
              </a:rPr>
              <a:t>Make slides easier to read by using the Reading Order pane</a:t>
            </a:r>
            <a:r>
              <a:rPr lang="en-GB" sz="2000"/>
              <a:t> (Microsoft)</a:t>
            </a:r>
          </a:p>
          <a:p>
            <a:pPr lvl="1">
              <a:lnSpc>
                <a:spcPct val="100000"/>
              </a:lnSpc>
            </a:pPr>
            <a:r>
              <a:rPr lang="en-GB" sz="2000">
                <a:hlinkClick r:id="rId7"/>
              </a:rPr>
              <a:t>Set the Reading Order of a PowerPoint Slide </a:t>
            </a:r>
            <a:r>
              <a:rPr lang="en-GB" sz="2000"/>
              <a:t>(York University)</a:t>
            </a:r>
          </a:p>
          <a:p>
            <a:pPr lvl="1">
              <a:lnSpc>
                <a:spcPct val="100000"/>
              </a:lnSpc>
            </a:pPr>
            <a:r>
              <a:rPr lang="en-GB" sz="2000">
                <a:hlinkClick r:id="rId8"/>
              </a:rPr>
              <a:t>Create slides with an accessible reading order</a:t>
            </a:r>
            <a:r>
              <a:rPr lang="en-GB" sz="2000"/>
              <a:t> (Video by Microsoft)</a:t>
            </a:r>
          </a:p>
        </p:txBody>
      </p:sp>
      <p:grpSp>
        <p:nvGrpSpPr>
          <p:cNvPr id="5" name="Group 4">
            <a:extLst>
              <a:ext uri="{FF2B5EF4-FFF2-40B4-BE49-F238E27FC236}">
                <a16:creationId xmlns:a16="http://schemas.microsoft.com/office/drawing/2014/main" id="{9C2DA856-6851-4F32-A23B-CD6351BA351D}"/>
              </a:ext>
              <a:ext uri="{C183D7F6-B498-43B3-948B-1728B52AA6E4}">
                <adec:decorative xmlns:adec="http://schemas.microsoft.com/office/drawing/2017/decorative" val="1"/>
              </a:ext>
            </a:extLst>
          </p:cNvPr>
          <p:cNvGrpSpPr>
            <a:grpSpLocks noChangeAspect="1"/>
          </p:cNvGrpSpPr>
          <p:nvPr/>
        </p:nvGrpSpPr>
        <p:grpSpPr>
          <a:xfrm>
            <a:off x="8782050" y="1222682"/>
            <a:ext cx="2566988" cy="5086317"/>
            <a:chOff x="5172075" y="1905000"/>
            <a:chExt cx="1881188" cy="3727450"/>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7BD09167-B1E9-4C67-8995-97CC0D73B91E}"/>
                </a:ext>
              </a:extLst>
            </p:cNvPr>
            <p:cNvSpPr>
              <a:spLocks/>
            </p:cNvSpPr>
            <p:nvPr/>
          </p:nvSpPr>
          <p:spPr bwMode="auto">
            <a:xfrm>
              <a:off x="5376863" y="4687888"/>
              <a:ext cx="581025" cy="944562"/>
            </a:xfrm>
            <a:custGeom>
              <a:avLst/>
              <a:gdLst>
                <a:gd name="T0" fmla="*/ 679 w 8095"/>
                <a:gd name="T1" fmla="*/ 13204 h 13218"/>
                <a:gd name="T2" fmla="*/ 5424 w 8095"/>
                <a:gd name="T3" fmla="*/ 13218 h 13218"/>
                <a:gd name="T4" fmla="*/ 5996 w 8095"/>
                <a:gd name="T5" fmla="*/ 12654 h 13218"/>
                <a:gd name="T6" fmla="*/ 5910 w 8095"/>
                <a:gd name="T7" fmla="*/ 11900 h 13218"/>
                <a:gd name="T8" fmla="*/ 8095 w 8095"/>
                <a:gd name="T9" fmla="*/ 0 h 13218"/>
                <a:gd name="T10" fmla="*/ 4552 w 8095"/>
                <a:gd name="T11" fmla="*/ 42 h 13218"/>
                <a:gd name="T12" fmla="*/ 3592 w 8095"/>
                <a:gd name="T13" fmla="*/ 11151 h 13218"/>
                <a:gd name="T14" fmla="*/ 3385 w 8095"/>
                <a:gd name="T15" fmla="*/ 11441 h 13218"/>
                <a:gd name="T16" fmla="*/ 1944 w 8095"/>
                <a:gd name="T17" fmla="*/ 11870 h 13218"/>
                <a:gd name="T18" fmla="*/ 781 w 8095"/>
                <a:gd name="T19" fmla="*/ 12244 h 13218"/>
                <a:gd name="T20" fmla="*/ 679 w 8095"/>
                <a:gd name="T21" fmla="*/ 13204 h 1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5" h="13218">
                  <a:moveTo>
                    <a:pt x="679" y="13204"/>
                  </a:moveTo>
                  <a:lnTo>
                    <a:pt x="5424" y="13218"/>
                  </a:lnTo>
                  <a:cubicBezTo>
                    <a:pt x="5737" y="13218"/>
                    <a:pt x="5995" y="12967"/>
                    <a:pt x="5996" y="12654"/>
                  </a:cubicBezTo>
                  <a:cubicBezTo>
                    <a:pt x="5996" y="12412"/>
                    <a:pt x="5950" y="12145"/>
                    <a:pt x="5910" y="11900"/>
                  </a:cubicBezTo>
                  <a:cubicBezTo>
                    <a:pt x="5873" y="11677"/>
                    <a:pt x="7675" y="4748"/>
                    <a:pt x="8095" y="0"/>
                  </a:cubicBezTo>
                  <a:lnTo>
                    <a:pt x="4552" y="42"/>
                  </a:lnTo>
                  <a:lnTo>
                    <a:pt x="3592" y="11151"/>
                  </a:lnTo>
                  <a:cubicBezTo>
                    <a:pt x="3593" y="11282"/>
                    <a:pt x="3510" y="11399"/>
                    <a:pt x="3385" y="11441"/>
                  </a:cubicBezTo>
                  <a:cubicBezTo>
                    <a:pt x="3071" y="11547"/>
                    <a:pt x="2497" y="11708"/>
                    <a:pt x="1944" y="11870"/>
                  </a:cubicBezTo>
                  <a:cubicBezTo>
                    <a:pt x="1489" y="12004"/>
                    <a:pt x="1050" y="12138"/>
                    <a:pt x="781" y="12244"/>
                  </a:cubicBezTo>
                  <a:cubicBezTo>
                    <a:pt x="0" y="12554"/>
                    <a:pt x="426" y="13204"/>
                    <a:pt x="679" y="1320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9571B513-FF1A-4A09-AB65-64D7817038C6}"/>
                </a:ext>
              </a:extLst>
            </p:cNvPr>
            <p:cNvSpPr>
              <a:spLocks/>
            </p:cNvSpPr>
            <p:nvPr/>
          </p:nvSpPr>
          <p:spPr bwMode="auto">
            <a:xfrm>
              <a:off x="5376863" y="5535613"/>
              <a:ext cx="430213" cy="96837"/>
            </a:xfrm>
            <a:custGeom>
              <a:avLst/>
              <a:gdLst>
                <a:gd name="T0" fmla="*/ 679 w 5996"/>
                <a:gd name="T1" fmla="*/ 1348 h 1362"/>
                <a:gd name="T2" fmla="*/ 5424 w 5996"/>
                <a:gd name="T3" fmla="*/ 1362 h 1362"/>
                <a:gd name="T4" fmla="*/ 5996 w 5996"/>
                <a:gd name="T5" fmla="*/ 798 h 1362"/>
                <a:gd name="T6" fmla="*/ 5910 w 5996"/>
                <a:gd name="T7" fmla="*/ 44 h 1362"/>
                <a:gd name="T8" fmla="*/ 5289 w 5996"/>
                <a:gd name="T9" fmla="*/ 64 h 1362"/>
                <a:gd name="T10" fmla="*/ 3153 w 5996"/>
                <a:gd name="T11" fmla="*/ 514 h 1362"/>
                <a:gd name="T12" fmla="*/ 1944 w 5996"/>
                <a:gd name="T13" fmla="*/ 14 h 1362"/>
                <a:gd name="T14" fmla="*/ 781 w 5996"/>
                <a:gd name="T15" fmla="*/ 388 h 1362"/>
                <a:gd name="T16" fmla="*/ 679 w 5996"/>
                <a:gd name="T17" fmla="*/ 1348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6" h="1362">
                  <a:moveTo>
                    <a:pt x="679" y="1348"/>
                  </a:moveTo>
                  <a:lnTo>
                    <a:pt x="5424" y="1362"/>
                  </a:lnTo>
                  <a:cubicBezTo>
                    <a:pt x="5737" y="1362"/>
                    <a:pt x="5995" y="1111"/>
                    <a:pt x="5996" y="798"/>
                  </a:cubicBezTo>
                  <a:cubicBezTo>
                    <a:pt x="5996" y="556"/>
                    <a:pt x="5950" y="289"/>
                    <a:pt x="5910" y="44"/>
                  </a:cubicBezTo>
                  <a:cubicBezTo>
                    <a:pt x="5736" y="4"/>
                    <a:pt x="5529" y="0"/>
                    <a:pt x="5289" y="64"/>
                  </a:cubicBezTo>
                  <a:cubicBezTo>
                    <a:pt x="4403" y="299"/>
                    <a:pt x="3401" y="537"/>
                    <a:pt x="3153" y="514"/>
                  </a:cubicBezTo>
                  <a:cubicBezTo>
                    <a:pt x="2755" y="478"/>
                    <a:pt x="2255" y="153"/>
                    <a:pt x="1944" y="14"/>
                  </a:cubicBezTo>
                  <a:cubicBezTo>
                    <a:pt x="1489" y="148"/>
                    <a:pt x="1050" y="282"/>
                    <a:pt x="781" y="388"/>
                  </a:cubicBezTo>
                  <a:cubicBezTo>
                    <a:pt x="0" y="698"/>
                    <a:pt x="426" y="1348"/>
                    <a:pt x="679" y="13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A19FF61C-FABF-4807-9D8E-FBBD801F4A21}"/>
                </a:ext>
              </a:extLst>
            </p:cNvPr>
            <p:cNvSpPr>
              <a:spLocks/>
            </p:cNvSpPr>
            <p:nvPr/>
          </p:nvSpPr>
          <p:spPr bwMode="auto">
            <a:xfrm>
              <a:off x="5637213" y="5383213"/>
              <a:ext cx="193675" cy="71437"/>
            </a:xfrm>
            <a:custGeom>
              <a:avLst/>
              <a:gdLst>
                <a:gd name="T0" fmla="*/ 0 w 2703"/>
                <a:gd name="T1" fmla="*/ 1001 h 1001"/>
                <a:gd name="T2" fmla="*/ 78 w 2703"/>
                <a:gd name="T3" fmla="*/ 0 h 1001"/>
                <a:gd name="T4" fmla="*/ 2703 w 2703"/>
                <a:gd name="T5" fmla="*/ 204 h 1001"/>
                <a:gd name="T6" fmla="*/ 0 w 2703"/>
                <a:gd name="T7" fmla="*/ 1001 h 1001"/>
              </a:gdLst>
              <a:ahLst/>
              <a:cxnLst>
                <a:cxn ang="0">
                  <a:pos x="T0" y="T1"/>
                </a:cxn>
                <a:cxn ang="0">
                  <a:pos x="T2" y="T3"/>
                </a:cxn>
                <a:cxn ang="0">
                  <a:pos x="T4" y="T5"/>
                </a:cxn>
                <a:cxn ang="0">
                  <a:pos x="T6" y="T7"/>
                </a:cxn>
              </a:cxnLst>
              <a:rect l="0" t="0" r="r" b="b"/>
              <a:pathLst>
                <a:path w="2703" h="1001">
                  <a:moveTo>
                    <a:pt x="0" y="1001"/>
                  </a:moveTo>
                  <a:lnTo>
                    <a:pt x="78" y="0"/>
                  </a:lnTo>
                  <a:lnTo>
                    <a:pt x="2703" y="204"/>
                  </a:lnTo>
                  <a:lnTo>
                    <a:pt x="0" y="10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9">
              <a:extLst>
                <a:ext uri="{FF2B5EF4-FFF2-40B4-BE49-F238E27FC236}">
                  <a16:creationId xmlns:a16="http://schemas.microsoft.com/office/drawing/2014/main" id="{BCC21A11-A7BB-452E-9DEA-6C757B7E1276}"/>
                </a:ext>
              </a:extLst>
            </p:cNvPr>
            <p:cNvSpPr>
              <a:spLocks/>
            </p:cNvSpPr>
            <p:nvPr/>
          </p:nvSpPr>
          <p:spPr bwMode="auto">
            <a:xfrm>
              <a:off x="6302375" y="5130800"/>
              <a:ext cx="207963" cy="409575"/>
            </a:xfrm>
            <a:custGeom>
              <a:avLst/>
              <a:gdLst>
                <a:gd name="T0" fmla="*/ 2902 w 2914"/>
                <a:gd name="T1" fmla="*/ 989 h 5739"/>
                <a:gd name="T2" fmla="*/ 2566 w 2914"/>
                <a:gd name="T3" fmla="*/ 4586 h 5739"/>
                <a:gd name="T4" fmla="*/ 2914 w 2914"/>
                <a:gd name="T5" fmla="*/ 5705 h 5739"/>
                <a:gd name="T6" fmla="*/ 53 w 2914"/>
                <a:gd name="T7" fmla="*/ 5739 h 5739"/>
                <a:gd name="T8" fmla="*/ 108 w 2914"/>
                <a:gd name="T9" fmla="*/ 4614 h 5739"/>
                <a:gd name="T10" fmla="*/ 0 w 2914"/>
                <a:gd name="T11" fmla="*/ 0 h 5739"/>
                <a:gd name="T12" fmla="*/ 290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2902" y="989"/>
                  </a:moveTo>
                  <a:lnTo>
                    <a:pt x="2566" y="4586"/>
                  </a:lnTo>
                  <a:lnTo>
                    <a:pt x="2914" y="5705"/>
                  </a:lnTo>
                  <a:lnTo>
                    <a:pt x="53" y="5739"/>
                  </a:lnTo>
                  <a:lnTo>
                    <a:pt x="108" y="4614"/>
                  </a:lnTo>
                  <a:lnTo>
                    <a:pt x="0" y="0"/>
                  </a:lnTo>
                  <a:lnTo>
                    <a:pt x="2902" y="98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10">
              <a:extLst>
                <a:ext uri="{FF2B5EF4-FFF2-40B4-BE49-F238E27FC236}">
                  <a16:creationId xmlns:a16="http://schemas.microsoft.com/office/drawing/2014/main" id="{1F196B13-F2B9-4AB4-97A0-0468EBD4D052}"/>
                </a:ext>
              </a:extLst>
            </p:cNvPr>
            <p:cNvSpPr>
              <a:spLocks/>
            </p:cNvSpPr>
            <p:nvPr/>
          </p:nvSpPr>
          <p:spPr bwMode="auto">
            <a:xfrm>
              <a:off x="6300788" y="5494338"/>
              <a:ext cx="222250" cy="138112"/>
            </a:xfrm>
            <a:custGeom>
              <a:avLst/>
              <a:gdLst>
                <a:gd name="T0" fmla="*/ 67 w 3097"/>
                <a:gd name="T1" fmla="*/ 612 h 1929"/>
                <a:gd name="T2" fmla="*/ 2924 w 3097"/>
                <a:gd name="T3" fmla="*/ 612 h 1929"/>
                <a:gd name="T4" fmla="*/ 3097 w 3097"/>
                <a:gd name="T5" fmla="*/ 1365 h 1929"/>
                <a:gd name="T6" fmla="*/ 2556 w 3097"/>
                <a:gd name="T7" fmla="*/ 1929 h 1929"/>
                <a:gd name="T8" fmla="*/ 445 w 3097"/>
                <a:gd name="T9" fmla="*/ 1929 h 1929"/>
                <a:gd name="T10" fmla="*/ 0 w 3097"/>
                <a:gd name="T11" fmla="*/ 1365 h 1929"/>
                <a:gd name="T12" fmla="*/ 67 w 3097"/>
                <a:gd name="T13" fmla="*/ 612 h 1929"/>
              </a:gdLst>
              <a:ahLst/>
              <a:cxnLst>
                <a:cxn ang="0">
                  <a:pos x="T0" y="T1"/>
                </a:cxn>
                <a:cxn ang="0">
                  <a:pos x="T2" y="T3"/>
                </a:cxn>
                <a:cxn ang="0">
                  <a:pos x="T4" y="T5"/>
                </a:cxn>
                <a:cxn ang="0">
                  <a:pos x="T6" y="T7"/>
                </a:cxn>
                <a:cxn ang="0">
                  <a:pos x="T8" y="T9"/>
                </a:cxn>
                <a:cxn ang="0">
                  <a:pos x="T10" y="T11"/>
                </a:cxn>
                <a:cxn ang="0">
                  <a:pos x="T12" y="T13"/>
                </a:cxn>
              </a:cxnLst>
              <a:rect l="0" t="0" r="r" b="b"/>
              <a:pathLst>
                <a:path w="3097" h="1929">
                  <a:moveTo>
                    <a:pt x="67" y="612"/>
                  </a:moveTo>
                  <a:cubicBezTo>
                    <a:pt x="722" y="118"/>
                    <a:pt x="1839" y="0"/>
                    <a:pt x="2924" y="612"/>
                  </a:cubicBezTo>
                  <a:cubicBezTo>
                    <a:pt x="2924" y="612"/>
                    <a:pt x="3097" y="1124"/>
                    <a:pt x="3097" y="1365"/>
                  </a:cubicBezTo>
                  <a:cubicBezTo>
                    <a:pt x="3096" y="1678"/>
                    <a:pt x="2800" y="1929"/>
                    <a:pt x="2556" y="1929"/>
                  </a:cubicBezTo>
                  <a:lnTo>
                    <a:pt x="445" y="1929"/>
                  </a:lnTo>
                  <a:cubicBezTo>
                    <a:pt x="202" y="1929"/>
                    <a:pt x="1" y="1678"/>
                    <a:pt x="0" y="1365"/>
                  </a:cubicBezTo>
                  <a:cubicBezTo>
                    <a:pt x="0" y="1124"/>
                    <a:pt x="36" y="857"/>
                    <a:pt x="67" y="6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1">
              <a:extLst>
                <a:ext uri="{FF2B5EF4-FFF2-40B4-BE49-F238E27FC236}">
                  <a16:creationId xmlns:a16="http://schemas.microsoft.com/office/drawing/2014/main" id="{E9B02C53-B761-48FE-BC37-71B8D4E5DC78}"/>
                </a:ext>
              </a:extLst>
            </p:cNvPr>
            <p:cNvSpPr>
              <a:spLocks/>
            </p:cNvSpPr>
            <p:nvPr/>
          </p:nvSpPr>
          <p:spPr bwMode="auto">
            <a:xfrm>
              <a:off x="6308725" y="5392738"/>
              <a:ext cx="184150" cy="65087"/>
            </a:xfrm>
            <a:custGeom>
              <a:avLst/>
              <a:gdLst>
                <a:gd name="T0" fmla="*/ 0 w 2565"/>
                <a:gd name="T1" fmla="*/ 71 h 921"/>
                <a:gd name="T2" fmla="*/ 2478 w 2565"/>
                <a:gd name="T3" fmla="*/ 921 h 921"/>
                <a:gd name="T4" fmla="*/ 2565 w 2565"/>
                <a:gd name="T5" fmla="*/ 0 h 921"/>
                <a:gd name="T6" fmla="*/ 0 w 2565"/>
                <a:gd name="T7" fmla="*/ 71 h 921"/>
              </a:gdLst>
              <a:ahLst/>
              <a:cxnLst>
                <a:cxn ang="0">
                  <a:pos x="T0" y="T1"/>
                </a:cxn>
                <a:cxn ang="0">
                  <a:pos x="T2" y="T3"/>
                </a:cxn>
                <a:cxn ang="0">
                  <a:pos x="T4" y="T5"/>
                </a:cxn>
                <a:cxn ang="0">
                  <a:pos x="T6" y="T7"/>
                </a:cxn>
              </a:cxnLst>
              <a:rect l="0" t="0" r="r" b="b"/>
              <a:pathLst>
                <a:path w="2565" h="921">
                  <a:moveTo>
                    <a:pt x="0" y="71"/>
                  </a:moveTo>
                  <a:lnTo>
                    <a:pt x="2478" y="921"/>
                  </a:lnTo>
                  <a:lnTo>
                    <a:pt x="2565" y="0"/>
                  </a:lnTo>
                  <a:lnTo>
                    <a:pt x="0" y="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2">
              <a:extLst>
                <a:ext uri="{FF2B5EF4-FFF2-40B4-BE49-F238E27FC236}">
                  <a16:creationId xmlns:a16="http://schemas.microsoft.com/office/drawing/2014/main" id="{7F5D8F5A-6901-463B-96E5-413CA957A262}"/>
                </a:ext>
              </a:extLst>
            </p:cNvPr>
            <p:cNvSpPr>
              <a:spLocks/>
            </p:cNvSpPr>
            <p:nvPr/>
          </p:nvSpPr>
          <p:spPr bwMode="auto">
            <a:xfrm>
              <a:off x="5534025" y="3392488"/>
              <a:ext cx="1138238" cy="2005012"/>
            </a:xfrm>
            <a:custGeom>
              <a:avLst/>
              <a:gdLst>
                <a:gd name="T0" fmla="*/ 14746 w 15867"/>
                <a:gd name="T1" fmla="*/ 28056 h 28056"/>
                <a:gd name="T2" fmla="*/ 15320 w 15867"/>
                <a:gd name="T3" fmla="*/ 5839 h 28056"/>
                <a:gd name="T4" fmla="*/ 12977 w 15867"/>
                <a:gd name="T5" fmla="*/ 349 h 28056"/>
                <a:gd name="T6" fmla="*/ 4909 w 15867"/>
                <a:gd name="T7" fmla="*/ 361 h 28056"/>
                <a:gd name="T8" fmla="*/ 2899 w 15867"/>
                <a:gd name="T9" fmla="*/ 5601 h 28056"/>
                <a:gd name="T10" fmla="*/ 0 w 15867"/>
                <a:gd name="T11" fmla="*/ 28056 h 28056"/>
                <a:gd name="T12" fmla="*/ 5511 w 15867"/>
                <a:gd name="T13" fmla="*/ 28056 h 28056"/>
                <a:gd name="T14" fmla="*/ 8944 w 15867"/>
                <a:gd name="T15" fmla="*/ 10143 h 28056"/>
                <a:gd name="T16" fmla="*/ 9408 w 15867"/>
                <a:gd name="T17" fmla="*/ 28056 h 28056"/>
                <a:gd name="T18" fmla="*/ 14746 w 15867"/>
                <a:gd name="T19" fmla="*/ 28056 h 28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7" h="28056">
                  <a:moveTo>
                    <a:pt x="14746" y="28056"/>
                  </a:moveTo>
                  <a:cubicBezTo>
                    <a:pt x="14746" y="28056"/>
                    <a:pt x="15867" y="9692"/>
                    <a:pt x="15320" y="5839"/>
                  </a:cubicBezTo>
                  <a:cubicBezTo>
                    <a:pt x="14911" y="2951"/>
                    <a:pt x="12977" y="349"/>
                    <a:pt x="12977" y="349"/>
                  </a:cubicBezTo>
                  <a:cubicBezTo>
                    <a:pt x="10328" y="0"/>
                    <a:pt x="7533" y="13"/>
                    <a:pt x="4909" y="361"/>
                  </a:cubicBezTo>
                  <a:cubicBezTo>
                    <a:pt x="4909" y="361"/>
                    <a:pt x="3375" y="2800"/>
                    <a:pt x="2899" y="5601"/>
                  </a:cubicBezTo>
                  <a:cubicBezTo>
                    <a:pt x="2382" y="8642"/>
                    <a:pt x="0" y="28056"/>
                    <a:pt x="0" y="28056"/>
                  </a:cubicBezTo>
                  <a:lnTo>
                    <a:pt x="5511" y="28056"/>
                  </a:lnTo>
                  <a:lnTo>
                    <a:pt x="8944" y="10143"/>
                  </a:lnTo>
                  <a:lnTo>
                    <a:pt x="9408" y="28056"/>
                  </a:lnTo>
                  <a:cubicBezTo>
                    <a:pt x="9449" y="28056"/>
                    <a:pt x="14746" y="28056"/>
                    <a:pt x="14746" y="2805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3">
              <a:extLst>
                <a:ext uri="{FF2B5EF4-FFF2-40B4-BE49-F238E27FC236}">
                  <a16:creationId xmlns:a16="http://schemas.microsoft.com/office/drawing/2014/main" id="{42874343-AB8C-4BB7-BF4E-4EAA889AE65A}"/>
                </a:ext>
              </a:extLst>
            </p:cNvPr>
            <p:cNvSpPr>
              <a:spLocks/>
            </p:cNvSpPr>
            <p:nvPr/>
          </p:nvSpPr>
          <p:spPr bwMode="auto">
            <a:xfrm>
              <a:off x="6099175" y="3840163"/>
              <a:ext cx="76200" cy="676275"/>
            </a:xfrm>
            <a:custGeom>
              <a:avLst/>
              <a:gdLst>
                <a:gd name="T0" fmla="*/ 1068 w 1068"/>
                <a:gd name="T1" fmla="*/ 3884 h 9459"/>
                <a:gd name="T2" fmla="*/ 665 w 1068"/>
                <a:gd name="T3" fmla="*/ 0 h 9459"/>
                <a:gd name="T4" fmla="*/ 0 w 1068"/>
                <a:gd name="T5" fmla="*/ 9459 h 9459"/>
                <a:gd name="T6" fmla="*/ 1068 w 1068"/>
                <a:gd name="T7" fmla="*/ 3884 h 9459"/>
              </a:gdLst>
              <a:ahLst/>
              <a:cxnLst>
                <a:cxn ang="0">
                  <a:pos x="T0" y="T1"/>
                </a:cxn>
                <a:cxn ang="0">
                  <a:pos x="T2" y="T3"/>
                </a:cxn>
                <a:cxn ang="0">
                  <a:pos x="T4" y="T5"/>
                </a:cxn>
                <a:cxn ang="0">
                  <a:pos x="T6" y="T7"/>
                </a:cxn>
              </a:cxnLst>
              <a:rect l="0" t="0" r="r" b="b"/>
              <a:pathLst>
                <a:path w="1068" h="9459">
                  <a:moveTo>
                    <a:pt x="1068" y="3884"/>
                  </a:moveTo>
                  <a:lnTo>
                    <a:pt x="665" y="0"/>
                  </a:lnTo>
                  <a:lnTo>
                    <a:pt x="0" y="9459"/>
                  </a:lnTo>
                  <a:lnTo>
                    <a:pt x="1068" y="38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4">
              <a:extLst>
                <a:ext uri="{FF2B5EF4-FFF2-40B4-BE49-F238E27FC236}">
                  <a16:creationId xmlns:a16="http://schemas.microsoft.com/office/drawing/2014/main" id="{7BB22EA4-BEC1-428B-B5B7-C218B59F172B}"/>
                </a:ext>
              </a:extLst>
            </p:cNvPr>
            <p:cNvSpPr>
              <a:spLocks/>
            </p:cNvSpPr>
            <p:nvPr/>
          </p:nvSpPr>
          <p:spPr bwMode="auto">
            <a:xfrm>
              <a:off x="5697538" y="1905000"/>
              <a:ext cx="947738" cy="849312"/>
            </a:xfrm>
            <a:custGeom>
              <a:avLst/>
              <a:gdLst>
                <a:gd name="T0" fmla="*/ 10647 w 13205"/>
                <a:gd name="T1" fmla="*/ 2538 h 11874"/>
                <a:gd name="T2" fmla="*/ 12459 w 13205"/>
                <a:gd name="T3" fmla="*/ 5124 h 11874"/>
                <a:gd name="T4" fmla="*/ 11461 w 13205"/>
                <a:gd name="T5" fmla="*/ 8370 h 11874"/>
                <a:gd name="T6" fmla="*/ 8387 w 13205"/>
                <a:gd name="T7" fmla="*/ 10818 h 11874"/>
                <a:gd name="T8" fmla="*/ 6515 w 13205"/>
                <a:gd name="T9" fmla="*/ 11686 h 11874"/>
                <a:gd name="T10" fmla="*/ 1756 w 13205"/>
                <a:gd name="T11" fmla="*/ 8755 h 11874"/>
                <a:gd name="T12" fmla="*/ 1396 w 13205"/>
                <a:gd name="T13" fmla="*/ 5511 h 11874"/>
                <a:gd name="T14" fmla="*/ 3564 w 13205"/>
                <a:gd name="T15" fmla="*/ 2299 h 11874"/>
                <a:gd name="T16" fmla="*/ 6872 w 13205"/>
                <a:gd name="T17" fmla="*/ 915 h 11874"/>
                <a:gd name="T18" fmla="*/ 10647 w 13205"/>
                <a:gd name="T19" fmla="*/ 2538 h 1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05" h="11874">
                  <a:moveTo>
                    <a:pt x="10647" y="2538"/>
                  </a:moveTo>
                  <a:cubicBezTo>
                    <a:pt x="10647" y="2538"/>
                    <a:pt x="12984" y="2176"/>
                    <a:pt x="12459" y="5124"/>
                  </a:cubicBezTo>
                  <a:cubicBezTo>
                    <a:pt x="12290" y="6075"/>
                    <a:pt x="13205" y="7301"/>
                    <a:pt x="11461" y="8370"/>
                  </a:cubicBezTo>
                  <a:cubicBezTo>
                    <a:pt x="10464" y="8982"/>
                    <a:pt x="11329" y="10259"/>
                    <a:pt x="8387" y="10818"/>
                  </a:cubicBezTo>
                  <a:cubicBezTo>
                    <a:pt x="7247" y="11035"/>
                    <a:pt x="6731" y="11874"/>
                    <a:pt x="6515" y="11686"/>
                  </a:cubicBezTo>
                  <a:cubicBezTo>
                    <a:pt x="5723" y="10998"/>
                    <a:pt x="1587" y="11575"/>
                    <a:pt x="1756" y="8755"/>
                  </a:cubicBezTo>
                  <a:cubicBezTo>
                    <a:pt x="1823" y="7642"/>
                    <a:pt x="0" y="7585"/>
                    <a:pt x="1396" y="5511"/>
                  </a:cubicBezTo>
                  <a:cubicBezTo>
                    <a:pt x="2200" y="4317"/>
                    <a:pt x="951" y="2852"/>
                    <a:pt x="3564" y="2299"/>
                  </a:cubicBezTo>
                  <a:cubicBezTo>
                    <a:pt x="4240" y="2155"/>
                    <a:pt x="4002" y="78"/>
                    <a:pt x="6872" y="915"/>
                  </a:cubicBezTo>
                  <a:cubicBezTo>
                    <a:pt x="7759" y="1174"/>
                    <a:pt x="9622" y="0"/>
                    <a:pt x="10647" y="25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5">
              <a:extLst>
                <a:ext uri="{FF2B5EF4-FFF2-40B4-BE49-F238E27FC236}">
                  <a16:creationId xmlns:a16="http://schemas.microsoft.com/office/drawing/2014/main" id="{5065775F-B936-4B21-9636-1693918EF634}"/>
                </a:ext>
              </a:extLst>
            </p:cNvPr>
            <p:cNvSpPr>
              <a:spLocks/>
            </p:cNvSpPr>
            <p:nvPr/>
          </p:nvSpPr>
          <p:spPr bwMode="auto">
            <a:xfrm>
              <a:off x="6008688" y="2128838"/>
              <a:ext cx="385763" cy="690562"/>
            </a:xfrm>
            <a:custGeom>
              <a:avLst/>
              <a:gdLst>
                <a:gd name="T0" fmla="*/ 5189 w 5381"/>
                <a:gd name="T1" fmla="*/ 3637 h 9666"/>
                <a:gd name="T2" fmla="*/ 4367 w 5381"/>
                <a:gd name="T3" fmla="*/ 4361 h 9666"/>
                <a:gd name="T4" fmla="*/ 4026 w 5381"/>
                <a:gd name="T5" fmla="*/ 5139 h 9666"/>
                <a:gd name="T6" fmla="*/ 4148 w 5381"/>
                <a:gd name="T7" fmla="*/ 8317 h 9666"/>
                <a:gd name="T8" fmla="*/ 790 w 5381"/>
                <a:gd name="T9" fmla="*/ 7807 h 9666"/>
                <a:gd name="T10" fmla="*/ 1020 w 5381"/>
                <a:gd name="T11" fmla="*/ 6625 h 9666"/>
                <a:gd name="T12" fmla="*/ 2607 w 5381"/>
                <a:gd name="T13" fmla="*/ 5756 h 9666"/>
                <a:gd name="T14" fmla="*/ 930 w 5381"/>
                <a:gd name="T15" fmla="*/ 5453 h 9666"/>
                <a:gd name="T16" fmla="*/ 55 w 5381"/>
                <a:gd name="T17" fmla="*/ 3858 h 9666"/>
                <a:gd name="T18" fmla="*/ 22 w 5381"/>
                <a:gd name="T19" fmla="*/ 3607 h 9666"/>
                <a:gd name="T20" fmla="*/ 7 w 5381"/>
                <a:gd name="T21" fmla="*/ 3393 h 9666"/>
                <a:gd name="T22" fmla="*/ 4 w 5381"/>
                <a:gd name="T23" fmla="*/ 2991 h 9666"/>
                <a:gd name="T24" fmla="*/ 19 w 5381"/>
                <a:gd name="T25" fmla="*/ 2727 h 9666"/>
                <a:gd name="T26" fmla="*/ 36 w 5381"/>
                <a:gd name="T27" fmla="*/ 2549 h 9666"/>
                <a:gd name="T28" fmla="*/ 262 w 5381"/>
                <a:gd name="T29" fmla="*/ 1420 h 9666"/>
                <a:gd name="T30" fmla="*/ 1855 w 5381"/>
                <a:gd name="T31" fmla="*/ 138 h 9666"/>
                <a:gd name="T32" fmla="*/ 3437 w 5381"/>
                <a:gd name="T33" fmla="*/ 1181 h 9666"/>
                <a:gd name="T34" fmla="*/ 4168 w 5381"/>
                <a:gd name="T35" fmla="*/ 2798 h 9666"/>
                <a:gd name="T36" fmla="*/ 4291 w 5381"/>
                <a:gd name="T37" fmla="*/ 3079 h 9666"/>
                <a:gd name="T38" fmla="*/ 4492 w 5381"/>
                <a:gd name="T39" fmla="*/ 2995 h 9666"/>
                <a:gd name="T40" fmla="*/ 4654 w 5381"/>
                <a:gd name="T41" fmla="*/ 2873 h 9666"/>
                <a:gd name="T42" fmla="*/ 5189 w 5381"/>
                <a:gd name="T43" fmla="*/ 3637 h 9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81" h="9666">
                  <a:moveTo>
                    <a:pt x="5189" y="3637"/>
                  </a:moveTo>
                  <a:cubicBezTo>
                    <a:pt x="5043" y="4186"/>
                    <a:pt x="4731" y="4458"/>
                    <a:pt x="4367" y="4361"/>
                  </a:cubicBezTo>
                  <a:cubicBezTo>
                    <a:pt x="4325" y="4533"/>
                    <a:pt x="4216" y="4875"/>
                    <a:pt x="4026" y="5139"/>
                  </a:cubicBezTo>
                  <a:lnTo>
                    <a:pt x="4148" y="8317"/>
                  </a:lnTo>
                  <a:cubicBezTo>
                    <a:pt x="2266" y="9666"/>
                    <a:pt x="790" y="7807"/>
                    <a:pt x="790" y="7807"/>
                  </a:cubicBezTo>
                  <a:lnTo>
                    <a:pt x="1020" y="6625"/>
                  </a:lnTo>
                  <a:lnTo>
                    <a:pt x="2607" y="5756"/>
                  </a:lnTo>
                  <a:cubicBezTo>
                    <a:pt x="1827" y="5910"/>
                    <a:pt x="1276" y="5707"/>
                    <a:pt x="930" y="5453"/>
                  </a:cubicBezTo>
                  <a:cubicBezTo>
                    <a:pt x="391" y="5058"/>
                    <a:pt x="153" y="4458"/>
                    <a:pt x="55" y="3858"/>
                  </a:cubicBezTo>
                  <a:cubicBezTo>
                    <a:pt x="41" y="3775"/>
                    <a:pt x="30" y="3691"/>
                    <a:pt x="22" y="3607"/>
                  </a:cubicBezTo>
                  <a:cubicBezTo>
                    <a:pt x="16" y="3536"/>
                    <a:pt x="10" y="3464"/>
                    <a:pt x="7" y="3393"/>
                  </a:cubicBezTo>
                  <a:cubicBezTo>
                    <a:pt x="0" y="3257"/>
                    <a:pt x="0" y="3122"/>
                    <a:pt x="4" y="2991"/>
                  </a:cubicBezTo>
                  <a:cubicBezTo>
                    <a:pt x="7" y="2901"/>
                    <a:pt x="12" y="2813"/>
                    <a:pt x="19" y="2727"/>
                  </a:cubicBezTo>
                  <a:cubicBezTo>
                    <a:pt x="24" y="2666"/>
                    <a:pt x="29" y="2607"/>
                    <a:pt x="36" y="2549"/>
                  </a:cubicBezTo>
                  <a:cubicBezTo>
                    <a:pt x="107" y="1900"/>
                    <a:pt x="162" y="1691"/>
                    <a:pt x="262" y="1420"/>
                  </a:cubicBezTo>
                  <a:cubicBezTo>
                    <a:pt x="562" y="604"/>
                    <a:pt x="1259" y="0"/>
                    <a:pt x="1855" y="138"/>
                  </a:cubicBezTo>
                  <a:cubicBezTo>
                    <a:pt x="2459" y="279"/>
                    <a:pt x="2250" y="767"/>
                    <a:pt x="3437" y="1181"/>
                  </a:cubicBezTo>
                  <a:cubicBezTo>
                    <a:pt x="4188" y="1444"/>
                    <a:pt x="4215" y="2098"/>
                    <a:pt x="4168" y="2798"/>
                  </a:cubicBezTo>
                  <a:cubicBezTo>
                    <a:pt x="4156" y="2982"/>
                    <a:pt x="4208" y="3070"/>
                    <a:pt x="4291" y="3079"/>
                  </a:cubicBezTo>
                  <a:cubicBezTo>
                    <a:pt x="4347" y="3086"/>
                    <a:pt x="4418" y="3056"/>
                    <a:pt x="4492" y="2995"/>
                  </a:cubicBezTo>
                  <a:cubicBezTo>
                    <a:pt x="4539" y="2959"/>
                    <a:pt x="4591" y="2918"/>
                    <a:pt x="4654" y="2873"/>
                  </a:cubicBezTo>
                  <a:cubicBezTo>
                    <a:pt x="4967" y="2651"/>
                    <a:pt x="5381" y="2908"/>
                    <a:pt x="5189" y="363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6">
              <a:extLst>
                <a:ext uri="{FF2B5EF4-FFF2-40B4-BE49-F238E27FC236}">
                  <a16:creationId xmlns:a16="http://schemas.microsoft.com/office/drawing/2014/main" id="{DE272238-E297-40C9-A854-D8D2D7FEDEAD}"/>
                </a:ext>
              </a:extLst>
            </p:cNvPr>
            <p:cNvSpPr>
              <a:spLocks/>
            </p:cNvSpPr>
            <p:nvPr/>
          </p:nvSpPr>
          <p:spPr bwMode="auto">
            <a:xfrm>
              <a:off x="6030913" y="2235200"/>
              <a:ext cx="77788" cy="26987"/>
            </a:xfrm>
            <a:custGeom>
              <a:avLst/>
              <a:gdLst>
                <a:gd name="T0" fmla="*/ 479 w 1087"/>
                <a:gd name="T1" fmla="*/ 82 h 383"/>
                <a:gd name="T2" fmla="*/ 1055 w 1087"/>
                <a:gd name="T3" fmla="*/ 183 h 383"/>
                <a:gd name="T4" fmla="*/ 1074 w 1087"/>
                <a:gd name="T5" fmla="*/ 250 h 383"/>
                <a:gd name="T6" fmla="*/ 1007 w 1087"/>
                <a:gd name="T7" fmla="*/ 270 h 383"/>
                <a:gd name="T8" fmla="*/ 87 w 1087"/>
                <a:gd name="T9" fmla="*/ 366 h 383"/>
                <a:gd name="T10" fmla="*/ 18 w 1087"/>
                <a:gd name="T11" fmla="*/ 361 h 383"/>
                <a:gd name="T12" fmla="*/ 22 w 1087"/>
                <a:gd name="T13" fmla="*/ 292 h 383"/>
                <a:gd name="T14" fmla="*/ 479 w 1087"/>
                <a:gd name="T15" fmla="*/ 82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383">
                  <a:moveTo>
                    <a:pt x="479" y="82"/>
                  </a:moveTo>
                  <a:cubicBezTo>
                    <a:pt x="791" y="42"/>
                    <a:pt x="1051" y="181"/>
                    <a:pt x="1055" y="183"/>
                  </a:cubicBezTo>
                  <a:cubicBezTo>
                    <a:pt x="1078" y="197"/>
                    <a:pt x="1087" y="226"/>
                    <a:pt x="1074" y="250"/>
                  </a:cubicBezTo>
                  <a:cubicBezTo>
                    <a:pt x="1061" y="274"/>
                    <a:pt x="1031" y="283"/>
                    <a:pt x="1007" y="270"/>
                  </a:cubicBezTo>
                  <a:cubicBezTo>
                    <a:pt x="987" y="258"/>
                    <a:pt x="500" y="0"/>
                    <a:pt x="87" y="366"/>
                  </a:cubicBezTo>
                  <a:cubicBezTo>
                    <a:pt x="67" y="383"/>
                    <a:pt x="36" y="382"/>
                    <a:pt x="18" y="361"/>
                  </a:cubicBezTo>
                  <a:cubicBezTo>
                    <a:pt x="0" y="341"/>
                    <a:pt x="2" y="310"/>
                    <a:pt x="22" y="292"/>
                  </a:cubicBezTo>
                  <a:cubicBezTo>
                    <a:pt x="171" y="160"/>
                    <a:pt x="331" y="101"/>
                    <a:pt x="479" y="8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7">
              <a:extLst>
                <a:ext uri="{FF2B5EF4-FFF2-40B4-BE49-F238E27FC236}">
                  <a16:creationId xmlns:a16="http://schemas.microsoft.com/office/drawing/2014/main" id="{C7C69FCA-E23D-4B38-98AE-3550E23B1E17}"/>
                </a:ext>
              </a:extLst>
            </p:cNvPr>
            <p:cNvSpPr>
              <a:spLocks/>
            </p:cNvSpPr>
            <p:nvPr/>
          </p:nvSpPr>
          <p:spPr bwMode="auto">
            <a:xfrm>
              <a:off x="6191250" y="2241550"/>
              <a:ext cx="74613" cy="36512"/>
            </a:xfrm>
            <a:custGeom>
              <a:avLst/>
              <a:gdLst>
                <a:gd name="T0" fmla="*/ 625 w 1039"/>
                <a:gd name="T1" fmla="*/ 109 h 500"/>
                <a:gd name="T2" fmla="*/ 41 w 1039"/>
                <a:gd name="T3" fmla="*/ 79 h 500"/>
                <a:gd name="T4" fmla="*/ 7 w 1039"/>
                <a:gd name="T5" fmla="*/ 139 h 500"/>
                <a:gd name="T6" fmla="*/ 68 w 1039"/>
                <a:gd name="T7" fmla="*/ 173 h 500"/>
                <a:gd name="T8" fmla="*/ 943 w 1039"/>
                <a:gd name="T9" fmla="*/ 473 h 500"/>
                <a:gd name="T10" fmla="*/ 1012 w 1039"/>
                <a:gd name="T11" fmla="*/ 484 h 500"/>
                <a:gd name="T12" fmla="*/ 1023 w 1039"/>
                <a:gd name="T13" fmla="*/ 416 h 500"/>
                <a:gd name="T14" fmla="*/ 625 w 1039"/>
                <a:gd name="T15" fmla="*/ 109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9" h="500">
                  <a:moveTo>
                    <a:pt x="625" y="109"/>
                  </a:moveTo>
                  <a:cubicBezTo>
                    <a:pt x="330" y="0"/>
                    <a:pt x="46" y="78"/>
                    <a:pt x="41" y="79"/>
                  </a:cubicBezTo>
                  <a:cubicBezTo>
                    <a:pt x="15" y="86"/>
                    <a:pt x="0" y="113"/>
                    <a:pt x="7" y="139"/>
                  </a:cubicBezTo>
                  <a:cubicBezTo>
                    <a:pt x="15" y="165"/>
                    <a:pt x="42" y="180"/>
                    <a:pt x="68" y="173"/>
                  </a:cubicBezTo>
                  <a:cubicBezTo>
                    <a:pt x="90" y="167"/>
                    <a:pt x="623" y="24"/>
                    <a:pt x="943" y="473"/>
                  </a:cubicBezTo>
                  <a:cubicBezTo>
                    <a:pt x="959" y="494"/>
                    <a:pt x="990" y="500"/>
                    <a:pt x="1012" y="484"/>
                  </a:cubicBezTo>
                  <a:cubicBezTo>
                    <a:pt x="1034" y="468"/>
                    <a:pt x="1039" y="438"/>
                    <a:pt x="1023" y="416"/>
                  </a:cubicBezTo>
                  <a:cubicBezTo>
                    <a:pt x="907" y="253"/>
                    <a:pt x="765" y="160"/>
                    <a:pt x="625"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8">
              <a:extLst>
                <a:ext uri="{FF2B5EF4-FFF2-40B4-BE49-F238E27FC236}">
                  <a16:creationId xmlns:a16="http://schemas.microsoft.com/office/drawing/2014/main" id="{74D1AA30-556F-4E86-8E97-A3451A358910}"/>
                </a:ext>
              </a:extLst>
            </p:cNvPr>
            <p:cNvSpPr>
              <a:spLocks/>
            </p:cNvSpPr>
            <p:nvPr/>
          </p:nvSpPr>
          <p:spPr bwMode="auto">
            <a:xfrm>
              <a:off x="6048375" y="2286000"/>
              <a:ext cx="34925" cy="39687"/>
            </a:xfrm>
            <a:custGeom>
              <a:avLst/>
              <a:gdLst>
                <a:gd name="T0" fmla="*/ 478 w 494"/>
                <a:gd name="T1" fmla="*/ 307 h 563"/>
                <a:gd name="T2" fmla="*/ 218 w 494"/>
                <a:gd name="T3" fmla="*/ 549 h 563"/>
                <a:gd name="T4" fmla="*/ 17 w 494"/>
                <a:gd name="T5" fmla="*/ 256 h 563"/>
                <a:gd name="T6" fmla="*/ 277 w 494"/>
                <a:gd name="T7" fmla="*/ 14 h 563"/>
                <a:gd name="T8" fmla="*/ 478 w 494"/>
                <a:gd name="T9" fmla="*/ 307 h 563"/>
              </a:gdLst>
              <a:ahLst/>
              <a:cxnLst>
                <a:cxn ang="0">
                  <a:pos x="T0" y="T1"/>
                </a:cxn>
                <a:cxn ang="0">
                  <a:pos x="T2" y="T3"/>
                </a:cxn>
                <a:cxn ang="0">
                  <a:pos x="T4" y="T5"/>
                </a:cxn>
                <a:cxn ang="0">
                  <a:pos x="T6" y="T7"/>
                </a:cxn>
                <a:cxn ang="0">
                  <a:pos x="T8" y="T9"/>
                </a:cxn>
              </a:cxnLst>
              <a:rect l="0" t="0" r="r" b="b"/>
              <a:pathLst>
                <a:path w="494" h="563">
                  <a:moveTo>
                    <a:pt x="478" y="307"/>
                  </a:moveTo>
                  <a:cubicBezTo>
                    <a:pt x="461" y="455"/>
                    <a:pt x="345" y="563"/>
                    <a:pt x="218" y="549"/>
                  </a:cubicBezTo>
                  <a:cubicBezTo>
                    <a:pt x="90" y="535"/>
                    <a:pt x="0" y="404"/>
                    <a:pt x="17" y="256"/>
                  </a:cubicBezTo>
                  <a:cubicBezTo>
                    <a:pt x="34" y="108"/>
                    <a:pt x="150" y="0"/>
                    <a:pt x="277" y="14"/>
                  </a:cubicBezTo>
                  <a:cubicBezTo>
                    <a:pt x="404" y="28"/>
                    <a:pt x="494" y="159"/>
                    <a:pt x="478" y="3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9">
              <a:extLst>
                <a:ext uri="{FF2B5EF4-FFF2-40B4-BE49-F238E27FC236}">
                  <a16:creationId xmlns:a16="http://schemas.microsoft.com/office/drawing/2014/main" id="{3EB6CD6A-CD80-4059-A7DE-B72896734AB5}"/>
                </a:ext>
              </a:extLst>
            </p:cNvPr>
            <p:cNvSpPr>
              <a:spLocks/>
            </p:cNvSpPr>
            <p:nvPr/>
          </p:nvSpPr>
          <p:spPr bwMode="auto">
            <a:xfrm>
              <a:off x="6199188" y="2293938"/>
              <a:ext cx="34925" cy="39687"/>
            </a:xfrm>
            <a:custGeom>
              <a:avLst/>
              <a:gdLst>
                <a:gd name="T0" fmla="*/ 477 w 493"/>
                <a:gd name="T1" fmla="*/ 307 h 564"/>
                <a:gd name="T2" fmla="*/ 217 w 493"/>
                <a:gd name="T3" fmla="*/ 549 h 564"/>
                <a:gd name="T4" fmla="*/ 16 w 493"/>
                <a:gd name="T5" fmla="*/ 256 h 564"/>
                <a:gd name="T6" fmla="*/ 277 w 493"/>
                <a:gd name="T7" fmla="*/ 14 h 564"/>
                <a:gd name="T8" fmla="*/ 477 w 493"/>
                <a:gd name="T9" fmla="*/ 307 h 564"/>
              </a:gdLst>
              <a:ahLst/>
              <a:cxnLst>
                <a:cxn ang="0">
                  <a:pos x="T0" y="T1"/>
                </a:cxn>
                <a:cxn ang="0">
                  <a:pos x="T2" y="T3"/>
                </a:cxn>
                <a:cxn ang="0">
                  <a:pos x="T4" y="T5"/>
                </a:cxn>
                <a:cxn ang="0">
                  <a:pos x="T6" y="T7"/>
                </a:cxn>
                <a:cxn ang="0">
                  <a:pos x="T8" y="T9"/>
                </a:cxn>
              </a:cxnLst>
              <a:rect l="0" t="0" r="r" b="b"/>
              <a:pathLst>
                <a:path w="493" h="564">
                  <a:moveTo>
                    <a:pt x="477" y="307"/>
                  </a:moveTo>
                  <a:cubicBezTo>
                    <a:pt x="461" y="455"/>
                    <a:pt x="344" y="564"/>
                    <a:pt x="217" y="549"/>
                  </a:cubicBezTo>
                  <a:cubicBezTo>
                    <a:pt x="90" y="535"/>
                    <a:pt x="0" y="404"/>
                    <a:pt x="16" y="256"/>
                  </a:cubicBezTo>
                  <a:cubicBezTo>
                    <a:pt x="33" y="108"/>
                    <a:pt x="149" y="0"/>
                    <a:pt x="277" y="14"/>
                  </a:cubicBezTo>
                  <a:cubicBezTo>
                    <a:pt x="404" y="28"/>
                    <a:pt x="493" y="160"/>
                    <a:pt x="477" y="3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20">
              <a:extLst>
                <a:ext uri="{FF2B5EF4-FFF2-40B4-BE49-F238E27FC236}">
                  <a16:creationId xmlns:a16="http://schemas.microsoft.com/office/drawing/2014/main" id="{AD10D218-5839-4211-8E2F-32D75ABA3EAF}"/>
                </a:ext>
              </a:extLst>
            </p:cNvPr>
            <p:cNvSpPr>
              <a:spLocks/>
            </p:cNvSpPr>
            <p:nvPr/>
          </p:nvSpPr>
          <p:spPr bwMode="auto">
            <a:xfrm>
              <a:off x="6111875" y="2314575"/>
              <a:ext cx="42863" cy="69850"/>
            </a:xfrm>
            <a:custGeom>
              <a:avLst/>
              <a:gdLst>
                <a:gd name="T0" fmla="*/ 347 w 598"/>
                <a:gd name="T1" fmla="*/ 968 h 980"/>
                <a:gd name="T2" fmla="*/ 85 w 598"/>
                <a:gd name="T3" fmla="*/ 819 h 980"/>
                <a:gd name="T4" fmla="*/ 41 w 598"/>
                <a:gd name="T5" fmla="*/ 539 h 980"/>
                <a:gd name="T6" fmla="*/ 236 w 598"/>
                <a:gd name="T7" fmla="*/ 67 h 980"/>
                <a:gd name="T8" fmla="*/ 326 w 598"/>
                <a:gd name="T9" fmla="*/ 108 h 980"/>
                <a:gd name="T10" fmla="*/ 130 w 598"/>
                <a:gd name="T11" fmla="*/ 578 h 980"/>
                <a:gd name="T12" fmla="*/ 162 w 598"/>
                <a:gd name="T13" fmla="*/ 758 h 980"/>
                <a:gd name="T14" fmla="*/ 536 w 598"/>
                <a:gd name="T15" fmla="*/ 870 h 980"/>
                <a:gd name="T16" fmla="*/ 593 w 598"/>
                <a:gd name="T17" fmla="*/ 909 h 980"/>
                <a:gd name="T18" fmla="*/ 554 w 598"/>
                <a:gd name="T19" fmla="*/ 967 h 980"/>
                <a:gd name="T20" fmla="*/ 347 w 598"/>
                <a:gd name="T21" fmla="*/ 968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8" h="980">
                  <a:moveTo>
                    <a:pt x="347" y="968"/>
                  </a:moveTo>
                  <a:cubicBezTo>
                    <a:pt x="241" y="948"/>
                    <a:pt x="147" y="896"/>
                    <a:pt x="85" y="819"/>
                  </a:cubicBezTo>
                  <a:cubicBezTo>
                    <a:pt x="16" y="733"/>
                    <a:pt x="0" y="630"/>
                    <a:pt x="41" y="539"/>
                  </a:cubicBezTo>
                  <a:cubicBezTo>
                    <a:pt x="116" y="366"/>
                    <a:pt x="182" y="205"/>
                    <a:pt x="236" y="67"/>
                  </a:cubicBezTo>
                  <a:cubicBezTo>
                    <a:pt x="267" y="0"/>
                    <a:pt x="356" y="40"/>
                    <a:pt x="326" y="108"/>
                  </a:cubicBezTo>
                  <a:cubicBezTo>
                    <a:pt x="272" y="245"/>
                    <a:pt x="206" y="406"/>
                    <a:pt x="130" y="578"/>
                  </a:cubicBezTo>
                  <a:cubicBezTo>
                    <a:pt x="105" y="635"/>
                    <a:pt x="117" y="701"/>
                    <a:pt x="162" y="758"/>
                  </a:cubicBezTo>
                  <a:cubicBezTo>
                    <a:pt x="221" y="831"/>
                    <a:pt x="354" y="905"/>
                    <a:pt x="536" y="870"/>
                  </a:cubicBezTo>
                  <a:cubicBezTo>
                    <a:pt x="562" y="865"/>
                    <a:pt x="588" y="883"/>
                    <a:pt x="593" y="909"/>
                  </a:cubicBezTo>
                  <a:cubicBezTo>
                    <a:pt x="598" y="936"/>
                    <a:pt x="581" y="962"/>
                    <a:pt x="554" y="967"/>
                  </a:cubicBezTo>
                  <a:cubicBezTo>
                    <a:pt x="484" y="980"/>
                    <a:pt x="413" y="980"/>
                    <a:pt x="347" y="968"/>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23">
              <a:extLst>
                <a:ext uri="{FF2B5EF4-FFF2-40B4-BE49-F238E27FC236}">
                  <a16:creationId xmlns:a16="http://schemas.microsoft.com/office/drawing/2014/main" id="{B18482BE-3492-47C0-B618-0E53D80A53C6}"/>
                </a:ext>
              </a:extLst>
            </p:cNvPr>
            <p:cNvSpPr>
              <a:spLocks/>
            </p:cNvSpPr>
            <p:nvPr/>
          </p:nvSpPr>
          <p:spPr bwMode="auto">
            <a:xfrm>
              <a:off x="6100763" y="2395538"/>
              <a:ext cx="90488" cy="52387"/>
            </a:xfrm>
            <a:custGeom>
              <a:avLst/>
              <a:gdLst>
                <a:gd name="T0" fmla="*/ 1191 w 1262"/>
                <a:gd name="T1" fmla="*/ 60 h 741"/>
                <a:gd name="T2" fmla="*/ 701 w 1262"/>
                <a:gd name="T3" fmla="*/ 641 h 741"/>
                <a:gd name="T4" fmla="*/ 129 w 1262"/>
                <a:gd name="T5" fmla="*/ 196 h 741"/>
                <a:gd name="T6" fmla="*/ 659 w 1262"/>
                <a:gd name="T7" fmla="*/ 247 h 741"/>
                <a:gd name="T8" fmla="*/ 1191 w 1262"/>
                <a:gd name="T9" fmla="*/ 60 h 741"/>
              </a:gdLst>
              <a:ahLst/>
              <a:cxnLst>
                <a:cxn ang="0">
                  <a:pos x="T0" y="T1"/>
                </a:cxn>
                <a:cxn ang="0">
                  <a:pos x="T2" y="T3"/>
                </a:cxn>
                <a:cxn ang="0">
                  <a:pos x="T4" y="T5"/>
                </a:cxn>
                <a:cxn ang="0">
                  <a:pos x="T6" y="T7"/>
                </a:cxn>
                <a:cxn ang="0">
                  <a:pos x="T8" y="T9"/>
                </a:cxn>
              </a:cxnLst>
              <a:rect l="0" t="0" r="r" b="b"/>
              <a:pathLst>
                <a:path w="1262" h="741">
                  <a:moveTo>
                    <a:pt x="1191" y="60"/>
                  </a:moveTo>
                  <a:cubicBezTo>
                    <a:pt x="1262" y="170"/>
                    <a:pt x="1148" y="563"/>
                    <a:pt x="701" y="641"/>
                  </a:cubicBezTo>
                  <a:cubicBezTo>
                    <a:pt x="130" y="741"/>
                    <a:pt x="0" y="154"/>
                    <a:pt x="129" y="196"/>
                  </a:cubicBezTo>
                  <a:cubicBezTo>
                    <a:pt x="329" y="250"/>
                    <a:pt x="513" y="262"/>
                    <a:pt x="659" y="247"/>
                  </a:cubicBezTo>
                  <a:cubicBezTo>
                    <a:pt x="1012" y="212"/>
                    <a:pt x="1153" y="0"/>
                    <a:pt x="1191"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24">
              <a:extLst>
                <a:ext uri="{FF2B5EF4-FFF2-40B4-BE49-F238E27FC236}">
                  <a16:creationId xmlns:a16="http://schemas.microsoft.com/office/drawing/2014/main" id="{527450F1-F24B-4882-8B21-ABBDA9DC13EA}"/>
                </a:ext>
              </a:extLst>
            </p:cNvPr>
            <p:cNvSpPr>
              <a:spLocks/>
            </p:cNvSpPr>
            <p:nvPr/>
          </p:nvSpPr>
          <p:spPr bwMode="auto">
            <a:xfrm>
              <a:off x="6545263" y="3422650"/>
              <a:ext cx="201613" cy="214312"/>
            </a:xfrm>
            <a:custGeom>
              <a:avLst/>
              <a:gdLst>
                <a:gd name="T0" fmla="*/ 317 w 2801"/>
                <a:gd name="T1" fmla="*/ 681 h 3009"/>
                <a:gd name="T2" fmla="*/ 2148 w 2801"/>
                <a:gd name="T3" fmla="*/ 2455 h 3009"/>
                <a:gd name="T4" fmla="*/ 317 w 2801"/>
                <a:gd name="T5" fmla="*/ 681 h 3009"/>
              </a:gdLst>
              <a:ahLst/>
              <a:cxnLst>
                <a:cxn ang="0">
                  <a:pos x="T0" y="T1"/>
                </a:cxn>
                <a:cxn ang="0">
                  <a:pos x="T2" y="T3"/>
                </a:cxn>
                <a:cxn ang="0">
                  <a:pos x="T4" y="T5"/>
                </a:cxn>
              </a:cxnLst>
              <a:rect l="0" t="0" r="r" b="b"/>
              <a:pathLst>
                <a:path w="2801" h="3009">
                  <a:moveTo>
                    <a:pt x="317" y="681"/>
                  </a:moveTo>
                  <a:cubicBezTo>
                    <a:pt x="0" y="1316"/>
                    <a:pt x="1658" y="3009"/>
                    <a:pt x="2148" y="2455"/>
                  </a:cubicBezTo>
                  <a:cubicBezTo>
                    <a:pt x="2801" y="1716"/>
                    <a:pt x="1121" y="0"/>
                    <a:pt x="317" y="68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5">
              <a:extLst>
                <a:ext uri="{FF2B5EF4-FFF2-40B4-BE49-F238E27FC236}">
                  <a16:creationId xmlns:a16="http://schemas.microsoft.com/office/drawing/2014/main" id="{3D6B0FDC-802A-4768-9126-4A5F2FCE0C07}"/>
                </a:ext>
              </a:extLst>
            </p:cNvPr>
            <p:cNvSpPr>
              <a:spLocks/>
            </p:cNvSpPr>
            <p:nvPr/>
          </p:nvSpPr>
          <p:spPr bwMode="auto">
            <a:xfrm>
              <a:off x="6297613" y="3408363"/>
              <a:ext cx="452438" cy="241300"/>
            </a:xfrm>
            <a:custGeom>
              <a:avLst/>
              <a:gdLst>
                <a:gd name="T0" fmla="*/ 4292 w 6312"/>
                <a:gd name="T1" fmla="*/ 0 h 3369"/>
                <a:gd name="T2" fmla="*/ 3532 w 6312"/>
                <a:gd name="T3" fmla="*/ 1236 h 3369"/>
                <a:gd name="T4" fmla="*/ 2471 w 6312"/>
                <a:gd name="T5" fmla="*/ 868 h 3369"/>
                <a:gd name="T6" fmla="*/ 647 w 6312"/>
                <a:gd name="T7" fmla="*/ 613 h 3369"/>
                <a:gd name="T8" fmla="*/ 326 w 6312"/>
                <a:gd name="T9" fmla="*/ 769 h 3369"/>
                <a:gd name="T10" fmla="*/ 471 w 6312"/>
                <a:gd name="T11" fmla="*/ 992 h 3369"/>
                <a:gd name="T12" fmla="*/ 406 w 6312"/>
                <a:gd name="T13" fmla="*/ 983 h 3369"/>
                <a:gd name="T14" fmla="*/ 68 w 6312"/>
                <a:gd name="T15" fmla="*/ 1082 h 3369"/>
                <a:gd name="T16" fmla="*/ 263 w 6312"/>
                <a:gd name="T17" fmla="*/ 1389 h 3369"/>
                <a:gd name="T18" fmla="*/ 365 w 6312"/>
                <a:gd name="T19" fmla="*/ 1409 h 3369"/>
                <a:gd name="T20" fmla="*/ 330 w 6312"/>
                <a:gd name="T21" fmla="*/ 1405 h 3369"/>
                <a:gd name="T22" fmla="*/ 105 w 6312"/>
                <a:gd name="T23" fmla="*/ 1566 h 3369"/>
                <a:gd name="T24" fmla="*/ 400 w 6312"/>
                <a:gd name="T25" fmla="*/ 1845 h 3369"/>
                <a:gd name="T26" fmla="*/ 767 w 6312"/>
                <a:gd name="T27" fmla="*/ 1915 h 3369"/>
                <a:gd name="T28" fmla="*/ 530 w 6312"/>
                <a:gd name="T29" fmla="*/ 2053 h 3369"/>
                <a:gd name="T30" fmla="*/ 834 w 6312"/>
                <a:gd name="T31" fmla="*/ 2355 h 3369"/>
                <a:gd name="T32" fmla="*/ 1641 w 6312"/>
                <a:gd name="T33" fmla="*/ 2532 h 3369"/>
                <a:gd name="T34" fmla="*/ 2283 w 6312"/>
                <a:gd name="T35" fmla="*/ 2663 h 3369"/>
                <a:gd name="T36" fmla="*/ 4324 w 6312"/>
                <a:gd name="T37" fmla="*/ 3090 h 3369"/>
                <a:gd name="T38" fmla="*/ 6312 w 6312"/>
                <a:gd name="T39" fmla="*/ 1130 h 3369"/>
                <a:gd name="T40" fmla="*/ 4292 w 6312"/>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2" h="3369">
                  <a:moveTo>
                    <a:pt x="4292" y="0"/>
                  </a:moveTo>
                  <a:lnTo>
                    <a:pt x="3532" y="1236"/>
                  </a:lnTo>
                  <a:cubicBezTo>
                    <a:pt x="3394" y="1167"/>
                    <a:pt x="2830" y="954"/>
                    <a:pt x="2471" y="868"/>
                  </a:cubicBezTo>
                  <a:cubicBezTo>
                    <a:pt x="1943" y="742"/>
                    <a:pt x="1139" y="650"/>
                    <a:pt x="647" y="613"/>
                  </a:cubicBezTo>
                  <a:cubicBezTo>
                    <a:pt x="429" y="597"/>
                    <a:pt x="335" y="669"/>
                    <a:pt x="326" y="769"/>
                  </a:cubicBezTo>
                  <a:cubicBezTo>
                    <a:pt x="318" y="869"/>
                    <a:pt x="391" y="962"/>
                    <a:pt x="471" y="992"/>
                  </a:cubicBezTo>
                  <a:cubicBezTo>
                    <a:pt x="453" y="990"/>
                    <a:pt x="431" y="987"/>
                    <a:pt x="406" y="983"/>
                  </a:cubicBezTo>
                  <a:cubicBezTo>
                    <a:pt x="231" y="957"/>
                    <a:pt x="119" y="993"/>
                    <a:pt x="68" y="1082"/>
                  </a:cubicBezTo>
                  <a:cubicBezTo>
                    <a:pt x="0" y="1203"/>
                    <a:pt x="134" y="1361"/>
                    <a:pt x="263" y="1389"/>
                  </a:cubicBezTo>
                  <a:cubicBezTo>
                    <a:pt x="299" y="1397"/>
                    <a:pt x="333" y="1404"/>
                    <a:pt x="365" y="1409"/>
                  </a:cubicBezTo>
                  <a:cubicBezTo>
                    <a:pt x="354" y="1408"/>
                    <a:pt x="343" y="1407"/>
                    <a:pt x="330" y="1405"/>
                  </a:cubicBezTo>
                  <a:cubicBezTo>
                    <a:pt x="211" y="1393"/>
                    <a:pt x="114" y="1488"/>
                    <a:pt x="105" y="1566"/>
                  </a:cubicBezTo>
                  <a:cubicBezTo>
                    <a:pt x="88" y="1714"/>
                    <a:pt x="204" y="1789"/>
                    <a:pt x="400" y="1845"/>
                  </a:cubicBezTo>
                  <a:cubicBezTo>
                    <a:pt x="496" y="1873"/>
                    <a:pt x="767" y="1915"/>
                    <a:pt x="767" y="1915"/>
                  </a:cubicBezTo>
                  <a:cubicBezTo>
                    <a:pt x="632" y="1908"/>
                    <a:pt x="551" y="2001"/>
                    <a:pt x="530" y="2053"/>
                  </a:cubicBezTo>
                  <a:cubicBezTo>
                    <a:pt x="487" y="2162"/>
                    <a:pt x="554" y="2298"/>
                    <a:pt x="834" y="2355"/>
                  </a:cubicBezTo>
                  <a:cubicBezTo>
                    <a:pt x="1149" y="2419"/>
                    <a:pt x="1195" y="2454"/>
                    <a:pt x="1641" y="2532"/>
                  </a:cubicBezTo>
                  <a:cubicBezTo>
                    <a:pt x="1798" y="2559"/>
                    <a:pt x="2129" y="2605"/>
                    <a:pt x="2283" y="2663"/>
                  </a:cubicBezTo>
                  <a:cubicBezTo>
                    <a:pt x="2803" y="2859"/>
                    <a:pt x="3754" y="3369"/>
                    <a:pt x="4324" y="3090"/>
                  </a:cubicBezTo>
                  <a:cubicBezTo>
                    <a:pt x="4935" y="2791"/>
                    <a:pt x="6312" y="1130"/>
                    <a:pt x="6312" y="1130"/>
                  </a:cubicBezTo>
                  <a:lnTo>
                    <a:pt x="4292"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26">
              <a:extLst>
                <a:ext uri="{FF2B5EF4-FFF2-40B4-BE49-F238E27FC236}">
                  <a16:creationId xmlns:a16="http://schemas.microsoft.com/office/drawing/2014/main" id="{8035979D-48CF-4508-84A3-F97128AD9692}"/>
                </a:ext>
              </a:extLst>
            </p:cNvPr>
            <p:cNvSpPr>
              <a:spLocks/>
            </p:cNvSpPr>
            <p:nvPr/>
          </p:nvSpPr>
          <p:spPr bwMode="auto">
            <a:xfrm>
              <a:off x="6335713" y="3478213"/>
              <a:ext cx="120650" cy="22225"/>
            </a:xfrm>
            <a:custGeom>
              <a:avLst/>
              <a:gdLst>
                <a:gd name="T0" fmla="*/ 7 w 1700"/>
                <a:gd name="T1" fmla="*/ 24 h 314"/>
                <a:gd name="T2" fmla="*/ 0 w 1700"/>
                <a:gd name="T3" fmla="*/ 46 h 314"/>
                <a:gd name="T4" fmla="*/ 49 w 1700"/>
                <a:gd name="T5" fmla="*/ 97 h 314"/>
                <a:gd name="T6" fmla="*/ 1295 w 1700"/>
                <a:gd name="T7" fmla="*/ 254 h 314"/>
                <a:gd name="T8" fmla="*/ 1643 w 1700"/>
                <a:gd name="T9" fmla="*/ 309 h 314"/>
                <a:gd name="T10" fmla="*/ 1697 w 1700"/>
                <a:gd name="T11" fmla="*/ 269 h 314"/>
                <a:gd name="T12" fmla="*/ 1654 w 1700"/>
                <a:gd name="T13" fmla="*/ 214 h 314"/>
                <a:gd name="T14" fmla="*/ 1306 w 1700"/>
                <a:gd name="T15" fmla="*/ 159 h 314"/>
                <a:gd name="T16" fmla="*/ 51 w 1700"/>
                <a:gd name="T17" fmla="*/ 1 h 314"/>
                <a:gd name="T18" fmla="*/ 7 w 1700"/>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0" h="314">
                  <a:moveTo>
                    <a:pt x="7" y="24"/>
                  </a:moveTo>
                  <a:cubicBezTo>
                    <a:pt x="3" y="30"/>
                    <a:pt x="1" y="38"/>
                    <a:pt x="0" y="46"/>
                  </a:cubicBezTo>
                  <a:cubicBezTo>
                    <a:pt x="0" y="72"/>
                    <a:pt x="21" y="95"/>
                    <a:pt x="49" y="97"/>
                  </a:cubicBezTo>
                  <a:cubicBezTo>
                    <a:pt x="529" y="129"/>
                    <a:pt x="918" y="193"/>
                    <a:pt x="1295" y="254"/>
                  </a:cubicBezTo>
                  <a:cubicBezTo>
                    <a:pt x="1410" y="273"/>
                    <a:pt x="1525" y="292"/>
                    <a:pt x="1643" y="309"/>
                  </a:cubicBezTo>
                  <a:cubicBezTo>
                    <a:pt x="1670" y="314"/>
                    <a:pt x="1695" y="296"/>
                    <a:pt x="1697" y="269"/>
                  </a:cubicBezTo>
                  <a:cubicBezTo>
                    <a:pt x="1700" y="243"/>
                    <a:pt x="1681" y="218"/>
                    <a:pt x="1654" y="214"/>
                  </a:cubicBezTo>
                  <a:cubicBezTo>
                    <a:pt x="1536" y="196"/>
                    <a:pt x="1421" y="178"/>
                    <a:pt x="1306" y="159"/>
                  </a:cubicBezTo>
                  <a:cubicBezTo>
                    <a:pt x="942" y="100"/>
                    <a:pt x="574" y="36"/>
                    <a:pt x="51" y="1"/>
                  </a:cubicBezTo>
                  <a:cubicBezTo>
                    <a:pt x="32" y="0"/>
                    <a:pt x="15"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7">
              <a:extLst>
                <a:ext uri="{FF2B5EF4-FFF2-40B4-BE49-F238E27FC236}">
                  <a16:creationId xmlns:a16="http://schemas.microsoft.com/office/drawing/2014/main" id="{B8BD648E-2AB9-40A2-9EA1-EB94E6F01E5C}"/>
                </a:ext>
              </a:extLst>
            </p:cNvPr>
            <p:cNvSpPr>
              <a:spLocks/>
            </p:cNvSpPr>
            <p:nvPr/>
          </p:nvSpPr>
          <p:spPr bwMode="auto">
            <a:xfrm>
              <a:off x="6326188" y="3506788"/>
              <a:ext cx="122238" cy="19050"/>
            </a:xfrm>
            <a:custGeom>
              <a:avLst/>
              <a:gdLst>
                <a:gd name="T0" fmla="*/ 7 w 1717"/>
                <a:gd name="T1" fmla="*/ 24 h 267"/>
                <a:gd name="T2" fmla="*/ 1 w 1717"/>
                <a:gd name="T3" fmla="*/ 46 h 267"/>
                <a:gd name="T4" fmla="*/ 49 w 1717"/>
                <a:gd name="T5" fmla="*/ 98 h 267"/>
                <a:gd name="T6" fmla="*/ 1660 w 1717"/>
                <a:gd name="T7" fmla="*/ 263 h 267"/>
                <a:gd name="T8" fmla="*/ 1714 w 1717"/>
                <a:gd name="T9" fmla="*/ 222 h 267"/>
                <a:gd name="T10" fmla="*/ 1670 w 1717"/>
                <a:gd name="T11" fmla="*/ 167 h 267"/>
                <a:gd name="T12" fmla="*/ 51 w 1717"/>
                <a:gd name="T13" fmla="*/ 1 h 267"/>
                <a:gd name="T14" fmla="*/ 7 w 1717"/>
                <a:gd name="T15" fmla="*/ 2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7" h="267">
                  <a:moveTo>
                    <a:pt x="7" y="24"/>
                  </a:moveTo>
                  <a:cubicBezTo>
                    <a:pt x="3" y="30"/>
                    <a:pt x="1" y="38"/>
                    <a:pt x="1" y="46"/>
                  </a:cubicBezTo>
                  <a:cubicBezTo>
                    <a:pt x="0" y="73"/>
                    <a:pt x="22" y="96"/>
                    <a:pt x="49" y="98"/>
                  </a:cubicBezTo>
                  <a:cubicBezTo>
                    <a:pt x="756" y="145"/>
                    <a:pt x="1203" y="193"/>
                    <a:pt x="1660" y="263"/>
                  </a:cubicBezTo>
                  <a:cubicBezTo>
                    <a:pt x="1687" y="267"/>
                    <a:pt x="1711" y="249"/>
                    <a:pt x="1714" y="222"/>
                  </a:cubicBezTo>
                  <a:cubicBezTo>
                    <a:pt x="1717" y="196"/>
                    <a:pt x="1697" y="172"/>
                    <a:pt x="1670" y="167"/>
                  </a:cubicBezTo>
                  <a:cubicBezTo>
                    <a:pt x="1193" y="95"/>
                    <a:pt x="724" y="47"/>
                    <a:pt x="51" y="1"/>
                  </a:cubicBezTo>
                  <a:cubicBezTo>
                    <a:pt x="32" y="0"/>
                    <a:pt x="15"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8">
              <a:extLst>
                <a:ext uri="{FF2B5EF4-FFF2-40B4-BE49-F238E27FC236}">
                  <a16:creationId xmlns:a16="http://schemas.microsoft.com/office/drawing/2014/main" id="{5AF397FB-2706-457E-BA9E-8E0DE9331BF2}"/>
                </a:ext>
              </a:extLst>
            </p:cNvPr>
            <p:cNvSpPr>
              <a:spLocks/>
            </p:cNvSpPr>
            <p:nvPr/>
          </p:nvSpPr>
          <p:spPr bwMode="auto">
            <a:xfrm>
              <a:off x="6354763" y="3540125"/>
              <a:ext cx="90488" cy="17462"/>
            </a:xfrm>
            <a:custGeom>
              <a:avLst/>
              <a:gdLst>
                <a:gd name="T0" fmla="*/ 7 w 1272"/>
                <a:gd name="T1" fmla="*/ 24 h 246"/>
                <a:gd name="T2" fmla="*/ 1 w 1272"/>
                <a:gd name="T3" fmla="*/ 46 h 246"/>
                <a:gd name="T4" fmla="*/ 49 w 1272"/>
                <a:gd name="T5" fmla="*/ 98 h 246"/>
                <a:gd name="T6" fmla="*/ 915 w 1272"/>
                <a:gd name="T7" fmla="*/ 194 h 246"/>
                <a:gd name="T8" fmla="*/ 1215 w 1272"/>
                <a:gd name="T9" fmla="*/ 242 h 246"/>
                <a:gd name="T10" fmla="*/ 1270 w 1272"/>
                <a:gd name="T11" fmla="*/ 201 h 246"/>
                <a:gd name="T12" fmla="*/ 1226 w 1272"/>
                <a:gd name="T13" fmla="*/ 146 h 246"/>
                <a:gd name="T14" fmla="*/ 927 w 1272"/>
                <a:gd name="T15" fmla="*/ 99 h 246"/>
                <a:gd name="T16" fmla="*/ 51 w 1272"/>
                <a:gd name="T17" fmla="*/ 1 h 246"/>
                <a:gd name="T18" fmla="*/ 7 w 1272"/>
                <a:gd name="T19" fmla="*/ 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2" h="246">
                  <a:moveTo>
                    <a:pt x="7" y="24"/>
                  </a:moveTo>
                  <a:cubicBezTo>
                    <a:pt x="3" y="31"/>
                    <a:pt x="1" y="38"/>
                    <a:pt x="1" y="46"/>
                  </a:cubicBezTo>
                  <a:cubicBezTo>
                    <a:pt x="0" y="73"/>
                    <a:pt x="22" y="96"/>
                    <a:pt x="49" y="98"/>
                  </a:cubicBezTo>
                  <a:cubicBezTo>
                    <a:pt x="524" y="129"/>
                    <a:pt x="654" y="151"/>
                    <a:pt x="915" y="194"/>
                  </a:cubicBezTo>
                  <a:cubicBezTo>
                    <a:pt x="997" y="207"/>
                    <a:pt x="1093" y="223"/>
                    <a:pt x="1215" y="242"/>
                  </a:cubicBezTo>
                  <a:cubicBezTo>
                    <a:pt x="1242" y="246"/>
                    <a:pt x="1267" y="228"/>
                    <a:pt x="1270" y="201"/>
                  </a:cubicBezTo>
                  <a:cubicBezTo>
                    <a:pt x="1272" y="175"/>
                    <a:pt x="1253" y="151"/>
                    <a:pt x="1226" y="146"/>
                  </a:cubicBezTo>
                  <a:cubicBezTo>
                    <a:pt x="1104" y="128"/>
                    <a:pt x="1009" y="112"/>
                    <a:pt x="927" y="99"/>
                  </a:cubicBezTo>
                  <a:cubicBezTo>
                    <a:pt x="673" y="57"/>
                    <a:pt x="569" y="36"/>
                    <a:pt x="51" y="1"/>
                  </a:cubicBezTo>
                  <a:cubicBezTo>
                    <a:pt x="32" y="0"/>
                    <a:pt x="16"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9">
              <a:extLst>
                <a:ext uri="{FF2B5EF4-FFF2-40B4-BE49-F238E27FC236}">
                  <a16:creationId xmlns:a16="http://schemas.microsoft.com/office/drawing/2014/main" id="{C242DBCF-231B-4AB4-8393-E29577FD83AF}"/>
                </a:ext>
              </a:extLst>
            </p:cNvPr>
            <p:cNvSpPr>
              <a:spLocks/>
            </p:cNvSpPr>
            <p:nvPr/>
          </p:nvSpPr>
          <p:spPr bwMode="auto">
            <a:xfrm>
              <a:off x="5886450" y="3314700"/>
              <a:ext cx="577850" cy="128587"/>
            </a:xfrm>
            <a:custGeom>
              <a:avLst/>
              <a:gdLst>
                <a:gd name="T0" fmla="*/ 8076 w 8076"/>
                <a:gd name="T1" fmla="*/ 1464 h 1805"/>
                <a:gd name="T2" fmla="*/ 7846 w 8076"/>
                <a:gd name="T3" fmla="*/ 64 h 1805"/>
                <a:gd name="T4" fmla="*/ 85 w 8076"/>
                <a:gd name="T5" fmla="*/ 0 h 1805"/>
                <a:gd name="T6" fmla="*/ 0 w 8076"/>
                <a:gd name="T7" fmla="*/ 1461 h 1805"/>
                <a:gd name="T8" fmla="*/ 8076 w 8076"/>
                <a:gd name="T9" fmla="*/ 1464 h 1805"/>
              </a:gdLst>
              <a:ahLst/>
              <a:cxnLst>
                <a:cxn ang="0">
                  <a:pos x="T0" y="T1"/>
                </a:cxn>
                <a:cxn ang="0">
                  <a:pos x="T2" y="T3"/>
                </a:cxn>
                <a:cxn ang="0">
                  <a:pos x="T4" y="T5"/>
                </a:cxn>
                <a:cxn ang="0">
                  <a:pos x="T6" y="T7"/>
                </a:cxn>
                <a:cxn ang="0">
                  <a:pos x="T8" y="T9"/>
                </a:cxn>
              </a:cxnLst>
              <a:rect l="0" t="0" r="r" b="b"/>
              <a:pathLst>
                <a:path w="8076" h="1805">
                  <a:moveTo>
                    <a:pt x="8076" y="1464"/>
                  </a:moveTo>
                  <a:cubicBezTo>
                    <a:pt x="8076" y="1464"/>
                    <a:pt x="7970" y="94"/>
                    <a:pt x="7846" y="64"/>
                  </a:cubicBezTo>
                  <a:cubicBezTo>
                    <a:pt x="7723" y="34"/>
                    <a:pt x="85" y="0"/>
                    <a:pt x="85" y="0"/>
                  </a:cubicBezTo>
                  <a:lnTo>
                    <a:pt x="0" y="1461"/>
                  </a:lnTo>
                  <a:cubicBezTo>
                    <a:pt x="2746" y="1805"/>
                    <a:pt x="5039" y="1769"/>
                    <a:pt x="8076" y="14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30">
              <a:extLst>
                <a:ext uri="{FF2B5EF4-FFF2-40B4-BE49-F238E27FC236}">
                  <a16:creationId xmlns:a16="http://schemas.microsoft.com/office/drawing/2014/main" id="{27CA7694-6CC1-41E0-BFB0-F2756F05ED98}"/>
                </a:ext>
              </a:extLst>
            </p:cNvPr>
            <p:cNvSpPr>
              <a:spLocks/>
            </p:cNvSpPr>
            <p:nvPr/>
          </p:nvSpPr>
          <p:spPr bwMode="auto">
            <a:xfrm>
              <a:off x="5597525" y="2628900"/>
              <a:ext cx="1455738" cy="968375"/>
            </a:xfrm>
            <a:custGeom>
              <a:avLst/>
              <a:gdLst>
                <a:gd name="T0" fmla="*/ 4028 w 20309"/>
                <a:gd name="T1" fmla="*/ 4771 h 13561"/>
                <a:gd name="T2" fmla="*/ 3456 w 20309"/>
                <a:gd name="T3" fmla="*/ 10291 h 13561"/>
                <a:gd name="T4" fmla="*/ 12729 w 20309"/>
                <a:gd name="T5" fmla="*/ 10251 h 13561"/>
                <a:gd name="T6" fmla="*/ 12406 w 20309"/>
                <a:gd name="T7" fmla="*/ 6107 h 13561"/>
                <a:gd name="T8" fmla="*/ 14330 w 20309"/>
                <a:gd name="T9" fmla="*/ 7468 h 13561"/>
                <a:gd name="T10" fmla="*/ 15647 w 20309"/>
                <a:gd name="T11" fmla="*/ 8215 h 13561"/>
                <a:gd name="T12" fmla="*/ 13500 w 20309"/>
                <a:gd name="T13" fmla="*/ 11822 h 13561"/>
                <a:gd name="T14" fmla="*/ 15366 w 20309"/>
                <a:gd name="T15" fmla="*/ 13561 h 13561"/>
                <a:gd name="T16" fmla="*/ 19079 w 20309"/>
                <a:gd name="T17" fmla="*/ 8911 h 13561"/>
                <a:gd name="T18" fmla="*/ 18051 w 20309"/>
                <a:gd name="T19" fmla="*/ 4625 h 13561"/>
                <a:gd name="T20" fmla="*/ 14634 w 20309"/>
                <a:gd name="T21" fmla="*/ 1855 h 13561"/>
                <a:gd name="T22" fmla="*/ 9846 w 20309"/>
                <a:gd name="T23" fmla="*/ 38 h 13561"/>
                <a:gd name="T24" fmla="*/ 6671 w 20309"/>
                <a:gd name="T25" fmla="*/ 0 h 13561"/>
                <a:gd name="T26" fmla="*/ 2623 w 20309"/>
                <a:gd name="T27" fmla="*/ 1787 h 13561"/>
                <a:gd name="T28" fmla="*/ 0 w 20309"/>
                <a:gd name="T29" fmla="*/ 6376 h 13561"/>
                <a:gd name="T30" fmla="*/ 4028 w 20309"/>
                <a:gd name="T31" fmla="*/ 4771 h 1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09" h="13561">
                  <a:moveTo>
                    <a:pt x="4028" y="4771"/>
                  </a:moveTo>
                  <a:lnTo>
                    <a:pt x="3456" y="10291"/>
                  </a:lnTo>
                  <a:cubicBezTo>
                    <a:pt x="3553" y="10354"/>
                    <a:pt x="9096" y="10728"/>
                    <a:pt x="12729" y="10251"/>
                  </a:cubicBezTo>
                  <a:lnTo>
                    <a:pt x="12406" y="6107"/>
                  </a:lnTo>
                  <a:lnTo>
                    <a:pt x="14330" y="7468"/>
                  </a:lnTo>
                  <a:lnTo>
                    <a:pt x="15647" y="8215"/>
                  </a:lnTo>
                  <a:lnTo>
                    <a:pt x="13500" y="11822"/>
                  </a:lnTo>
                  <a:cubicBezTo>
                    <a:pt x="14311" y="11646"/>
                    <a:pt x="15793" y="12880"/>
                    <a:pt x="15366" y="13561"/>
                  </a:cubicBezTo>
                  <a:cubicBezTo>
                    <a:pt x="15366" y="13561"/>
                    <a:pt x="18393" y="9982"/>
                    <a:pt x="19079" y="8911"/>
                  </a:cubicBezTo>
                  <a:cubicBezTo>
                    <a:pt x="20309" y="6989"/>
                    <a:pt x="19533" y="5825"/>
                    <a:pt x="18051" y="4625"/>
                  </a:cubicBezTo>
                  <a:cubicBezTo>
                    <a:pt x="16944" y="3730"/>
                    <a:pt x="15964" y="2846"/>
                    <a:pt x="14634" y="1855"/>
                  </a:cubicBezTo>
                  <a:cubicBezTo>
                    <a:pt x="12976" y="620"/>
                    <a:pt x="11988" y="126"/>
                    <a:pt x="9846" y="38"/>
                  </a:cubicBezTo>
                  <a:cubicBezTo>
                    <a:pt x="8862" y="533"/>
                    <a:pt x="7512" y="423"/>
                    <a:pt x="6671" y="0"/>
                  </a:cubicBezTo>
                  <a:cubicBezTo>
                    <a:pt x="5211" y="152"/>
                    <a:pt x="3836" y="326"/>
                    <a:pt x="2623" y="1787"/>
                  </a:cubicBezTo>
                  <a:cubicBezTo>
                    <a:pt x="1833" y="2738"/>
                    <a:pt x="22" y="6331"/>
                    <a:pt x="0" y="6376"/>
                  </a:cubicBezTo>
                  <a:cubicBezTo>
                    <a:pt x="51" y="6333"/>
                    <a:pt x="4201" y="2881"/>
                    <a:pt x="4028" y="477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31">
              <a:extLst>
                <a:ext uri="{FF2B5EF4-FFF2-40B4-BE49-F238E27FC236}">
                  <a16:creationId xmlns:a16="http://schemas.microsoft.com/office/drawing/2014/main" id="{55F9E858-E6E9-46B6-88F5-5BEA71E1AFC9}"/>
                </a:ext>
              </a:extLst>
            </p:cNvPr>
            <p:cNvSpPr>
              <a:spLocks/>
            </p:cNvSpPr>
            <p:nvPr/>
          </p:nvSpPr>
          <p:spPr bwMode="auto">
            <a:xfrm>
              <a:off x="6483350" y="3019425"/>
              <a:ext cx="141288" cy="142875"/>
            </a:xfrm>
            <a:custGeom>
              <a:avLst/>
              <a:gdLst>
                <a:gd name="T0" fmla="*/ 0 w 1970"/>
                <a:gd name="T1" fmla="*/ 0 h 1996"/>
                <a:gd name="T2" fmla="*/ 82 w 1970"/>
                <a:gd name="T3" fmla="*/ 1058 h 1996"/>
                <a:gd name="T4" fmla="*/ 1970 w 1970"/>
                <a:gd name="T5" fmla="*/ 1996 h 1996"/>
                <a:gd name="T6" fmla="*/ 0 w 1970"/>
                <a:gd name="T7" fmla="*/ 0 h 1996"/>
              </a:gdLst>
              <a:ahLst/>
              <a:cxnLst>
                <a:cxn ang="0">
                  <a:pos x="T0" y="T1"/>
                </a:cxn>
                <a:cxn ang="0">
                  <a:pos x="T2" y="T3"/>
                </a:cxn>
                <a:cxn ang="0">
                  <a:pos x="T4" y="T5"/>
                </a:cxn>
                <a:cxn ang="0">
                  <a:pos x="T6" y="T7"/>
                </a:cxn>
              </a:cxnLst>
              <a:rect l="0" t="0" r="r" b="b"/>
              <a:pathLst>
                <a:path w="1970" h="1996">
                  <a:moveTo>
                    <a:pt x="0" y="0"/>
                  </a:moveTo>
                  <a:lnTo>
                    <a:pt x="82" y="1058"/>
                  </a:lnTo>
                  <a:lnTo>
                    <a:pt x="1970" y="1996"/>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32">
              <a:extLst>
                <a:ext uri="{FF2B5EF4-FFF2-40B4-BE49-F238E27FC236}">
                  <a16:creationId xmlns:a16="http://schemas.microsoft.com/office/drawing/2014/main" id="{75F2CC83-462E-402E-A02E-28C1409E380F}"/>
                </a:ext>
              </a:extLst>
            </p:cNvPr>
            <p:cNvSpPr>
              <a:spLocks/>
            </p:cNvSpPr>
            <p:nvPr/>
          </p:nvSpPr>
          <p:spPr bwMode="auto">
            <a:xfrm>
              <a:off x="5259388" y="2743200"/>
              <a:ext cx="192088" cy="185737"/>
            </a:xfrm>
            <a:custGeom>
              <a:avLst/>
              <a:gdLst>
                <a:gd name="T0" fmla="*/ 116 w 2661"/>
                <a:gd name="T1" fmla="*/ 1420 h 2613"/>
                <a:gd name="T2" fmla="*/ 2661 w 2661"/>
                <a:gd name="T3" fmla="*/ 486 h 2613"/>
                <a:gd name="T4" fmla="*/ 116 w 2661"/>
                <a:gd name="T5" fmla="*/ 1420 h 2613"/>
              </a:gdLst>
              <a:ahLst/>
              <a:cxnLst>
                <a:cxn ang="0">
                  <a:pos x="T0" y="T1"/>
                </a:cxn>
                <a:cxn ang="0">
                  <a:pos x="T2" y="T3"/>
                </a:cxn>
                <a:cxn ang="0">
                  <a:pos x="T4" y="T5"/>
                </a:cxn>
              </a:cxnLst>
              <a:rect l="0" t="0" r="r" b="b"/>
              <a:pathLst>
                <a:path w="2661" h="2613">
                  <a:moveTo>
                    <a:pt x="116" y="1420"/>
                  </a:moveTo>
                  <a:cubicBezTo>
                    <a:pt x="0" y="850"/>
                    <a:pt x="2234" y="0"/>
                    <a:pt x="2661" y="486"/>
                  </a:cubicBezTo>
                  <a:cubicBezTo>
                    <a:pt x="2508" y="1118"/>
                    <a:pt x="511" y="2613"/>
                    <a:pt x="116" y="14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33">
              <a:extLst>
                <a:ext uri="{FF2B5EF4-FFF2-40B4-BE49-F238E27FC236}">
                  <a16:creationId xmlns:a16="http://schemas.microsoft.com/office/drawing/2014/main" id="{718FB7F8-5227-430B-B82D-D35B17FD4653}"/>
                </a:ext>
              </a:extLst>
            </p:cNvPr>
            <p:cNvSpPr>
              <a:spLocks noEditPoints="1"/>
            </p:cNvSpPr>
            <p:nvPr/>
          </p:nvSpPr>
          <p:spPr bwMode="auto">
            <a:xfrm>
              <a:off x="5172075" y="2432050"/>
              <a:ext cx="338138" cy="685800"/>
            </a:xfrm>
            <a:custGeom>
              <a:avLst/>
              <a:gdLst>
                <a:gd name="T0" fmla="*/ 2885 w 4729"/>
                <a:gd name="T1" fmla="*/ 1508 h 9599"/>
                <a:gd name="T2" fmla="*/ 2941 w 4729"/>
                <a:gd name="T3" fmla="*/ 1489 h 9599"/>
                <a:gd name="T4" fmla="*/ 3009 w 4729"/>
                <a:gd name="T5" fmla="*/ 1654 h 9599"/>
                <a:gd name="T6" fmla="*/ 3240 w 4729"/>
                <a:gd name="T7" fmla="*/ 2371 h 9599"/>
                <a:gd name="T8" fmla="*/ 2682 w 4729"/>
                <a:gd name="T9" fmla="*/ 2653 h 9599"/>
                <a:gd name="T10" fmla="*/ 2885 w 4729"/>
                <a:gd name="T11" fmla="*/ 1508 h 9599"/>
                <a:gd name="T12" fmla="*/ 183 w 4729"/>
                <a:gd name="T13" fmla="*/ 1692 h 9599"/>
                <a:gd name="T14" fmla="*/ 848 w 4729"/>
                <a:gd name="T15" fmla="*/ 3139 h 9599"/>
                <a:gd name="T16" fmla="*/ 1790 w 4729"/>
                <a:gd name="T17" fmla="*/ 4850 h 9599"/>
                <a:gd name="T18" fmla="*/ 2777 w 4729"/>
                <a:gd name="T19" fmla="*/ 8051 h 9599"/>
                <a:gd name="T20" fmla="*/ 4042 w 4729"/>
                <a:gd name="T21" fmla="*/ 5122 h 9599"/>
                <a:gd name="T22" fmla="*/ 3644 w 4729"/>
                <a:gd name="T23" fmla="*/ 4211 h 9599"/>
                <a:gd name="T24" fmla="*/ 3813 w 4729"/>
                <a:gd name="T25" fmla="*/ 2229 h 9599"/>
                <a:gd name="T26" fmla="*/ 3339 w 4729"/>
                <a:gd name="T27" fmla="*/ 1385 h 9599"/>
                <a:gd name="T28" fmla="*/ 3112 w 4729"/>
                <a:gd name="T29" fmla="*/ 1297 h 9599"/>
                <a:gd name="T30" fmla="*/ 2908 w 4729"/>
                <a:gd name="T31" fmla="*/ 1106 h 9599"/>
                <a:gd name="T32" fmla="*/ 1753 w 4729"/>
                <a:gd name="T33" fmla="*/ 1749 h 9599"/>
                <a:gd name="T34" fmla="*/ 874 w 4729"/>
                <a:gd name="T35" fmla="*/ 296 h 9599"/>
                <a:gd name="T36" fmla="*/ 560 w 4729"/>
                <a:gd name="T37" fmla="*/ 625 h 9599"/>
                <a:gd name="T38" fmla="*/ 280 w 4729"/>
                <a:gd name="T39" fmla="*/ 1041 h 9599"/>
                <a:gd name="T40" fmla="*/ 382 w 4729"/>
                <a:gd name="T41" fmla="*/ 1262 h 9599"/>
                <a:gd name="T42" fmla="*/ 183 w 4729"/>
                <a:gd name="T43" fmla="*/ 1692 h 9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29" h="9599">
                  <a:moveTo>
                    <a:pt x="2885" y="1508"/>
                  </a:moveTo>
                  <a:cubicBezTo>
                    <a:pt x="2904" y="1503"/>
                    <a:pt x="2923" y="1497"/>
                    <a:pt x="2941" y="1489"/>
                  </a:cubicBezTo>
                  <a:cubicBezTo>
                    <a:pt x="2945" y="1538"/>
                    <a:pt x="2965" y="1593"/>
                    <a:pt x="3009" y="1654"/>
                  </a:cubicBezTo>
                  <a:cubicBezTo>
                    <a:pt x="3110" y="1795"/>
                    <a:pt x="3334" y="2089"/>
                    <a:pt x="3240" y="2371"/>
                  </a:cubicBezTo>
                  <a:cubicBezTo>
                    <a:pt x="3147" y="2653"/>
                    <a:pt x="2930" y="3008"/>
                    <a:pt x="2682" y="2653"/>
                  </a:cubicBezTo>
                  <a:cubicBezTo>
                    <a:pt x="1860" y="1515"/>
                    <a:pt x="2587" y="1574"/>
                    <a:pt x="2885" y="1508"/>
                  </a:cubicBezTo>
                  <a:close/>
                  <a:moveTo>
                    <a:pt x="183" y="1692"/>
                  </a:moveTo>
                  <a:cubicBezTo>
                    <a:pt x="306" y="1981"/>
                    <a:pt x="655" y="2743"/>
                    <a:pt x="848" y="3139"/>
                  </a:cubicBezTo>
                  <a:cubicBezTo>
                    <a:pt x="1120" y="3699"/>
                    <a:pt x="1076" y="3692"/>
                    <a:pt x="1790" y="4850"/>
                  </a:cubicBezTo>
                  <a:cubicBezTo>
                    <a:pt x="2012" y="5210"/>
                    <a:pt x="2777" y="8051"/>
                    <a:pt x="2777" y="8051"/>
                  </a:cubicBezTo>
                  <a:cubicBezTo>
                    <a:pt x="3595" y="9599"/>
                    <a:pt x="4729" y="6451"/>
                    <a:pt x="4042" y="5122"/>
                  </a:cubicBezTo>
                  <a:cubicBezTo>
                    <a:pt x="3881" y="4812"/>
                    <a:pt x="3630" y="4290"/>
                    <a:pt x="3644" y="4211"/>
                  </a:cubicBezTo>
                  <a:cubicBezTo>
                    <a:pt x="3792" y="3335"/>
                    <a:pt x="3826" y="2533"/>
                    <a:pt x="3813" y="2229"/>
                  </a:cubicBezTo>
                  <a:cubicBezTo>
                    <a:pt x="3803" y="1954"/>
                    <a:pt x="3520" y="1591"/>
                    <a:pt x="3339" y="1385"/>
                  </a:cubicBezTo>
                  <a:cubicBezTo>
                    <a:pt x="3276" y="1312"/>
                    <a:pt x="3188" y="1287"/>
                    <a:pt x="3112" y="1297"/>
                  </a:cubicBezTo>
                  <a:cubicBezTo>
                    <a:pt x="3121" y="1217"/>
                    <a:pt x="3066" y="1138"/>
                    <a:pt x="2908" y="1106"/>
                  </a:cubicBezTo>
                  <a:cubicBezTo>
                    <a:pt x="2096" y="940"/>
                    <a:pt x="1760" y="1462"/>
                    <a:pt x="1753" y="1749"/>
                  </a:cubicBezTo>
                  <a:cubicBezTo>
                    <a:pt x="1436" y="1107"/>
                    <a:pt x="931" y="373"/>
                    <a:pt x="874" y="296"/>
                  </a:cubicBezTo>
                  <a:cubicBezTo>
                    <a:pt x="657" y="0"/>
                    <a:pt x="350" y="232"/>
                    <a:pt x="560" y="625"/>
                  </a:cubicBezTo>
                  <a:cubicBezTo>
                    <a:pt x="396" y="491"/>
                    <a:pt x="56" y="526"/>
                    <a:pt x="280" y="1041"/>
                  </a:cubicBezTo>
                  <a:cubicBezTo>
                    <a:pt x="311" y="1112"/>
                    <a:pt x="350" y="1198"/>
                    <a:pt x="382" y="1262"/>
                  </a:cubicBezTo>
                  <a:cubicBezTo>
                    <a:pt x="261" y="1193"/>
                    <a:pt x="0" y="1263"/>
                    <a:pt x="183" y="1692"/>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34">
              <a:extLst>
                <a:ext uri="{FF2B5EF4-FFF2-40B4-BE49-F238E27FC236}">
                  <a16:creationId xmlns:a16="http://schemas.microsoft.com/office/drawing/2014/main" id="{F625BD11-3DBD-4294-9889-0F68E6BCEA1A}"/>
                </a:ext>
              </a:extLst>
            </p:cNvPr>
            <p:cNvSpPr>
              <a:spLocks/>
            </p:cNvSpPr>
            <p:nvPr/>
          </p:nvSpPr>
          <p:spPr bwMode="auto">
            <a:xfrm>
              <a:off x="5210175" y="2476500"/>
              <a:ext cx="66675" cy="106362"/>
            </a:xfrm>
            <a:custGeom>
              <a:avLst/>
              <a:gdLst>
                <a:gd name="T0" fmla="*/ 873 w 927"/>
                <a:gd name="T1" fmla="*/ 1480 h 1482"/>
                <a:gd name="T2" fmla="*/ 894 w 927"/>
                <a:gd name="T3" fmla="*/ 1473 h 1482"/>
                <a:gd name="T4" fmla="*/ 912 w 927"/>
                <a:gd name="T5" fmla="*/ 1401 h 1482"/>
                <a:gd name="T6" fmla="*/ 106 w 927"/>
                <a:gd name="T7" fmla="*/ 34 h 1482"/>
                <a:gd name="T8" fmla="*/ 34 w 927"/>
                <a:gd name="T9" fmla="*/ 15 h 1482"/>
                <a:gd name="T10" fmla="*/ 15 w 927"/>
                <a:gd name="T11" fmla="*/ 87 h 1482"/>
                <a:gd name="T12" fmla="*/ 822 w 927"/>
                <a:gd name="T13" fmla="*/ 1454 h 1482"/>
                <a:gd name="T14" fmla="*/ 873 w 927"/>
                <a:gd name="T15" fmla="*/ 1480 h 14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7" h="1482">
                  <a:moveTo>
                    <a:pt x="873" y="1480"/>
                  </a:moveTo>
                  <a:cubicBezTo>
                    <a:pt x="880" y="1479"/>
                    <a:pt x="887" y="1477"/>
                    <a:pt x="894" y="1473"/>
                  </a:cubicBezTo>
                  <a:cubicBezTo>
                    <a:pt x="919" y="1458"/>
                    <a:pt x="927" y="1426"/>
                    <a:pt x="912" y="1401"/>
                  </a:cubicBezTo>
                  <a:lnTo>
                    <a:pt x="106" y="34"/>
                  </a:lnTo>
                  <a:cubicBezTo>
                    <a:pt x="91" y="9"/>
                    <a:pt x="59" y="0"/>
                    <a:pt x="34" y="15"/>
                  </a:cubicBezTo>
                  <a:cubicBezTo>
                    <a:pt x="9" y="30"/>
                    <a:pt x="0" y="62"/>
                    <a:pt x="15" y="87"/>
                  </a:cubicBezTo>
                  <a:lnTo>
                    <a:pt x="822" y="1454"/>
                  </a:lnTo>
                  <a:cubicBezTo>
                    <a:pt x="833" y="1473"/>
                    <a:pt x="853" y="1482"/>
                    <a:pt x="873" y="14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35">
              <a:extLst>
                <a:ext uri="{FF2B5EF4-FFF2-40B4-BE49-F238E27FC236}">
                  <a16:creationId xmlns:a16="http://schemas.microsoft.com/office/drawing/2014/main" id="{F8342B7C-135E-43A5-B2FF-500F1D45E35F}"/>
                </a:ext>
              </a:extLst>
            </p:cNvPr>
            <p:cNvSpPr>
              <a:spLocks/>
            </p:cNvSpPr>
            <p:nvPr/>
          </p:nvSpPr>
          <p:spPr bwMode="auto">
            <a:xfrm>
              <a:off x="5199063" y="2524125"/>
              <a:ext cx="50800" cy="84137"/>
            </a:xfrm>
            <a:custGeom>
              <a:avLst/>
              <a:gdLst>
                <a:gd name="T0" fmla="*/ 667 w 721"/>
                <a:gd name="T1" fmla="*/ 1178 h 1180"/>
                <a:gd name="T2" fmla="*/ 687 w 721"/>
                <a:gd name="T3" fmla="*/ 1171 h 1180"/>
                <a:gd name="T4" fmla="*/ 707 w 721"/>
                <a:gd name="T5" fmla="*/ 1100 h 1180"/>
                <a:gd name="T6" fmla="*/ 106 w 721"/>
                <a:gd name="T7" fmla="*/ 34 h 1180"/>
                <a:gd name="T8" fmla="*/ 34 w 721"/>
                <a:gd name="T9" fmla="*/ 14 h 1180"/>
                <a:gd name="T10" fmla="*/ 14 w 721"/>
                <a:gd name="T11" fmla="*/ 86 h 1180"/>
                <a:gd name="T12" fmla="*/ 615 w 721"/>
                <a:gd name="T13" fmla="*/ 1151 h 1180"/>
                <a:gd name="T14" fmla="*/ 667 w 721"/>
                <a:gd name="T15" fmla="*/ 1178 h 1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1180">
                  <a:moveTo>
                    <a:pt x="667" y="1178"/>
                  </a:moveTo>
                  <a:cubicBezTo>
                    <a:pt x="674" y="1177"/>
                    <a:pt x="680" y="1175"/>
                    <a:pt x="687" y="1171"/>
                  </a:cubicBezTo>
                  <a:cubicBezTo>
                    <a:pt x="712" y="1157"/>
                    <a:pt x="721" y="1125"/>
                    <a:pt x="707" y="1100"/>
                  </a:cubicBezTo>
                  <a:lnTo>
                    <a:pt x="106" y="34"/>
                  </a:lnTo>
                  <a:cubicBezTo>
                    <a:pt x="91" y="9"/>
                    <a:pt x="59" y="0"/>
                    <a:pt x="34" y="14"/>
                  </a:cubicBezTo>
                  <a:cubicBezTo>
                    <a:pt x="8" y="28"/>
                    <a:pt x="0" y="60"/>
                    <a:pt x="14" y="86"/>
                  </a:cubicBezTo>
                  <a:lnTo>
                    <a:pt x="615" y="1151"/>
                  </a:lnTo>
                  <a:cubicBezTo>
                    <a:pt x="626" y="1170"/>
                    <a:pt x="646" y="1180"/>
                    <a:pt x="667" y="117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6">
              <a:extLst>
                <a:ext uri="{FF2B5EF4-FFF2-40B4-BE49-F238E27FC236}">
                  <a16:creationId xmlns:a16="http://schemas.microsoft.com/office/drawing/2014/main" id="{AD466FA8-9DA1-466C-A6ED-043EDC5AD1D5}"/>
                </a:ext>
              </a:extLst>
            </p:cNvPr>
            <p:cNvSpPr>
              <a:spLocks/>
            </p:cNvSpPr>
            <p:nvPr/>
          </p:nvSpPr>
          <p:spPr bwMode="auto">
            <a:xfrm>
              <a:off x="5472113" y="2425700"/>
              <a:ext cx="82550" cy="66675"/>
            </a:xfrm>
            <a:custGeom>
              <a:avLst/>
              <a:gdLst>
                <a:gd name="T0" fmla="*/ 11 w 1172"/>
                <a:gd name="T1" fmla="*/ 895 h 936"/>
                <a:gd name="T2" fmla="*/ 29 w 1172"/>
                <a:gd name="T3" fmla="*/ 825 h 936"/>
                <a:gd name="T4" fmla="*/ 1071 w 1172"/>
                <a:gd name="T5" fmla="*/ 20 h 936"/>
                <a:gd name="T6" fmla="*/ 1152 w 1172"/>
                <a:gd name="T7" fmla="*/ 30 h 936"/>
                <a:gd name="T8" fmla="*/ 1142 w 1172"/>
                <a:gd name="T9" fmla="*/ 111 h 936"/>
                <a:gd name="T10" fmla="*/ 99 w 1172"/>
                <a:gd name="T11" fmla="*/ 916 h 936"/>
                <a:gd name="T12" fmla="*/ 18 w 1172"/>
                <a:gd name="T13" fmla="*/ 906 h 936"/>
                <a:gd name="T14" fmla="*/ 11 w 1172"/>
                <a:gd name="T15" fmla="*/ 895 h 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2" h="936">
                  <a:moveTo>
                    <a:pt x="11" y="895"/>
                  </a:moveTo>
                  <a:cubicBezTo>
                    <a:pt x="0" y="871"/>
                    <a:pt x="7" y="841"/>
                    <a:pt x="29" y="825"/>
                  </a:cubicBezTo>
                  <a:lnTo>
                    <a:pt x="1071" y="20"/>
                  </a:lnTo>
                  <a:cubicBezTo>
                    <a:pt x="1096" y="0"/>
                    <a:pt x="1133" y="5"/>
                    <a:pt x="1152" y="30"/>
                  </a:cubicBezTo>
                  <a:cubicBezTo>
                    <a:pt x="1172" y="56"/>
                    <a:pt x="1167" y="92"/>
                    <a:pt x="1142" y="111"/>
                  </a:cubicBezTo>
                  <a:lnTo>
                    <a:pt x="99" y="916"/>
                  </a:lnTo>
                  <a:cubicBezTo>
                    <a:pt x="74" y="936"/>
                    <a:pt x="37" y="931"/>
                    <a:pt x="18" y="906"/>
                  </a:cubicBezTo>
                  <a:cubicBezTo>
                    <a:pt x="16" y="902"/>
                    <a:pt x="13" y="899"/>
                    <a:pt x="11" y="8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7">
              <a:extLst>
                <a:ext uri="{FF2B5EF4-FFF2-40B4-BE49-F238E27FC236}">
                  <a16:creationId xmlns:a16="http://schemas.microsoft.com/office/drawing/2014/main" id="{2026A8C3-0B83-4D8A-B8DC-44ECF0EE5C9E}"/>
                </a:ext>
              </a:extLst>
            </p:cNvPr>
            <p:cNvSpPr>
              <a:spLocks/>
            </p:cNvSpPr>
            <p:nvPr/>
          </p:nvSpPr>
          <p:spPr bwMode="auto">
            <a:xfrm>
              <a:off x="5424488" y="2354263"/>
              <a:ext cx="53975" cy="106362"/>
            </a:xfrm>
            <a:custGeom>
              <a:avLst/>
              <a:gdLst>
                <a:gd name="T0" fmla="*/ 29 w 757"/>
                <a:gd name="T1" fmla="*/ 1466 h 1487"/>
                <a:gd name="T2" fmla="*/ 11 w 757"/>
                <a:gd name="T3" fmla="*/ 1396 h 1487"/>
                <a:gd name="T4" fmla="*/ 639 w 757"/>
                <a:gd name="T5" fmla="*/ 42 h 1487"/>
                <a:gd name="T6" fmla="*/ 716 w 757"/>
                <a:gd name="T7" fmla="*/ 13 h 1487"/>
                <a:gd name="T8" fmla="*/ 744 w 757"/>
                <a:gd name="T9" fmla="*/ 90 h 1487"/>
                <a:gd name="T10" fmla="*/ 116 w 757"/>
                <a:gd name="T11" fmla="*/ 1445 h 1487"/>
                <a:gd name="T12" fmla="*/ 40 w 757"/>
                <a:gd name="T13" fmla="*/ 1473 h 1487"/>
                <a:gd name="T14" fmla="*/ 29 w 757"/>
                <a:gd name="T15" fmla="*/ 1466 h 14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1487">
                  <a:moveTo>
                    <a:pt x="29" y="1466"/>
                  </a:moveTo>
                  <a:cubicBezTo>
                    <a:pt x="8" y="1450"/>
                    <a:pt x="0" y="1421"/>
                    <a:pt x="11" y="1396"/>
                  </a:cubicBezTo>
                  <a:lnTo>
                    <a:pt x="639" y="42"/>
                  </a:lnTo>
                  <a:cubicBezTo>
                    <a:pt x="652" y="13"/>
                    <a:pt x="686" y="0"/>
                    <a:pt x="716" y="13"/>
                  </a:cubicBezTo>
                  <a:cubicBezTo>
                    <a:pt x="744" y="27"/>
                    <a:pt x="757" y="61"/>
                    <a:pt x="744" y="90"/>
                  </a:cubicBezTo>
                  <a:lnTo>
                    <a:pt x="116" y="1445"/>
                  </a:lnTo>
                  <a:cubicBezTo>
                    <a:pt x="103" y="1474"/>
                    <a:pt x="68" y="1487"/>
                    <a:pt x="40" y="1473"/>
                  </a:cubicBezTo>
                  <a:cubicBezTo>
                    <a:pt x="36" y="1471"/>
                    <a:pt x="32" y="1469"/>
                    <a:pt x="29" y="14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8">
              <a:extLst>
                <a:ext uri="{FF2B5EF4-FFF2-40B4-BE49-F238E27FC236}">
                  <a16:creationId xmlns:a16="http://schemas.microsoft.com/office/drawing/2014/main" id="{00A09F2A-5A5A-4F2D-BA12-D70659DAB4BD}"/>
                </a:ext>
              </a:extLst>
            </p:cNvPr>
            <p:cNvSpPr>
              <a:spLocks/>
            </p:cNvSpPr>
            <p:nvPr/>
          </p:nvSpPr>
          <p:spPr bwMode="auto">
            <a:xfrm>
              <a:off x="5365750" y="2344738"/>
              <a:ext cx="7938" cy="101600"/>
            </a:xfrm>
            <a:custGeom>
              <a:avLst/>
              <a:gdLst>
                <a:gd name="T0" fmla="*/ 53 w 121"/>
                <a:gd name="T1" fmla="*/ 1419 h 1420"/>
                <a:gd name="T2" fmla="*/ 5 w 121"/>
                <a:gd name="T3" fmla="*/ 1363 h 1420"/>
                <a:gd name="T4" fmla="*/ 1 w 121"/>
                <a:gd name="T5" fmla="*/ 58 h 1420"/>
                <a:gd name="T6" fmla="*/ 58 w 121"/>
                <a:gd name="T7" fmla="*/ 0 h 1420"/>
                <a:gd name="T8" fmla="*/ 116 w 121"/>
                <a:gd name="T9" fmla="*/ 58 h 1420"/>
                <a:gd name="T10" fmla="*/ 121 w 121"/>
                <a:gd name="T11" fmla="*/ 1362 h 1420"/>
                <a:gd name="T12" fmla="*/ 63 w 121"/>
                <a:gd name="T13" fmla="*/ 1420 h 1420"/>
                <a:gd name="T14" fmla="*/ 53 w 121"/>
                <a:gd name="T15" fmla="*/ 1419 h 1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420">
                  <a:moveTo>
                    <a:pt x="53" y="1419"/>
                  </a:moveTo>
                  <a:cubicBezTo>
                    <a:pt x="26" y="1415"/>
                    <a:pt x="5" y="1391"/>
                    <a:pt x="5" y="1363"/>
                  </a:cubicBezTo>
                  <a:lnTo>
                    <a:pt x="1" y="58"/>
                  </a:lnTo>
                  <a:cubicBezTo>
                    <a:pt x="0" y="26"/>
                    <a:pt x="26" y="0"/>
                    <a:pt x="58" y="0"/>
                  </a:cubicBezTo>
                  <a:cubicBezTo>
                    <a:pt x="90" y="0"/>
                    <a:pt x="116" y="26"/>
                    <a:pt x="116" y="58"/>
                  </a:cubicBezTo>
                  <a:lnTo>
                    <a:pt x="121" y="1362"/>
                  </a:lnTo>
                  <a:cubicBezTo>
                    <a:pt x="121" y="1394"/>
                    <a:pt x="95" y="1420"/>
                    <a:pt x="63" y="1420"/>
                  </a:cubicBezTo>
                  <a:cubicBezTo>
                    <a:pt x="59" y="1420"/>
                    <a:pt x="56" y="1420"/>
                    <a:pt x="53" y="14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9">
              <a:extLst>
                <a:ext uri="{FF2B5EF4-FFF2-40B4-BE49-F238E27FC236}">
                  <a16:creationId xmlns:a16="http://schemas.microsoft.com/office/drawing/2014/main" id="{94203390-1AFD-4575-B2DB-C68D84ECC7A7}"/>
                </a:ext>
              </a:extLst>
            </p:cNvPr>
            <p:cNvSpPr>
              <a:spLocks/>
            </p:cNvSpPr>
            <p:nvPr/>
          </p:nvSpPr>
          <p:spPr bwMode="auto">
            <a:xfrm>
              <a:off x="5268913" y="2679700"/>
              <a:ext cx="676275" cy="665162"/>
            </a:xfrm>
            <a:custGeom>
              <a:avLst/>
              <a:gdLst>
                <a:gd name="T0" fmla="*/ 9418 w 9418"/>
                <a:gd name="T1" fmla="*/ 5009 h 9313"/>
                <a:gd name="T2" fmla="*/ 8419 w 9418"/>
                <a:gd name="T3" fmla="*/ 5794 h 9313"/>
                <a:gd name="T4" fmla="*/ 6836 w 9418"/>
                <a:gd name="T5" fmla="*/ 7004 h 9313"/>
                <a:gd name="T6" fmla="*/ 5467 w 9418"/>
                <a:gd name="T7" fmla="*/ 7972 h 9313"/>
                <a:gd name="T8" fmla="*/ 1621 w 9418"/>
                <a:gd name="T9" fmla="*/ 6738 h 9313"/>
                <a:gd name="T10" fmla="*/ 0 w 9418"/>
                <a:gd name="T11" fmla="*/ 2339 h 9313"/>
                <a:gd name="T12" fmla="*/ 2530 w 9418"/>
                <a:gd name="T13" fmla="*/ 1364 h 9313"/>
                <a:gd name="T14" fmla="*/ 3678 w 9418"/>
                <a:gd name="T15" fmla="*/ 3664 h 9313"/>
                <a:gd name="T16" fmla="*/ 4262 w 9418"/>
                <a:gd name="T17" fmla="*/ 3204 h 9313"/>
                <a:gd name="T18" fmla="*/ 8465 w 9418"/>
                <a:gd name="T19" fmla="*/ 0 h 9313"/>
                <a:gd name="T20" fmla="*/ 9418 w 9418"/>
                <a:gd name="T21" fmla="*/ 5009 h 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18" h="9313">
                  <a:moveTo>
                    <a:pt x="9418" y="5009"/>
                  </a:moveTo>
                  <a:cubicBezTo>
                    <a:pt x="9418" y="5009"/>
                    <a:pt x="8997" y="5343"/>
                    <a:pt x="8419" y="5794"/>
                  </a:cubicBezTo>
                  <a:cubicBezTo>
                    <a:pt x="7948" y="6160"/>
                    <a:pt x="7374" y="6603"/>
                    <a:pt x="6836" y="7004"/>
                  </a:cubicBezTo>
                  <a:cubicBezTo>
                    <a:pt x="6295" y="7408"/>
                    <a:pt x="5790" y="7771"/>
                    <a:pt x="5467" y="7972"/>
                  </a:cubicBezTo>
                  <a:cubicBezTo>
                    <a:pt x="3315" y="9313"/>
                    <a:pt x="2176" y="8285"/>
                    <a:pt x="1621" y="6738"/>
                  </a:cubicBezTo>
                  <a:cubicBezTo>
                    <a:pt x="1226" y="5634"/>
                    <a:pt x="0" y="2339"/>
                    <a:pt x="0" y="2339"/>
                  </a:cubicBezTo>
                  <a:cubicBezTo>
                    <a:pt x="250" y="2892"/>
                    <a:pt x="2479" y="2222"/>
                    <a:pt x="2530" y="1364"/>
                  </a:cubicBezTo>
                  <a:lnTo>
                    <a:pt x="3678" y="3664"/>
                  </a:lnTo>
                  <a:cubicBezTo>
                    <a:pt x="3873" y="3511"/>
                    <a:pt x="4069" y="3357"/>
                    <a:pt x="4262" y="3204"/>
                  </a:cubicBezTo>
                  <a:cubicBezTo>
                    <a:pt x="6117" y="1738"/>
                    <a:pt x="7826" y="319"/>
                    <a:pt x="8465" y="0"/>
                  </a:cubicBezTo>
                  <a:lnTo>
                    <a:pt x="9418" y="500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40">
              <a:extLst>
                <a:ext uri="{FF2B5EF4-FFF2-40B4-BE49-F238E27FC236}">
                  <a16:creationId xmlns:a16="http://schemas.microsoft.com/office/drawing/2014/main" id="{07D4BB1F-5934-4B70-BB60-5BD75A7B1785}"/>
                </a:ext>
              </a:extLst>
            </p:cNvPr>
            <p:cNvSpPr>
              <a:spLocks/>
            </p:cNvSpPr>
            <p:nvPr/>
          </p:nvSpPr>
          <p:spPr bwMode="auto">
            <a:xfrm>
              <a:off x="5759450" y="3013075"/>
              <a:ext cx="122238" cy="166687"/>
            </a:xfrm>
            <a:custGeom>
              <a:avLst/>
              <a:gdLst>
                <a:gd name="T0" fmla="*/ 1700 w 1700"/>
                <a:gd name="T1" fmla="*/ 0 h 2348"/>
                <a:gd name="T2" fmla="*/ 1583 w 1700"/>
                <a:gd name="T3" fmla="*/ 1138 h 2348"/>
                <a:gd name="T4" fmla="*/ 0 w 1700"/>
                <a:gd name="T5" fmla="*/ 2348 h 2348"/>
                <a:gd name="T6" fmla="*/ 1700 w 1700"/>
                <a:gd name="T7" fmla="*/ 0 h 2348"/>
              </a:gdLst>
              <a:ahLst/>
              <a:cxnLst>
                <a:cxn ang="0">
                  <a:pos x="T0" y="T1"/>
                </a:cxn>
                <a:cxn ang="0">
                  <a:pos x="T2" y="T3"/>
                </a:cxn>
                <a:cxn ang="0">
                  <a:pos x="T4" y="T5"/>
                </a:cxn>
                <a:cxn ang="0">
                  <a:pos x="T6" y="T7"/>
                </a:cxn>
              </a:cxnLst>
              <a:rect l="0" t="0" r="r" b="b"/>
              <a:pathLst>
                <a:path w="1700" h="2348">
                  <a:moveTo>
                    <a:pt x="1700" y="0"/>
                  </a:moveTo>
                  <a:lnTo>
                    <a:pt x="1583" y="1138"/>
                  </a:lnTo>
                  <a:cubicBezTo>
                    <a:pt x="1112" y="1504"/>
                    <a:pt x="538" y="1947"/>
                    <a:pt x="0" y="2348"/>
                  </a:cubicBezTo>
                  <a:lnTo>
                    <a:pt x="170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41">
              <a:extLst>
                <a:ext uri="{FF2B5EF4-FFF2-40B4-BE49-F238E27FC236}">
                  <a16:creationId xmlns:a16="http://schemas.microsoft.com/office/drawing/2014/main" id="{6F0DA552-CAC3-4652-81D9-D850A548B488}"/>
                </a:ext>
              </a:extLst>
            </p:cNvPr>
            <p:cNvSpPr>
              <a:spLocks/>
            </p:cNvSpPr>
            <p:nvPr/>
          </p:nvSpPr>
          <p:spPr bwMode="auto">
            <a:xfrm>
              <a:off x="5535613" y="2940050"/>
              <a:ext cx="42863" cy="77787"/>
            </a:xfrm>
            <a:custGeom>
              <a:avLst/>
              <a:gdLst>
                <a:gd name="T0" fmla="*/ 537 w 597"/>
                <a:gd name="T1" fmla="*/ 1084 h 1084"/>
                <a:gd name="T2" fmla="*/ 489 w 597"/>
                <a:gd name="T3" fmla="*/ 1054 h 1084"/>
                <a:gd name="T4" fmla="*/ 13 w 597"/>
                <a:gd name="T5" fmla="*/ 84 h 1084"/>
                <a:gd name="T6" fmla="*/ 37 w 597"/>
                <a:gd name="T7" fmla="*/ 13 h 1084"/>
                <a:gd name="T8" fmla="*/ 108 w 597"/>
                <a:gd name="T9" fmla="*/ 37 h 1084"/>
                <a:gd name="T10" fmla="*/ 584 w 597"/>
                <a:gd name="T11" fmla="*/ 1008 h 1084"/>
                <a:gd name="T12" fmla="*/ 560 w 597"/>
                <a:gd name="T13" fmla="*/ 1078 h 1084"/>
                <a:gd name="T14" fmla="*/ 537 w 597"/>
                <a:gd name="T15" fmla="*/ 1084 h 10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4">
                  <a:moveTo>
                    <a:pt x="537" y="1084"/>
                  </a:moveTo>
                  <a:cubicBezTo>
                    <a:pt x="517" y="1084"/>
                    <a:pt x="498" y="1073"/>
                    <a:pt x="489" y="1054"/>
                  </a:cubicBezTo>
                  <a:lnTo>
                    <a:pt x="13" y="84"/>
                  </a:lnTo>
                  <a:cubicBezTo>
                    <a:pt x="0" y="58"/>
                    <a:pt x="11" y="26"/>
                    <a:pt x="37" y="13"/>
                  </a:cubicBezTo>
                  <a:cubicBezTo>
                    <a:pt x="63" y="0"/>
                    <a:pt x="95" y="11"/>
                    <a:pt x="108" y="37"/>
                  </a:cubicBezTo>
                  <a:lnTo>
                    <a:pt x="584" y="1008"/>
                  </a:lnTo>
                  <a:cubicBezTo>
                    <a:pt x="597" y="1034"/>
                    <a:pt x="586" y="1066"/>
                    <a:pt x="560" y="1078"/>
                  </a:cubicBezTo>
                  <a:cubicBezTo>
                    <a:pt x="552" y="1082"/>
                    <a:pt x="544" y="1084"/>
                    <a:pt x="537" y="10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40130940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DBAFE-3814-4FCF-88C3-7A638582BB79}"/>
              </a:ext>
            </a:extLst>
          </p:cNvPr>
          <p:cNvSpPr>
            <a:spLocks noGrp="1"/>
          </p:cNvSpPr>
          <p:nvPr>
            <p:ph type="title"/>
          </p:nvPr>
        </p:nvSpPr>
        <p:spPr/>
        <p:txBody>
          <a:bodyPr/>
          <a:lstStyle/>
          <a:p>
            <a:r>
              <a:rPr lang="en-GB"/>
              <a:t>Using the UoS brand</a:t>
            </a:r>
          </a:p>
        </p:txBody>
      </p:sp>
      <p:sp>
        <p:nvSpPr>
          <p:cNvPr id="3" name="Content Placeholder 2">
            <a:extLst>
              <a:ext uri="{FF2B5EF4-FFF2-40B4-BE49-F238E27FC236}">
                <a16:creationId xmlns:a16="http://schemas.microsoft.com/office/drawing/2014/main" id="{786823BD-315C-4734-816D-E8A8A50658B7}"/>
              </a:ext>
            </a:extLst>
          </p:cNvPr>
          <p:cNvSpPr>
            <a:spLocks noGrp="1"/>
          </p:cNvSpPr>
          <p:nvPr>
            <p:ph sz="quarter" idx="10"/>
          </p:nvPr>
        </p:nvSpPr>
        <p:spPr/>
        <p:txBody>
          <a:bodyPr anchor="ctr">
            <a:normAutofit/>
          </a:bodyPr>
          <a:lstStyle/>
          <a:p>
            <a:pPr>
              <a:lnSpc>
                <a:spcPct val="160000"/>
              </a:lnSpc>
            </a:pPr>
            <a:r>
              <a:rPr lang="en-GB" sz="2800">
                <a:hlinkClick r:id="rId3"/>
              </a:rPr>
              <a:t>Brand Accessibility Matrix</a:t>
            </a:r>
            <a:endParaRPr lang="en-GB" sz="2800"/>
          </a:p>
          <a:p>
            <a:pPr>
              <a:lnSpc>
                <a:spcPct val="160000"/>
              </a:lnSpc>
            </a:pPr>
            <a:endParaRPr lang="en-GB" sz="2800"/>
          </a:p>
          <a:p>
            <a:pPr>
              <a:lnSpc>
                <a:spcPct val="160000"/>
              </a:lnSpc>
            </a:pPr>
            <a:endParaRPr lang="en-GB" sz="2800"/>
          </a:p>
          <a:p>
            <a:pPr>
              <a:lnSpc>
                <a:spcPct val="160000"/>
              </a:lnSpc>
            </a:pPr>
            <a:r>
              <a:rPr lang="en-GB" sz="2800">
                <a:hlinkClick r:id="rId4"/>
              </a:rPr>
              <a:t>Brand Accessible Colour Suggester</a:t>
            </a:r>
            <a:endParaRPr lang="en-GB" sz="2800"/>
          </a:p>
        </p:txBody>
      </p:sp>
      <p:pic>
        <p:nvPicPr>
          <p:cNvPr id="5" name="Content Placeholder 4" descr="Screenshot of the UoS colour palette.">
            <a:extLst>
              <a:ext uri="{FF2B5EF4-FFF2-40B4-BE49-F238E27FC236}">
                <a16:creationId xmlns:a16="http://schemas.microsoft.com/office/drawing/2014/main" id="{1591CF6F-6630-4AD4-9695-D9A63F21450B}"/>
              </a:ext>
            </a:extLst>
          </p:cNvPr>
          <p:cNvPicPr>
            <a:picLocks noGrp="1" noChangeAspect="1"/>
          </p:cNvPicPr>
          <p:nvPr>
            <p:ph sz="quarter" idx="12"/>
          </p:nvPr>
        </p:nvPicPr>
        <p:blipFill rotWithShape="1">
          <a:blip r:embed="rId5">
            <a:extLst>
              <a:ext uri="{28A0092B-C50C-407E-A947-70E740481C1C}">
                <a14:useLocalDpi xmlns:a14="http://schemas.microsoft.com/office/drawing/2010/main" val="0"/>
              </a:ext>
            </a:extLst>
          </a:blip>
          <a:stretch/>
        </p:blipFill>
        <p:spPr>
          <a:xfrm>
            <a:off x="8077200" y="1353350"/>
            <a:ext cx="3778250" cy="4865675"/>
          </a:xfrm>
          <a:prstGeom prst="rect">
            <a:avLst/>
          </a:prstGeom>
          <a:noFill/>
          <a:ln>
            <a:solidFill>
              <a:schemeClr val="accent5"/>
            </a:solidFill>
          </a:ln>
        </p:spPr>
      </p:pic>
    </p:spTree>
    <p:extLst>
      <p:ext uri="{BB962C8B-B14F-4D97-AF65-F5344CB8AC3E}">
        <p14:creationId xmlns:p14="http://schemas.microsoft.com/office/powerpoint/2010/main" val="835216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255E-D448-4FE6-9F38-62849FE01C6A}"/>
              </a:ext>
            </a:extLst>
          </p:cNvPr>
          <p:cNvSpPr>
            <a:spLocks noGrp="1"/>
          </p:cNvSpPr>
          <p:nvPr>
            <p:ph type="title"/>
          </p:nvPr>
        </p:nvSpPr>
        <p:spPr/>
        <p:txBody>
          <a:bodyPr/>
          <a:lstStyle/>
          <a:p>
            <a:r>
              <a:rPr lang="en-GB"/>
              <a:t>Questions? </a:t>
            </a:r>
            <a:r>
              <a:rPr lang="en-GB">
                <a:solidFill>
                  <a:schemeClr val="bg1"/>
                </a:solidFill>
              </a:rPr>
              <a:t>(PowerPoint)</a:t>
            </a:r>
          </a:p>
        </p:txBody>
      </p:sp>
      <p:grpSp>
        <p:nvGrpSpPr>
          <p:cNvPr id="5" name="Group 4">
            <a:extLst>
              <a:ext uri="{FF2B5EF4-FFF2-40B4-BE49-F238E27FC236}">
                <a16:creationId xmlns:a16="http://schemas.microsoft.com/office/drawing/2014/main" id="{62454ED0-CD6F-4810-92C6-FBFA092841C0}"/>
              </a:ext>
              <a:ext uri="{C183D7F6-B498-43B3-948B-1728B52AA6E4}">
                <adec:decorative xmlns:adec="http://schemas.microsoft.com/office/drawing/2017/decorative" val="1"/>
              </a:ext>
            </a:extLst>
          </p:cNvPr>
          <p:cNvGrpSpPr>
            <a:grpSpLocks noChangeAspect="1"/>
          </p:cNvGrpSpPr>
          <p:nvPr/>
        </p:nvGrpSpPr>
        <p:grpSpPr>
          <a:xfrm flipH="1">
            <a:off x="5295899" y="262277"/>
            <a:ext cx="3019425" cy="6595724"/>
            <a:chOff x="5138738" y="1885950"/>
            <a:chExt cx="1712912" cy="3741737"/>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0F07BEA8-4D43-4008-B215-09FECB3DD716}"/>
                </a:ext>
              </a:extLst>
            </p:cNvPr>
            <p:cNvSpPr>
              <a:spLocks/>
            </p:cNvSpPr>
            <p:nvPr/>
          </p:nvSpPr>
          <p:spPr bwMode="auto">
            <a:xfrm>
              <a:off x="6234113" y="4683125"/>
              <a:ext cx="581025" cy="944562"/>
            </a:xfrm>
            <a:custGeom>
              <a:avLst/>
              <a:gdLst>
                <a:gd name="T0" fmla="*/ 7416 w 8096"/>
                <a:gd name="T1" fmla="*/ 13204 h 13219"/>
                <a:gd name="T2" fmla="*/ 2671 w 8096"/>
                <a:gd name="T3" fmla="*/ 13218 h 13219"/>
                <a:gd name="T4" fmla="*/ 2100 w 8096"/>
                <a:gd name="T5" fmla="*/ 12654 h 13219"/>
                <a:gd name="T6" fmla="*/ 2186 w 8096"/>
                <a:gd name="T7" fmla="*/ 11900 h 13219"/>
                <a:gd name="T8" fmla="*/ 0 w 8096"/>
                <a:gd name="T9" fmla="*/ 0 h 13219"/>
                <a:gd name="T10" fmla="*/ 3544 w 8096"/>
                <a:gd name="T11" fmla="*/ 43 h 13219"/>
                <a:gd name="T12" fmla="*/ 4504 w 8096"/>
                <a:gd name="T13" fmla="*/ 11151 h 13219"/>
                <a:gd name="T14" fmla="*/ 4710 w 8096"/>
                <a:gd name="T15" fmla="*/ 11442 h 13219"/>
                <a:gd name="T16" fmla="*/ 6152 w 8096"/>
                <a:gd name="T17" fmla="*/ 11870 h 13219"/>
                <a:gd name="T18" fmla="*/ 7314 w 8096"/>
                <a:gd name="T19" fmla="*/ 12245 h 13219"/>
                <a:gd name="T20" fmla="*/ 7416 w 8096"/>
                <a:gd name="T21" fmla="*/ 13204 h 13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6" h="13219">
                  <a:moveTo>
                    <a:pt x="7416" y="13204"/>
                  </a:moveTo>
                  <a:lnTo>
                    <a:pt x="2671" y="13218"/>
                  </a:lnTo>
                  <a:cubicBezTo>
                    <a:pt x="2358" y="13219"/>
                    <a:pt x="2101" y="12967"/>
                    <a:pt x="2100" y="12654"/>
                  </a:cubicBezTo>
                  <a:cubicBezTo>
                    <a:pt x="2099" y="12413"/>
                    <a:pt x="2145" y="12145"/>
                    <a:pt x="2186" y="11900"/>
                  </a:cubicBezTo>
                  <a:cubicBezTo>
                    <a:pt x="2223" y="11678"/>
                    <a:pt x="421" y="4749"/>
                    <a:pt x="0" y="0"/>
                  </a:cubicBezTo>
                  <a:lnTo>
                    <a:pt x="3544" y="43"/>
                  </a:lnTo>
                  <a:lnTo>
                    <a:pt x="4504" y="11151"/>
                  </a:lnTo>
                  <a:cubicBezTo>
                    <a:pt x="4503" y="11283"/>
                    <a:pt x="4586" y="11400"/>
                    <a:pt x="4710" y="11442"/>
                  </a:cubicBezTo>
                  <a:cubicBezTo>
                    <a:pt x="5025" y="11548"/>
                    <a:pt x="5599" y="11708"/>
                    <a:pt x="6152" y="11870"/>
                  </a:cubicBezTo>
                  <a:cubicBezTo>
                    <a:pt x="6606" y="12004"/>
                    <a:pt x="7046" y="12139"/>
                    <a:pt x="7314" y="12245"/>
                  </a:cubicBezTo>
                  <a:cubicBezTo>
                    <a:pt x="8096" y="12554"/>
                    <a:pt x="7669" y="13204"/>
                    <a:pt x="7416" y="1320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DAB36492-661A-4DD4-B0A6-5F8127B0AD42}"/>
                </a:ext>
              </a:extLst>
            </p:cNvPr>
            <p:cNvSpPr>
              <a:spLocks/>
            </p:cNvSpPr>
            <p:nvPr/>
          </p:nvSpPr>
          <p:spPr bwMode="auto">
            <a:xfrm>
              <a:off x="6384925" y="5530850"/>
              <a:ext cx="430213" cy="96837"/>
            </a:xfrm>
            <a:custGeom>
              <a:avLst/>
              <a:gdLst>
                <a:gd name="T0" fmla="*/ 5317 w 5997"/>
                <a:gd name="T1" fmla="*/ 1347 h 1362"/>
                <a:gd name="T2" fmla="*/ 572 w 5997"/>
                <a:gd name="T3" fmla="*/ 1361 h 1362"/>
                <a:gd name="T4" fmla="*/ 1 w 5997"/>
                <a:gd name="T5" fmla="*/ 797 h 1362"/>
                <a:gd name="T6" fmla="*/ 87 w 5997"/>
                <a:gd name="T7" fmla="*/ 43 h 1362"/>
                <a:gd name="T8" fmla="*/ 707 w 5997"/>
                <a:gd name="T9" fmla="*/ 63 h 1362"/>
                <a:gd name="T10" fmla="*/ 2844 w 5997"/>
                <a:gd name="T11" fmla="*/ 514 h 1362"/>
                <a:gd name="T12" fmla="*/ 4053 w 5997"/>
                <a:gd name="T13" fmla="*/ 13 h 1362"/>
                <a:gd name="T14" fmla="*/ 5215 w 5997"/>
                <a:gd name="T15" fmla="*/ 388 h 1362"/>
                <a:gd name="T16" fmla="*/ 5317 w 5997"/>
                <a:gd name="T17" fmla="*/ 1347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7" h="1362">
                  <a:moveTo>
                    <a:pt x="5317" y="1347"/>
                  </a:moveTo>
                  <a:lnTo>
                    <a:pt x="572" y="1361"/>
                  </a:lnTo>
                  <a:cubicBezTo>
                    <a:pt x="259" y="1362"/>
                    <a:pt x="2" y="1110"/>
                    <a:pt x="1" y="797"/>
                  </a:cubicBezTo>
                  <a:cubicBezTo>
                    <a:pt x="0" y="556"/>
                    <a:pt x="46" y="288"/>
                    <a:pt x="87" y="43"/>
                  </a:cubicBezTo>
                  <a:cubicBezTo>
                    <a:pt x="261" y="4"/>
                    <a:pt x="468" y="0"/>
                    <a:pt x="707" y="63"/>
                  </a:cubicBezTo>
                  <a:cubicBezTo>
                    <a:pt x="1594" y="298"/>
                    <a:pt x="2596" y="537"/>
                    <a:pt x="2844" y="514"/>
                  </a:cubicBezTo>
                  <a:cubicBezTo>
                    <a:pt x="3241" y="477"/>
                    <a:pt x="3742" y="152"/>
                    <a:pt x="4053" y="13"/>
                  </a:cubicBezTo>
                  <a:cubicBezTo>
                    <a:pt x="4507" y="147"/>
                    <a:pt x="4947" y="282"/>
                    <a:pt x="5215" y="388"/>
                  </a:cubicBezTo>
                  <a:cubicBezTo>
                    <a:pt x="5997" y="697"/>
                    <a:pt x="5570" y="1347"/>
                    <a:pt x="5317" y="13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F5128440-7F69-4A7C-ADA4-E7072F3C5514}"/>
                </a:ext>
              </a:extLst>
            </p:cNvPr>
            <p:cNvSpPr>
              <a:spLocks/>
            </p:cNvSpPr>
            <p:nvPr/>
          </p:nvSpPr>
          <p:spPr bwMode="auto">
            <a:xfrm>
              <a:off x="6361113" y="5378450"/>
              <a:ext cx="193675" cy="71437"/>
            </a:xfrm>
            <a:custGeom>
              <a:avLst/>
              <a:gdLst>
                <a:gd name="T0" fmla="*/ 2703 w 2703"/>
                <a:gd name="T1" fmla="*/ 1001 h 1001"/>
                <a:gd name="T2" fmla="*/ 2625 w 2703"/>
                <a:gd name="T3" fmla="*/ 0 h 1001"/>
                <a:gd name="T4" fmla="*/ 0 w 2703"/>
                <a:gd name="T5" fmla="*/ 204 h 1001"/>
                <a:gd name="T6" fmla="*/ 2703 w 2703"/>
                <a:gd name="T7" fmla="*/ 1001 h 1001"/>
              </a:gdLst>
              <a:ahLst/>
              <a:cxnLst>
                <a:cxn ang="0">
                  <a:pos x="T0" y="T1"/>
                </a:cxn>
                <a:cxn ang="0">
                  <a:pos x="T2" y="T3"/>
                </a:cxn>
                <a:cxn ang="0">
                  <a:pos x="T4" y="T5"/>
                </a:cxn>
                <a:cxn ang="0">
                  <a:pos x="T6" y="T7"/>
                </a:cxn>
              </a:cxnLst>
              <a:rect l="0" t="0" r="r" b="b"/>
              <a:pathLst>
                <a:path w="2703" h="1001">
                  <a:moveTo>
                    <a:pt x="2703" y="1001"/>
                  </a:moveTo>
                  <a:lnTo>
                    <a:pt x="2625" y="0"/>
                  </a:lnTo>
                  <a:lnTo>
                    <a:pt x="0" y="204"/>
                  </a:lnTo>
                  <a:lnTo>
                    <a:pt x="2703" y="10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9">
              <a:extLst>
                <a:ext uri="{FF2B5EF4-FFF2-40B4-BE49-F238E27FC236}">
                  <a16:creationId xmlns:a16="http://schemas.microsoft.com/office/drawing/2014/main" id="{FE646243-69BC-4A19-974C-C4D0F480D9EE}"/>
                </a:ext>
              </a:extLst>
            </p:cNvPr>
            <p:cNvSpPr>
              <a:spLocks/>
            </p:cNvSpPr>
            <p:nvPr/>
          </p:nvSpPr>
          <p:spPr bwMode="auto">
            <a:xfrm>
              <a:off x="5681663" y="5126038"/>
              <a:ext cx="207963" cy="409575"/>
            </a:xfrm>
            <a:custGeom>
              <a:avLst/>
              <a:gdLst>
                <a:gd name="T0" fmla="*/ 12 w 2914"/>
                <a:gd name="T1" fmla="*/ 989 h 5739"/>
                <a:gd name="T2" fmla="*/ 348 w 2914"/>
                <a:gd name="T3" fmla="*/ 4586 h 5739"/>
                <a:gd name="T4" fmla="*/ 0 w 2914"/>
                <a:gd name="T5" fmla="*/ 5704 h 5739"/>
                <a:gd name="T6" fmla="*/ 2862 w 2914"/>
                <a:gd name="T7" fmla="*/ 5739 h 5739"/>
                <a:gd name="T8" fmla="*/ 2806 w 2914"/>
                <a:gd name="T9" fmla="*/ 4614 h 5739"/>
                <a:gd name="T10" fmla="*/ 2914 w 2914"/>
                <a:gd name="T11" fmla="*/ 0 h 5739"/>
                <a:gd name="T12" fmla="*/ 1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12" y="989"/>
                  </a:moveTo>
                  <a:lnTo>
                    <a:pt x="348" y="4586"/>
                  </a:lnTo>
                  <a:lnTo>
                    <a:pt x="0" y="5704"/>
                  </a:lnTo>
                  <a:lnTo>
                    <a:pt x="2862" y="5739"/>
                  </a:lnTo>
                  <a:lnTo>
                    <a:pt x="2806" y="4614"/>
                  </a:lnTo>
                  <a:lnTo>
                    <a:pt x="2914" y="0"/>
                  </a:lnTo>
                  <a:lnTo>
                    <a:pt x="12" y="98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10">
              <a:extLst>
                <a:ext uri="{FF2B5EF4-FFF2-40B4-BE49-F238E27FC236}">
                  <a16:creationId xmlns:a16="http://schemas.microsoft.com/office/drawing/2014/main" id="{7C80D579-F5F9-4A72-A3AE-38286C5A523C}"/>
                </a:ext>
              </a:extLst>
            </p:cNvPr>
            <p:cNvSpPr>
              <a:spLocks/>
            </p:cNvSpPr>
            <p:nvPr/>
          </p:nvSpPr>
          <p:spPr bwMode="auto">
            <a:xfrm>
              <a:off x="5668963" y="5489575"/>
              <a:ext cx="222250" cy="138112"/>
            </a:xfrm>
            <a:custGeom>
              <a:avLst/>
              <a:gdLst>
                <a:gd name="T0" fmla="*/ 3030 w 3098"/>
                <a:gd name="T1" fmla="*/ 611 h 1929"/>
                <a:gd name="T2" fmla="*/ 173 w 3098"/>
                <a:gd name="T3" fmla="*/ 611 h 1929"/>
                <a:gd name="T4" fmla="*/ 1 w 3098"/>
                <a:gd name="T5" fmla="*/ 1365 h 1929"/>
                <a:gd name="T6" fmla="*/ 542 w 3098"/>
                <a:gd name="T7" fmla="*/ 1929 h 1929"/>
                <a:gd name="T8" fmla="*/ 2652 w 3098"/>
                <a:gd name="T9" fmla="*/ 1929 h 1929"/>
                <a:gd name="T10" fmla="*/ 3097 w 3098"/>
                <a:gd name="T11" fmla="*/ 1365 h 1929"/>
                <a:gd name="T12" fmla="*/ 3030 w 3098"/>
                <a:gd name="T13" fmla="*/ 611 h 1929"/>
              </a:gdLst>
              <a:ahLst/>
              <a:cxnLst>
                <a:cxn ang="0">
                  <a:pos x="T0" y="T1"/>
                </a:cxn>
                <a:cxn ang="0">
                  <a:pos x="T2" y="T3"/>
                </a:cxn>
                <a:cxn ang="0">
                  <a:pos x="T4" y="T5"/>
                </a:cxn>
                <a:cxn ang="0">
                  <a:pos x="T6" y="T7"/>
                </a:cxn>
                <a:cxn ang="0">
                  <a:pos x="T8" y="T9"/>
                </a:cxn>
                <a:cxn ang="0">
                  <a:pos x="T10" y="T11"/>
                </a:cxn>
                <a:cxn ang="0">
                  <a:pos x="T12" y="T13"/>
                </a:cxn>
              </a:cxnLst>
              <a:rect l="0" t="0" r="r" b="b"/>
              <a:pathLst>
                <a:path w="3098" h="1929">
                  <a:moveTo>
                    <a:pt x="3030" y="611"/>
                  </a:moveTo>
                  <a:cubicBezTo>
                    <a:pt x="2376" y="117"/>
                    <a:pt x="1259" y="0"/>
                    <a:pt x="173" y="611"/>
                  </a:cubicBezTo>
                  <a:cubicBezTo>
                    <a:pt x="173" y="611"/>
                    <a:pt x="0" y="1123"/>
                    <a:pt x="1" y="1365"/>
                  </a:cubicBezTo>
                  <a:cubicBezTo>
                    <a:pt x="2" y="1678"/>
                    <a:pt x="298" y="1929"/>
                    <a:pt x="542" y="1929"/>
                  </a:cubicBezTo>
                  <a:lnTo>
                    <a:pt x="2652" y="1929"/>
                  </a:lnTo>
                  <a:cubicBezTo>
                    <a:pt x="2896" y="1929"/>
                    <a:pt x="3097" y="1678"/>
                    <a:pt x="3097" y="1365"/>
                  </a:cubicBezTo>
                  <a:cubicBezTo>
                    <a:pt x="3098" y="1123"/>
                    <a:pt x="3062" y="856"/>
                    <a:pt x="3030" y="6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1">
              <a:extLst>
                <a:ext uri="{FF2B5EF4-FFF2-40B4-BE49-F238E27FC236}">
                  <a16:creationId xmlns:a16="http://schemas.microsoft.com/office/drawing/2014/main" id="{9D47AFA0-9830-44CE-AA6B-4F27A29AC41A}"/>
                </a:ext>
              </a:extLst>
            </p:cNvPr>
            <p:cNvSpPr>
              <a:spLocks/>
            </p:cNvSpPr>
            <p:nvPr/>
          </p:nvSpPr>
          <p:spPr bwMode="auto">
            <a:xfrm>
              <a:off x="5700713" y="5387975"/>
              <a:ext cx="182563" cy="65087"/>
            </a:xfrm>
            <a:custGeom>
              <a:avLst/>
              <a:gdLst>
                <a:gd name="T0" fmla="*/ 2565 w 2565"/>
                <a:gd name="T1" fmla="*/ 71 h 921"/>
                <a:gd name="T2" fmla="*/ 86 w 2565"/>
                <a:gd name="T3" fmla="*/ 921 h 921"/>
                <a:gd name="T4" fmla="*/ 0 w 2565"/>
                <a:gd name="T5" fmla="*/ 0 h 921"/>
                <a:gd name="T6" fmla="*/ 2565 w 2565"/>
                <a:gd name="T7" fmla="*/ 71 h 921"/>
              </a:gdLst>
              <a:ahLst/>
              <a:cxnLst>
                <a:cxn ang="0">
                  <a:pos x="T0" y="T1"/>
                </a:cxn>
                <a:cxn ang="0">
                  <a:pos x="T2" y="T3"/>
                </a:cxn>
                <a:cxn ang="0">
                  <a:pos x="T4" y="T5"/>
                </a:cxn>
                <a:cxn ang="0">
                  <a:pos x="T6" y="T7"/>
                </a:cxn>
              </a:cxnLst>
              <a:rect l="0" t="0" r="r" b="b"/>
              <a:pathLst>
                <a:path w="2565" h="921">
                  <a:moveTo>
                    <a:pt x="2565" y="71"/>
                  </a:moveTo>
                  <a:lnTo>
                    <a:pt x="86" y="921"/>
                  </a:lnTo>
                  <a:lnTo>
                    <a:pt x="0" y="0"/>
                  </a:lnTo>
                  <a:lnTo>
                    <a:pt x="2565" y="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2">
              <a:extLst>
                <a:ext uri="{FF2B5EF4-FFF2-40B4-BE49-F238E27FC236}">
                  <a16:creationId xmlns:a16="http://schemas.microsoft.com/office/drawing/2014/main" id="{CB3D1A27-51BA-4C1A-BAC0-2BAC10C6010B}"/>
                </a:ext>
              </a:extLst>
            </p:cNvPr>
            <p:cNvSpPr>
              <a:spLocks/>
            </p:cNvSpPr>
            <p:nvPr/>
          </p:nvSpPr>
          <p:spPr bwMode="auto">
            <a:xfrm>
              <a:off x="5521325" y="3389313"/>
              <a:ext cx="1136650" cy="2003425"/>
            </a:xfrm>
            <a:custGeom>
              <a:avLst/>
              <a:gdLst>
                <a:gd name="T0" fmla="*/ 1120 w 15866"/>
                <a:gd name="T1" fmla="*/ 28057 h 28057"/>
                <a:gd name="T2" fmla="*/ 546 w 15866"/>
                <a:gd name="T3" fmla="*/ 5839 h 28057"/>
                <a:gd name="T4" fmla="*/ 2889 w 15866"/>
                <a:gd name="T5" fmla="*/ 349 h 28057"/>
                <a:gd name="T6" fmla="*/ 10958 w 15866"/>
                <a:gd name="T7" fmla="*/ 361 h 28057"/>
                <a:gd name="T8" fmla="*/ 12968 w 15866"/>
                <a:gd name="T9" fmla="*/ 5601 h 28057"/>
                <a:gd name="T10" fmla="*/ 15866 w 15866"/>
                <a:gd name="T11" fmla="*/ 28057 h 28057"/>
                <a:gd name="T12" fmla="*/ 10355 w 15866"/>
                <a:gd name="T13" fmla="*/ 28057 h 28057"/>
                <a:gd name="T14" fmla="*/ 6923 w 15866"/>
                <a:gd name="T15" fmla="*/ 10144 h 28057"/>
                <a:gd name="T16" fmla="*/ 6459 w 15866"/>
                <a:gd name="T17" fmla="*/ 28057 h 28057"/>
                <a:gd name="T18" fmla="*/ 1120 w 15866"/>
                <a:gd name="T19" fmla="*/ 28057 h 2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6" h="28057">
                  <a:moveTo>
                    <a:pt x="1120" y="28057"/>
                  </a:moveTo>
                  <a:cubicBezTo>
                    <a:pt x="1120" y="28057"/>
                    <a:pt x="0" y="9693"/>
                    <a:pt x="546" y="5839"/>
                  </a:cubicBezTo>
                  <a:cubicBezTo>
                    <a:pt x="956" y="2952"/>
                    <a:pt x="2889" y="349"/>
                    <a:pt x="2889" y="349"/>
                  </a:cubicBezTo>
                  <a:cubicBezTo>
                    <a:pt x="5539" y="0"/>
                    <a:pt x="8334" y="14"/>
                    <a:pt x="10958" y="361"/>
                  </a:cubicBezTo>
                  <a:cubicBezTo>
                    <a:pt x="10958" y="361"/>
                    <a:pt x="12491" y="2800"/>
                    <a:pt x="12968" y="5601"/>
                  </a:cubicBezTo>
                  <a:cubicBezTo>
                    <a:pt x="13485" y="8642"/>
                    <a:pt x="15866" y="28057"/>
                    <a:pt x="15866" y="28057"/>
                  </a:cubicBezTo>
                  <a:lnTo>
                    <a:pt x="10355" y="28057"/>
                  </a:lnTo>
                  <a:lnTo>
                    <a:pt x="6923" y="10144"/>
                  </a:lnTo>
                  <a:lnTo>
                    <a:pt x="6459" y="28057"/>
                  </a:lnTo>
                  <a:cubicBezTo>
                    <a:pt x="6417" y="28057"/>
                    <a:pt x="1120" y="28057"/>
                    <a:pt x="1120" y="2805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3">
              <a:extLst>
                <a:ext uri="{FF2B5EF4-FFF2-40B4-BE49-F238E27FC236}">
                  <a16:creationId xmlns:a16="http://schemas.microsoft.com/office/drawing/2014/main" id="{86BAC324-A9F3-4B02-89F7-D04BAE0A7978}"/>
                </a:ext>
              </a:extLst>
            </p:cNvPr>
            <p:cNvSpPr>
              <a:spLocks/>
            </p:cNvSpPr>
            <p:nvPr/>
          </p:nvSpPr>
          <p:spPr bwMode="auto">
            <a:xfrm>
              <a:off x="6016625" y="3835400"/>
              <a:ext cx="77788" cy="676275"/>
            </a:xfrm>
            <a:custGeom>
              <a:avLst/>
              <a:gdLst>
                <a:gd name="T0" fmla="*/ 0 w 1068"/>
                <a:gd name="T1" fmla="*/ 3884 h 9459"/>
                <a:gd name="T2" fmla="*/ 403 w 1068"/>
                <a:gd name="T3" fmla="*/ 0 h 9459"/>
                <a:gd name="T4" fmla="*/ 1068 w 1068"/>
                <a:gd name="T5" fmla="*/ 9459 h 9459"/>
                <a:gd name="T6" fmla="*/ 0 w 1068"/>
                <a:gd name="T7" fmla="*/ 3884 h 9459"/>
              </a:gdLst>
              <a:ahLst/>
              <a:cxnLst>
                <a:cxn ang="0">
                  <a:pos x="T0" y="T1"/>
                </a:cxn>
                <a:cxn ang="0">
                  <a:pos x="T2" y="T3"/>
                </a:cxn>
                <a:cxn ang="0">
                  <a:pos x="T4" y="T5"/>
                </a:cxn>
                <a:cxn ang="0">
                  <a:pos x="T6" y="T7"/>
                </a:cxn>
              </a:cxnLst>
              <a:rect l="0" t="0" r="r" b="b"/>
              <a:pathLst>
                <a:path w="1068" h="9459">
                  <a:moveTo>
                    <a:pt x="0" y="3884"/>
                  </a:moveTo>
                  <a:lnTo>
                    <a:pt x="403" y="0"/>
                  </a:lnTo>
                  <a:lnTo>
                    <a:pt x="1068" y="9459"/>
                  </a:lnTo>
                  <a:lnTo>
                    <a:pt x="0" y="38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4">
              <a:extLst>
                <a:ext uri="{FF2B5EF4-FFF2-40B4-BE49-F238E27FC236}">
                  <a16:creationId xmlns:a16="http://schemas.microsoft.com/office/drawing/2014/main" id="{6E511CA4-C4D7-44BE-B762-61B98C551C28}"/>
                </a:ext>
              </a:extLst>
            </p:cNvPr>
            <p:cNvSpPr>
              <a:spLocks/>
            </p:cNvSpPr>
            <p:nvPr/>
          </p:nvSpPr>
          <p:spPr bwMode="auto">
            <a:xfrm>
              <a:off x="5565775" y="1885950"/>
              <a:ext cx="968375" cy="858837"/>
            </a:xfrm>
            <a:custGeom>
              <a:avLst/>
              <a:gdLst>
                <a:gd name="T0" fmla="*/ 2363 w 13503"/>
                <a:gd name="T1" fmla="*/ 3180 h 12026"/>
                <a:gd name="T2" fmla="*/ 848 w 13503"/>
                <a:gd name="T3" fmla="*/ 5950 h 12026"/>
                <a:gd name="T4" fmla="*/ 2198 w 13503"/>
                <a:gd name="T5" fmla="*/ 9066 h 12026"/>
                <a:gd name="T6" fmla="*/ 5524 w 13503"/>
                <a:gd name="T7" fmla="*/ 11160 h 12026"/>
                <a:gd name="T8" fmla="*/ 7481 w 13503"/>
                <a:gd name="T9" fmla="*/ 11815 h 12026"/>
                <a:gd name="T10" fmla="*/ 11886 w 13503"/>
                <a:gd name="T11" fmla="*/ 8376 h 12026"/>
                <a:gd name="T12" fmla="*/ 11886 w 13503"/>
                <a:gd name="T13" fmla="*/ 5112 h 12026"/>
                <a:gd name="T14" fmla="*/ 9376 w 13503"/>
                <a:gd name="T15" fmla="*/ 2159 h 12026"/>
                <a:gd name="T16" fmla="*/ 5935 w 13503"/>
                <a:gd name="T17" fmla="*/ 1149 h 12026"/>
                <a:gd name="T18" fmla="*/ 2363 w 13503"/>
                <a:gd name="T19" fmla="*/ 3180 h 1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03" h="12026">
                  <a:moveTo>
                    <a:pt x="2363" y="3180"/>
                  </a:moveTo>
                  <a:cubicBezTo>
                    <a:pt x="2363" y="3180"/>
                    <a:pt x="0" y="3078"/>
                    <a:pt x="848" y="5950"/>
                  </a:cubicBezTo>
                  <a:cubicBezTo>
                    <a:pt x="1121" y="6877"/>
                    <a:pt x="347" y="8196"/>
                    <a:pt x="2198" y="9066"/>
                  </a:cubicBezTo>
                  <a:cubicBezTo>
                    <a:pt x="3257" y="9564"/>
                    <a:pt x="2539" y="10929"/>
                    <a:pt x="5524" y="11160"/>
                  </a:cubicBezTo>
                  <a:cubicBezTo>
                    <a:pt x="6681" y="11249"/>
                    <a:pt x="7287" y="12026"/>
                    <a:pt x="7481" y="11815"/>
                  </a:cubicBezTo>
                  <a:cubicBezTo>
                    <a:pt x="8192" y="11043"/>
                    <a:pt x="12367" y="11159"/>
                    <a:pt x="11886" y="8376"/>
                  </a:cubicBezTo>
                  <a:cubicBezTo>
                    <a:pt x="11697" y="7277"/>
                    <a:pt x="13503" y="7019"/>
                    <a:pt x="11886" y="5112"/>
                  </a:cubicBezTo>
                  <a:cubicBezTo>
                    <a:pt x="10955" y="4014"/>
                    <a:pt x="12035" y="2420"/>
                    <a:pt x="9376" y="2159"/>
                  </a:cubicBezTo>
                  <a:cubicBezTo>
                    <a:pt x="8688" y="2091"/>
                    <a:pt x="8695" y="0"/>
                    <a:pt x="5935" y="1149"/>
                  </a:cubicBezTo>
                  <a:cubicBezTo>
                    <a:pt x="5082" y="1505"/>
                    <a:pt x="3101" y="544"/>
                    <a:pt x="2363" y="31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5">
              <a:extLst>
                <a:ext uri="{FF2B5EF4-FFF2-40B4-BE49-F238E27FC236}">
                  <a16:creationId xmlns:a16="http://schemas.microsoft.com/office/drawing/2014/main" id="{FE7B2296-7DFA-4DAC-B294-12B3049A6C7C}"/>
                </a:ext>
              </a:extLst>
            </p:cNvPr>
            <p:cNvSpPr>
              <a:spLocks/>
            </p:cNvSpPr>
            <p:nvPr/>
          </p:nvSpPr>
          <p:spPr bwMode="auto">
            <a:xfrm>
              <a:off x="5795963" y="2116138"/>
              <a:ext cx="387350" cy="698500"/>
            </a:xfrm>
            <a:custGeom>
              <a:avLst/>
              <a:gdLst>
                <a:gd name="T0" fmla="*/ 271 w 5404"/>
                <a:gd name="T1" fmla="*/ 4049 h 9765"/>
                <a:gd name="T2" fmla="*/ 1167 w 5404"/>
                <a:gd name="T3" fmla="*/ 4678 h 9765"/>
                <a:gd name="T4" fmla="*/ 1447 w 5404"/>
                <a:gd name="T5" fmla="*/ 5211 h 9765"/>
                <a:gd name="T6" fmla="*/ 1164 w 5404"/>
                <a:gd name="T7" fmla="*/ 8632 h 9765"/>
                <a:gd name="T8" fmla="*/ 4586 w 5404"/>
                <a:gd name="T9" fmla="*/ 7680 h 9765"/>
                <a:gd name="T10" fmla="*/ 4304 w 5404"/>
                <a:gd name="T11" fmla="*/ 6375 h 9765"/>
                <a:gd name="T12" fmla="*/ 3072 w 5404"/>
                <a:gd name="T13" fmla="*/ 5870 h 9765"/>
                <a:gd name="T14" fmla="*/ 4705 w 5404"/>
                <a:gd name="T15" fmla="*/ 5384 h 9765"/>
                <a:gd name="T16" fmla="*/ 5398 w 5404"/>
                <a:gd name="T17" fmla="*/ 3702 h 9765"/>
                <a:gd name="T18" fmla="*/ 5403 w 5404"/>
                <a:gd name="T19" fmla="*/ 3449 h 9765"/>
                <a:gd name="T20" fmla="*/ 5394 w 5404"/>
                <a:gd name="T21" fmla="*/ 3234 h 9765"/>
                <a:gd name="T22" fmla="*/ 5353 w 5404"/>
                <a:gd name="T23" fmla="*/ 2834 h 9765"/>
                <a:gd name="T24" fmla="*/ 5308 w 5404"/>
                <a:gd name="T25" fmla="*/ 2574 h 9765"/>
                <a:gd name="T26" fmla="*/ 5272 w 5404"/>
                <a:gd name="T27" fmla="*/ 2399 h 9765"/>
                <a:gd name="T28" fmla="*/ 4923 w 5404"/>
                <a:gd name="T29" fmla="*/ 1302 h 9765"/>
                <a:gd name="T30" fmla="*/ 3198 w 5404"/>
                <a:gd name="T31" fmla="*/ 204 h 9765"/>
                <a:gd name="T32" fmla="*/ 1741 w 5404"/>
                <a:gd name="T33" fmla="*/ 1415 h 9765"/>
                <a:gd name="T34" fmla="*/ 1193 w 5404"/>
                <a:gd name="T35" fmla="*/ 3103 h 9765"/>
                <a:gd name="T36" fmla="*/ 1101 w 5404"/>
                <a:gd name="T37" fmla="*/ 3396 h 9765"/>
                <a:gd name="T38" fmla="*/ 893 w 5404"/>
                <a:gd name="T39" fmla="*/ 3335 h 9765"/>
                <a:gd name="T40" fmla="*/ 718 w 5404"/>
                <a:gd name="T41" fmla="*/ 3231 h 9765"/>
                <a:gd name="T42" fmla="*/ 271 w 5404"/>
                <a:gd name="T43" fmla="*/ 4049 h 9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04" h="9765">
                  <a:moveTo>
                    <a:pt x="271" y="4049"/>
                  </a:moveTo>
                  <a:cubicBezTo>
                    <a:pt x="477" y="4580"/>
                    <a:pt x="817" y="4815"/>
                    <a:pt x="1167" y="4678"/>
                  </a:cubicBezTo>
                  <a:cubicBezTo>
                    <a:pt x="1229" y="4845"/>
                    <a:pt x="1341" y="5069"/>
                    <a:pt x="1447" y="5211"/>
                  </a:cubicBezTo>
                  <a:lnTo>
                    <a:pt x="1164" y="8632"/>
                  </a:lnTo>
                  <a:cubicBezTo>
                    <a:pt x="3184" y="9765"/>
                    <a:pt x="4586" y="7680"/>
                    <a:pt x="4586" y="7680"/>
                  </a:cubicBezTo>
                  <a:lnTo>
                    <a:pt x="4304" y="6375"/>
                  </a:lnTo>
                  <a:lnTo>
                    <a:pt x="3072" y="5870"/>
                  </a:lnTo>
                  <a:cubicBezTo>
                    <a:pt x="3864" y="5937"/>
                    <a:pt x="4389" y="5675"/>
                    <a:pt x="4705" y="5384"/>
                  </a:cubicBezTo>
                  <a:cubicBezTo>
                    <a:pt x="5196" y="4932"/>
                    <a:pt x="5367" y="4309"/>
                    <a:pt x="5398" y="3702"/>
                  </a:cubicBezTo>
                  <a:cubicBezTo>
                    <a:pt x="5402" y="3618"/>
                    <a:pt x="5404" y="3533"/>
                    <a:pt x="5403" y="3449"/>
                  </a:cubicBezTo>
                  <a:cubicBezTo>
                    <a:pt x="5401" y="3377"/>
                    <a:pt x="5399" y="3305"/>
                    <a:pt x="5394" y="3234"/>
                  </a:cubicBezTo>
                  <a:cubicBezTo>
                    <a:pt x="5386" y="3098"/>
                    <a:pt x="5371" y="2964"/>
                    <a:pt x="5353" y="2834"/>
                  </a:cubicBezTo>
                  <a:cubicBezTo>
                    <a:pt x="5340" y="2745"/>
                    <a:pt x="5325" y="2659"/>
                    <a:pt x="5308" y="2574"/>
                  </a:cubicBezTo>
                  <a:cubicBezTo>
                    <a:pt x="5297" y="2514"/>
                    <a:pt x="5285" y="2456"/>
                    <a:pt x="5272" y="2399"/>
                  </a:cubicBezTo>
                  <a:cubicBezTo>
                    <a:pt x="5130" y="1761"/>
                    <a:pt x="5052" y="1560"/>
                    <a:pt x="4923" y="1302"/>
                  </a:cubicBezTo>
                  <a:cubicBezTo>
                    <a:pt x="4534" y="524"/>
                    <a:pt x="3775" y="0"/>
                    <a:pt x="3198" y="204"/>
                  </a:cubicBezTo>
                  <a:cubicBezTo>
                    <a:pt x="2613" y="410"/>
                    <a:pt x="2875" y="872"/>
                    <a:pt x="1741" y="1415"/>
                  </a:cubicBezTo>
                  <a:cubicBezTo>
                    <a:pt x="1023" y="1760"/>
                    <a:pt x="1069" y="2412"/>
                    <a:pt x="1193" y="3103"/>
                  </a:cubicBezTo>
                  <a:cubicBezTo>
                    <a:pt x="1225" y="3284"/>
                    <a:pt x="1183" y="3378"/>
                    <a:pt x="1101" y="3396"/>
                  </a:cubicBezTo>
                  <a:cubicBezTo>
                    <a:pt x="1046" y="3409"/>
                    <a:pt x="973" y="3387"/>
                    <a:pt x="893" y="3335"/>
                  </a:cubicBezTo>
                  <a:cubicBezTo>
                    <a:pt x="843" y="3304"/>
                    <a:pt x="786" y="3269"/>
                    <a:pt x="718" y="3231"/>
                  </a:cubicBezTo>
                  <a:cubicBezTo>
                    <a:pt x="382" y="3045"/>
                    <a:pt x="0" y="3347"/>
                    <a:pt x="271" y="4049"/>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6">
              <a:extLst>
                <a:ext uri="{FF2B5EF4-FFF2-40B4-BE49-F238E27FC236}">
                  <a16:creationId xmlns:a16="http://schemas.microsoft.com/office/drawing/2014/main" id="{5A6A1FB3-2136-42DB-A902-05E6A47A002E}"/>
                </a:ext>
              </a:extLst>
            </p:cNvPr>
            <p:cNvSpPr>
              <a:spLocks/>
            </p:cNvSpPr>
            <p:nvPr/>
          </p:nvSpPr>
          <p:spPr bwMode="auto">
            <a:xfrm>
              <a:off x="6069013" y="2219325"/>
              <a:ext cx="77788" cy="23812"/>
            </a:xfrm>
            <a:custGeom>
              <a:avLst/>
              <a:gdLst>
                <a:gd name="T0" fmla="*/ 589 w 1093"/>
                <a:gd name="T1" fmla="*/ 79 h 340"/>
                <a:gd name="T2" fmla="*/ 28 w 1093"/>
                <a:gd name="T3" fmla="*/ 244 h 340"/>
                <a:gd name="T4" fmla="*/ 16 w 1093"/>
                <a:gd name="T5" fmla="*/ 312 h 340"/>
                <a:gd name="T6" fmla="*/ 84 w 1093"/>
                <a:gd name="T7" fmla="*/ 324 h 340"/>
                <a:gd name="T8" fmla="*/ 1009 w 1093"/>
                <a:gd name="T9" fmla="*/ 318 h 340"/>
                <a:gd name="T10" fmla="*/ 1077 w 1093"/>
                <a:gd name="T11" fmla="*/ 306 h 340"/>
                <a:gd name="T12" fmla="*/ 1066 w 1093"/>
                <a:gd name="T13" fmla="*/ 238 h 340"/>
                <a:gd name="T14" fmla="*/ 589 w 1093"/>
                <a:gd name="T15" fmla="*/ 79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0">
                  <a:moveTo>
                    <a:pt x="589" y="79"/>
                  </a:moveTo>
                  <a:cubicBezTo>
                    <a:pt x="274" y="74"/>
                    <a:pt x="31" y="241"/>
                    <a:pt x="28" y="244"/>
                  </a:cubicBezTo>
                  <a:cubicBezTo>
                    <a:pt x="5" y="259"/>
                    <a:pt x="0" y="290"/>
                    <a:pt x="16" y="312"/>
                  </a:cubicBezTo>
                  <a:cubicBezTo>
                    <a:pt x="31" y="334"/>
                    <a:pt x="61" y="340"/>
                    <a:pt x="84" y="324"/>
                  </a:cubicBezTo>
                  <a:cubicBezTo>
                    <a:pt x="103" y="311"/>
                    <a:pt x="559" y="0"/>
                    <a:pt x="1009" y="318"/>
                  </a:cubicBezTo>
                  <a:cubicBezTo>
                    <a:pt x="1031" y="333"/>
                    <a:pt x="1062" y="328"/>
                    <a:pt x="1077" y="306"/>
                  </a:cubicBezTo>
                  <a:cubicBezTo>
                    <a:pt x="1093" y="284"/>
                    <a:pt x="1088" y="253"/>
                    <a:pt x="1066" y="238"/>
                  </a:cubicBezTo>
                  <a:cubicBezTo>
                    <a:pt x="903" y="123"/>
                    <a:pt x="737" y="82"/>
                    <a:pt x="589" y="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7">
              <a:extLst>
                <a:ext uri="{FF2B5EF4-FFF2-40B4-BE49-F238E27FC236}">
                  <a16:creationId xmlns:a16="http://schemas.microsoft.com/office/drawing/2014/main" id="{C77BC20F-DF9B-42D2-A520-A3449DE3B2CF}"/>
                </a:ext>
              </a:extLst>
            </p:cNvPr>
            <p:cNvSpPr>
              <a:spLocks/>
            </p:cNvSpPr>
            <p:nvPr/>
          </p:nvSpPr>
          <p:spPr bwMode="auto">
            <a:xfrm>
              <a:off x="5916613" y="2243138"/>
              <a:ext cx="71438" cy="39687"/>
            </a:xfrm>
            <a:custGeom>
              <a:avLst/>
              <a:gdLst>
                <a:gd name="T0" fmla="*/ 375 w 996"/>
                <a:gd name="T1" fmla="*/ 140 h 569"/>
                <a:gd name="T2" fmla="*/ 952 w 996"/>
                <a:gd name="T3" fmla="*/ 46 h 569"/>
                <a:gd name="T4" fmla="*/ 992 w 996"/>
                <a:gd name="T5" fmla="*/ 102 h 569"/>
                <a:gd name="T6" fmla="*/ 936 w 996"/>
                <a:gd name="T7" fmla="*/ 142 h 569"/>
                <a:gd name="T8" fmla="*/ 99 w 996"/>
                <a:gd name="T9" fmla="*/ 537 h 569"/>
                <a:gd name="T10" fmla="*/ 32 w 996"/>
                <a:gd name="T11" fmla="*/ 556 h 569"/>
                <a:gd name="T12" fmla="*/ 13 w 996"/>
                <a:gd name="T13" fmla="*/ 489 h 569"/>
                <a:gd name="T14" fmla="*/ 375 w 996"/>
                <a:gd name="T15" fmla="*/ 140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6" h="569">
                  <a:moveTo>
                    <a:pt x="375" y="140"/>
                  </a:moveTo>
                  <a:cubicBezTo>
                    <a:pt x="656" y="0"/>
                    <a:pt x="948" y="45"/>
                    <a:pt x="952" y="46"/>
                  </a:cubicBezTo>
                  <a:cubicBezTo>
                    <a:pt x="978" y="50"/>
                    <a:pt x="996" y="75"/>
                    <a:pt x="992" y="102"/>
                  </a:cubicBezTo>
                  <a:cubicBezTo>
                    <a:pt x="988" y="129"/>
                    <a:pt x="963" y="147"/>
                    <a:pt x="936" y="142"/>
                  </a:cubicBezTo>
                  <a:cubicBezTo>
                    <a:pt x="913" y="139"/>
                    <a:pt x="367" y="55"/>
                    <a:pt x="99" y="537"/>
                  </a:cubicBezTo>
                  <a:cubicBezTo>
                    <a:pt x="86" y="560"/>
                    <a:pt x="56" y="569"/>
                    <a:pt x="32" y="556"/>
                  </a:cubicBezTo>
                  <a:cubicBezTo>
                    <a:pt x="8" y="543"/>
                    <a:pt x="0" y="513"/>
                    <a:pt x="13" y="489"/>
                  </a:cubicBezTo>
                  <a:cubicBezTo>
                    <a:pt x="111" y="315"/>
                    <a:pt x="242" y="207"/>
                    <a:pt x="375" y="1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8">
              <a:extLst>
                <a:ext uri="{FF2B5EF4-FFF2-40B4-BE49-F238E27FC236}">
                  <a16:creationId xmlns:a16="http://schemas.microsoft.com/office/drawing/2014/main" id="{75B851F2-4AE2-4C91-960D-6255DC70EF4B}"/>
                </a:ext>
              </a:extLst>
            </p:cNvPr>
            <p:cNvSpPr>
              <a:spLocks/>
            </p:cNvSpPr>
            <p:nvPr/>
          </p:nvSpPr>
          <p:spPr bwMode="auto">
            <a:xfrm>
              <a:off x="6035675" y="2292350"/>
              <a:ext cx="39688" cy="71437"/>
            </a:xfrm>
            <a:custGeom>
              <a:avLst/>
              <a:gdLst>
                <a:gd name="T0" fmla="*/ 253 w 560"/>
                <a:gd name="T1" fmla="*/ 971 h 998"/>
                <a:gd name="T2" fmla="*/ 496 w 560"/>
                <a:gd name="T3" fmla="*/ 794 h 998"/>
                <a:gd name="T4" fmla="*/ 510 w 560"/>
                <a:gd name="T5" fmla="*/ 510 h 998"/>
                <a:gd name="T6" fmla="*/ 263 w 560"/>
                <a:gd name="T7" fmla="*/ 64 h 998"/>
                <a:gd name="T8" fmla="*/ 179 w 560"/>
                <a:gd name="T9" fmla="*/ 113 h 998"/>
                <a:gd name="T10" fmla="*/ 425 w 560"/>
                <a:gd name="T11" fmla="*/ 559 h 998"/>
                <a:gd name="T12" fmla="*/ 414 w 560"/>
                <a:gd name="T13" fmla="*/ 741 h 998"/>
                <a:gd name="T14" fmla="*/ 54 w 560"/>
                <a:gd name="T15" fmla="*/ 895 h 998"/>
                <a:gd name="T16" fmla="*/ 2 w 560"/>
                <a:gd name="T17" fmla="*/ 940 h 998"/>
                <a:gd name="T18" fmla="*/ 47 w 560"/>
                <a:gd name="T19" fmla="*/ 993 h 998"/>
                <a:gd name="T20" fmla="*/ 253 w 560"/>
                <a:gd name="T21" fmla="*/ 97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998">
                  <a:moveTo>
                    <a:pt x="253" y="971"/>
                  </a:moveTo>
                  <a:cubicBezTo>
                    <a:pt x="356" y="939"/>
                    <a:pt x="444" y="877"/>
                    <a:pt x="496" y="794"/>
                  </a:cubicBezTo>
                  <a:cubicBezTo>
                    <a:pt x="555" y="700"/>
                    <a:pt x="560" y="597"/>
                    <a:pt x="510" y="510"/>
                  </a:cubicBezTo>
                  <a:cubicBezTo>
                    <a:pt x="416" y="347"/>
                    <a:pt x="332" y="194"/>
                    <a:pt x="263" y="64"/>
                  </a:cubicBezTo>
                  <a:cubicBezTo>
                    <a:pt x="226" y="0"/>
                    <a:pt x="142" y="50"/>
                    <a:pt x="179" y="113"/>
                  </a:cubicBezTo>
                  <a:cubicBezTo>
                    <a:pt x="248" y="244"/>
                    <a:pt x="332" y="397"/>
                    <a:pt x="425" y="559"/>
                  </a:cubicBezTo>
                  <a:cubicBezTo>
                    <a:pt x="457" y="613"/>
                    <a:pt x="452" y="680"/>
                    <a:pt x="414" y="741"/>
                  </a:cubicBezTo>
                  <a:cubicBezTo>
                    <a:pt x="363" y="821"/>
                    <a:pt x="239" y="909"/>
                    <a:pt x="54" y="895"/>
                  </a:cubicBezTo>
                  <a:cubicBezTo>
                    <a:pt x="28" y="893"/>
                    <a:pt x="4" y="913"/>
                    <a:pt x="2" y="940"/>
                  </a:cubicBezTo>
                  <a:cubicBezTo>
                    <a:pt x="0" y="967"/>
                    <a:pt x="20" y="991"/>
                    <a:pt x="47" y="993"/>
                  </a:cubicBezTo>
                  <a:cubicBezTo>
                    <a:pt x="119" y="998"/>
                    <a:pt x="189" y="990"/>
                    <a:pt x="253" y="97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21">
              <a:extLst>
                <a:ext uri="{FF2B5EF4-FFF2-40B4-BE49-F238E27FC236}">
                  <a16:creationId xmlns:a16="http://schemas.microsoft.com/office/drawing/2014/main" id="{C12A6B97-0F8C-4691-ADE9-1DBB045CA164}"/>
                </a:ext>
              </a:extLst>
            </p:cNvPr>
            <p:cNvSpPr>
              <a:spLocks/>
            </p:cNvSpPr>
            <p:nvPr/>
          </p:nvSpPr>
          <p:spPr bwMode="auto">
            <a:xfrm>
              <a:off x="6046788" y="2390775"/>
              <a:ext cx="42863" cy="22225"/>
            </a:xfrm>
            <a:custGeom>
              <a:avLst/>
              <a:gdLst>
                <a:gd name="T0" fmla="*/ 60 w 614"/>
                <a:gd name="T1" fmla="*/ 306 h 306"/>
                <a:gd name="T2" fmla="*/ 36 w 614"/>
                <a:gd name="T3" fmla="*/ 301 h 306"/>
                <a:gd name="T4" fmla="*/ 13 w 614"/>
                <a:gd name="T5" fmla="*/ 230 h 306"/>
                <a:gd name="T6" fmla="*/ 264 w 614"/>
                <a:gd name="T7" fmla="*/ 26 h 306"/>
                <a:gd name="T8" fmla="*/ 585 w 614"/>
                <a:gd name="T9" fmla="*/ 105 h 306"/>
                <a:gd name="T10" fmla="*/ 597 w 614"/>
                <a:gd name="T11" fmla="*/ 179 h 306"/>
                <a:gd name="T12" fmla="*/ 523 w 614"/>
                <a:gd name="T13" fmla="*/ 191 h 306"/>
                <a:gd name="T14" fmla="*/ 289 w 614"/>
                <a:gd name="T15" fmla="*/ 128 h 306"/>
                <a:gd name="T16" fmla="*/ 107 w 614"/>
                <a:gd name="T17" fmla="*/ 277 h 306"/>
                <a:gd name="T18" fmla="*/ 60 w 614"/>
                <a:gd name="T1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306">
                  <a:moveTo>
                    <a:pt x="60" y="306"/>
                  </a:moveTo>
                  <a:cubicBezTo>
                    <a:pt x="52" y="306"/>
                    <a:pt x="44" y="305"/>
                    <a:pt x="36" y="301"/>
                  </a:cubicBezTo>
                  <a:cubicBezTo>
                    <a:pt x="10" y="288"/>
                    <a:pt x="0" y="256"/>
                    <a:pt x="13" y="230"/>
                  </a:cubicBezTo>
                  <a:cubicBezTo>
                    <a:pt x="43" y="170"/>
                    <a:pt x="130" y="59"/>
                    <a:pt x="264" y="26"/>
                  </a:cubicBezTo>
                  <a:cubicBezTo>
                    <a:pt x="368" y="0"/>
                    <a:pt x="476" y="26"/>
                    <a:pt x="585" y="105"/>
                  </a:cubicBezTo>
                  <a:cubicBezTo>
                    <a:pt x="609" y="122"/>
                    <a:pt x="614" y="155"/>
                    <a:pt x="597" y="179"/>
                  </a:cubicBezTo>
                  <a:cubicBezTo>
                    <a:pt x="580" y="202"/>
                    <a:pt x="547" y="208"/>
                    <a:pt x="523" y="191"/>
                  </a:cubicBezTo>
                  <a:cubicBezTo>
                    <a:pt x="441" y="131"/>
                    <a:pt x="362" y="110"/>
                    <a:pt x="289" y="128"/>
                  </a:cubicBezTo>
                  <a:cubicBezTo>
                    <a:pt x="189" y="153"/>
                    <a:pt x="124" y="244"/>
                    <a:pt x="107" y="277"/>
                  </a:cubicBezTo>
                  <a:cubicBezTo>
                    <a:pt x="98" y="296"/>
                    <a:pt x="79" y="306"/>
                    <a:pt x="60" y="30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2">
              <a:extLst>
                <a:ext uri="{FF2B5EF4-FFF2-40B4-BE49-F238E27FC236}">
                  <a16:creationId xmlns:a16="http://schemas.microsoft.com/office/drawing/2014/main" id="{5EE75797-B22C-4BCB-A4D4-506869F9825B}"/>
                </a:ext>
              </a:extLst>
            </p:cNvPr>
            <p:cNvSpPr>
              <a:spLocks/>
            </p:cNvSpPr>
            <p:nvPr/>
          </p:nvSpPr>
          <p:spPr bwMode="auto">
            <a:xfrm>
              <a:off x="5954713" y="2290763"/>
              <a:ext cx="47625" cy="26987"/>
            </a:xfrm>
            <a:custGeom>
              <a:avLst/>
              <a:gdLst>
                <a:gd name="T0" fmla="*/ 59 w 664"/>
                <a:gd name="T1" fmla="*/ 357 h 357"/>
                <a:gd name="T2" fmla="*/ 24 w 664"/>
                <a:gd name="T3" fmla="*/ 344 h 357"/>
                <a:gd name="T4" fmla="*/ 19 w 664"/>
                <a:gd name="T5" fmla="*/ 270 h 357"/>
                <a:gd name="T6" fmla="*/ 617 w 664"/>
                <a:gd name="T7" fmla="*/ 73 h 357"/>
                <a:gd name="T8" fmla="*/ 658 w 664"/>
                <a:gd name="T9" fmla="*/ 136 h 357"/>
                <a:gd name="T10" fmla="*/ 596 w 664"/>
                <a:gd name="T11" fmla="*/ 177 h 357"/>
                <a:gd name="T12" fmla="*/ 99 w 664"/>
                <a:gd name="T13" fmla="*/ 339 h 357"/>
                <a:gd name="T14" fmla="*/ 59 w 664"/>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357">
                  <a:moveTo>
                    <a:pt x="59" y="357"/>
                  </a:moveTo>
                  <a:cubicBezTo>
                    <a:pt x="47" y="357"/>
                    <a:pt x="35" y="353"/>
                    <a:pt x="24" y="344"/>
                  </a:cubicBezTo>
                  <a:cubicBezTo>
                    <a:pt x="3" y="325"/>
                    <a:pt x="0" y="292"/>
                    <a:pt x="19" y="270"/>
                  </a:cubicBezTo>
                  <a:cubicBezTo>
                    <a:pt x="28" y="258"/>
                    <a:pt x="255" y="0"/>
                    <a:pt x="617" y="73"/>
                  </a:cubicBezTo>
                  <a:cubicBezTo>
                    <a:pt x="645" y="79"/>
                    <a:pt x="664" y="107"/>
                    <a:pt x="658" y="136"/>
                  </a:cubicBezTo>
                  <a:cubicBezTo>
                    <a:pt x="652" y="164"/>
                    <a:pt x="625" y="183"/>
                    <a:pt x="596" y="177"/>
                  </a:cubicBezTo>
                  <a:cubicBezTo>
                    <a:pt x="296" y="116"/>
                    <a:pt x="107" y="329"/>
                    <a:pt x="99" y="339"/>
                  </a:cubicBezTo>
                  <a:cubicBezTo>
                    <a:pt x="89" y="351"/>
                    <a:pt x="74" y="357"/>
                    <a:pt x="59" y="35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23">
              <a:extLst>
                <a:ext uri="{FF2B5EF4-FFF2-40B4-BE49-F238E27FC236}">
                  <a16:creationId xmlns:a16="http://schemas.microsoft.com/office/drawing/2014/main" id="{5F5F660A-2E81-4D32-BB68-900069EB3C0E}"/>
                </a:ext>
              </a:extLst>
            </p:cNvPr>
            <p:cNvSpPr>
              <a:spLocks/>
            </p:cNvSpPr>
            <p:nvPr/>
          </p:nvSpPr>
          <p:spPr bwMode="auto">
            <a:xfrm>
              <a:off x="6089650" y="2265363"/>
              <a:ext cx="46038" cy="23812"/>
            </a:xfrm>
            <a:custGeom>
              <a:avLst/>
              <a:gdLst>
                <a:gd name="T0" fmla="*/ 58 w 647"/>
                <a:gd name="T1" fmla="*/ 326 h 326"/>
                <a:gd name="T2" fmla="*/ 20 w 647"/>
                <a:gd name="T3" fmla="*/ 310 h 326"/>
                <a:gd name="T4" fmla="*/ 20 w 647"/>
                <a:gd name="T5" fmla="*/ 235 h 326"/>
                <a:gd name="T6" fmla="*/ 608 w 647"/>
                <a:gd name="T7" fmla="*/ 154 h 326"/>
                <a:gd name="T8" fmla="*/ 635 w 647"/>
                <a:gd name="T9" fmla="*/ 224 h 326"/>
                <a:gd name="T10" fmla="*/ 565 w 647"/>
                <a:gd name="T11" fmla="*/ 251 h 326"/>
                <a:gd name="T12" fmla="*/ 95 w 647"/>
                <a:gd name="T13" fmla="*/ 310 h 326"/>
                <a:gd name="T14" fmla="*/ 58 w 647"/>
                <a:gd name="T15" fmla="*/ 326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326">
                  <a:moveTo>
                    <a:pt x="58" y="326"/>
                  </a:moveTo>
                  <a:cubicBezTo>
                    <a:pt x="44" y="326"/>
                    <a:pt x="31" y="321"/>
                    <a:pt x="20" y="310"/>
                  </a:cubicBezTo>
                  <a:cubicBezTo>
                    <a:pt x="0" y="290"/>
                    <a:pt x="0" y="256"/>
                    <a:pt x="20" y="235"/>
                  </a:cubicBezTo>
                  <a:cubicBezTo>
                    <a:pt x="30" y="226"/>
                    <a:pt x="262" y="0"/>
                    <a:pt x="608" y="154"/>
                  </a:cubicBezTo>
                  <a:cubicBezTo>
                    <a:pt x="635" y="166"/>
                    <a:pt x="647" y="197"/>
                    <a:pt x="635" y="224"/>
                  </a:cubicBezTo>
                  <a:cubicBezTo>
                    <a:pt x="624" y="251"/>
                    <a:pt x="592" y="263"/>
                    <a:pt x="565" y="251"/>
                  </a:cubicBezTo>
                  <a:cubicBezTo>
                    <a:pt x="285" y="126"/>
                    <a:pt x="97" y="308"/>
                    <a:pt x="95" y="310"/>
                  </a:cubicBezTo>
                  <a:cubicBezTo>
                    <a:pt x="85" y="321"/>
                    <a:pt x="71" y="326"/>
                    <a:pt x="58" y="3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24">
              <a:extLst>
                <a:ext uri="{FF2B5EF4-FFF2-40B4-BE49-F238E27FC236}">
                  <a16:creationId xmlns:a16="http://schemas.microsoft.com/office/drawing/2014/main" id="{9B8429D0-6DBF-4139-93CD-A992E70487F5}"/>
                </a:ext>
              </a:extLst>
            </p:cNvPr>
            <p:cNvSpPr>
              <a:spLocks/>
            </p:cNvSpPr>
            <p:nvPr/>
          </p:nvSpPr>
          <p:spPr bwMode="auto">
            <a:xfrm>
              <a:off x="5446713" y="3417888"/>
              <a:ext cx="200025" cy="215900"/>
            </a:xfrm>
            <a:custGeom>
              <a:avLst/>
              <a:gdLst>
                <a:gd name="T0" fmla="*/ 2483 w 2801"/>
                <a:gd name="T1" fmla="*/ 681 h 3010"/>
                <a:gd name="T2" fmla="*/ 653 w 2801"/>
                <a:gd name="T3" fmla="*/ 2456 h 3010"/>
                <a:gd name="T4" fmla="*/ 2483 w 2801"/>
                <a:gd name="T5" fmla="*/ 681 h 3010"/>
              </a:gdLst>
              <a:ahLst/>
              <a:cxnLst>
                <a:cxn ang="0">
                  <a:pos x="T0" y="T1"/>
                </a:cxn>
                <a:cxn ang="0">
                  <a:pos x="T2" y="T3"/>
                </a:cxn>
                <a:cxn ang="0">
                  <a:pos x="T4" y="T5"/>
                </a:cxn>
              </a:cxnLst>
              <a:rect l="0" t="0" r="r" b="b"/>
              <a:pathLst>
                <a:path w="2801" h="3010">
                  <a:moveTo>
                    <a:pt x="2483" y="681"/>
                  </a:moveTo>
                  <a:cubicBezTo>
                    <a:pt x="2801" y="1316"/>
                    <a:pt x="1143" y="3010"/>
                    <a:pt x="653" y="2456"/>
                  </a:cubicBezTo>
                  <a:cubicBezTo>
                    <a:pt x="0" y="1717"/>
                    <a:pt x="1679" y="0"/>
                    <a:pt x="2483" y="6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25">
              <a:extLst>
                <a:ext uri="{FF2B5EF4-FFF2-40B4-BE49-F238E27FC236}">
                  <a16:creationId xmlns:a16="http://schemas.microsoft.com/office/drawing/2014/main" id="{60849D7D-761D-4AAB-AFEE-7EBF42375976}"/>
                </a:ext>
              </a:extLst>
            </p:cNvPr>
            <p:cNvSpPr>
              <a:spLocks/>
            </p:cNvSpPr>
            <p:nvPr/>
          </p:nvSpPr>
          <p:spPr bwMode="auto">
            <a:xfrm>
              <a:off x="5441950" y="3405188"/>
              <a:ext cx="452438" cy="239712"/>
            </a:xfrm>
            <a:custGeom>
              <a:avLst/>
              <a:gdLst>
                <a:gd name="T0" fmla="*/ 2019 w 6311"/>
                <a:gd name="T1" fmla="*/ 0 h 3369"/>
                <a:gd name="T2" fmla="*/ 2780 w 6311"/>
                <a:gd name="T3" fmla="*/ 1236 h 3369"/>
                <a:gd name="T4" fmla="*/ 3841 w 6311"/>
                <a:gd name="T5" fmla="*/ 868 h 3369"/>
                <a:gd name="T6" fmla="*/ 5664 w 6311"/>
                <a:gd name="T7" fmla="*/ 613 h 3369"/>
                <a:gd name="T8" fmla="*/ 5985 w 6311"/>
                <a:gd name="T9" fmla="*/ 768 h 3369"/>
                <a:gd name="T10" fmla="*/ 5841 w 6311"/>
                <a:gd name="T11" fmla="*/ 992 h 3369"/>
                <a:gd name="T12" fmla="*/ 5905 w 6311"/>
                <a:gd name="T13" fmla="*/ 983 h 3369"/>
                <a:gd name="T14" fmla="*/ 6243 w 6311"/>
                <a:gd name="T15" fmla="*/ 1081 h 3369"/>
                <a:gd name="T16" fmla="*/ 6048 w 6311"/>
                <a:gd name="T17" fmla="*/ 1389 h 3369"/>
                <a:gd name="T18" fmla="*/ 5946 w 6311"/>
                <a:gd name="T19" fmla="*/ 1409 h 3369"/>
                <a:gd name="T20" fmla="*/ 5981 w 6311"/>
                <a:gd name="T21" fmla="*/ 1405 h 3369"/>
                <a:gd name="T22" fmla="*/ 6206 w 6311"/>
                <a:gd name="T23" fmla="*/ 1566 h 3369"/>
                <a:gd name="T24" fmla="*/ 5912 w 6311"/>
                <a:gd name="T25" fmla="*/ 1845 h 3369"/>
                <a:gd name="T26" fmla="*/ 5545 w 6311"/>
                <a:gd name="T27" fmla="*/ 1914 h 3369"/>
                <a:gd name="T28" fmla="*/ 5781 w 6311"/>
                <a:gd name="T29" fmla="*/ 2053 h 3369"/>
                <a:gd name="T30" fmla="*/ 5478 w 6311"/>
                <a:gd name="T31" fmla="*/ 2355 h 3369"/>
                <a:gd name="T32" fmla="*/ 4670 w 6311"/>
                <a:gd name="T33" fmla="*/ 2531 h 3369"/>
                <a:gd name="T34" fmla="*/ 4029 w 6311"/>
                <a:gd name="T35" fmla="*/ 2663 h 3369"/>
                <a:gd name="T36" fmla="*/ 1987 w 6311"/>
                <a:gd name="T37" fmla="*/ 3090 h 3369"/>
                <a:gd name="T38" fmla="*/ 0 w 6311"/>
                <a:gd name="T39" fmla="*/ 1129 h 3369"/>
                <a:gd name="T40" fmla="*/ 2019 w 6311"/>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1" h="3369">
                  <a:moveTo>
                    <a:pt x="2019" y="0"/>
                  </a:moveTo>
                  <a:lnTo>
                    <a:pt x="2780" y="1236"/>
                  </a:lnTo>
                  <a:cubicBezTo>
                    <a:pt x="2917" y="1166"/>
                    <a:pt x="3481" y="954"/>
                    <a:pt x="3841" y="868"/>
                  </a:cubicBezTo>
                  <a:cubicBezTo>
                    <a:pt x="4368" y="741"/>
                    <a:pt x="5173" y="650"/>
                    <a:pt x="5664" y="613"/>
                  </a:cubicBezTo>
                  <a:cubicBezTo>
                    <a:pt x="5883" y="596"/>
                    <a:pt x="5977" y="669"/>
                    <a:pt x="5985" y="768"/>
                  </a:cubicBezTo>
                  <a:cubicBezTo>
                    <a:pt x="5994" y="869"/>
                    <a:pt x="5921" y="962"/>
                    <a:pt x="5841" y="992"/>
                  </a:cubicBezTo>
                  <a:cubicBezTo>
                    <a:pt x="5859" y="989"/>
                    <a:pt x="5880" y="986"/>
                    <a:pt x="5905" y="983"/>
                  </a:cubicBezTo>
                  <a:cubicBezTo>
                    <a:pt x="6081" y="957"/>
                    <a:pt x="6193" y="993"/>
                    <a:pt x="6243" y="1081"/>
                  </a:cubicBezTo>
                  <a:cubicBezTo>
                    <a:pt x="6311" y="1202"/>
                    <a:pt x="6178" y="1360"/>
                    <a:pt x="6048" y="1389"/>
                  </a:cubicBezTo>
                  <a:cubicBezTo>
                    <a:pt x="6013" y="1396"/>
                    <a:pt x="5978" y="1403"/>
                    <a:pt x="5946" y="1409"/>
                  </a:cubicBezTo>
                  <a:cubicBezTo>
                    <a:pt x="5957" y="1407"/>
                    <a:pt x="5969" y="1406"/>
                    <a:pt x="5981" y="1405"/>
                  </a:cubicBezTo>
                  <a:cubicBezTo>
                    <a:pt x="6101" y="1392"/>
                    <a:pt x="6198" y="1487"/>
                    <a:pt x="6206" y="1566"/>
                  </a:cubicBezTo>
                  <a:cubicBezTo>
                    <a:pt x="6223" y="1714"/>
                    <a:pt x="6108" y="1788"/>
                    <a:pt x="5912" y="1845"/>
                  </a:cubicBezTo>
                  <a:cubicBezTo>
                    <a:pt x="5815" y="1873"/>
                    <a:pt x="5545" y="1914"/>
                    <a:pt x="5545" y="1914"/>
                  </a:cubicBezTo>
                  <a:cubicBezTo>
                    <a:pt x="5680" y="1907"/>
                    <a:pt x="5760" y="2000"/>
                    <a:pt x="5781" y="2053"/>
                  </a:cubicBezTo>
                  <a:cubicBezTo>
                    <a:pt x="5825" y="2161"/>
                    <a:pt x="5758" y="2297"/>
                    <a:pt x="5478" y="2355"/>
                  </a:cubicBezTo>
                  <a:cubicBezTo>
                    <a:pt x="5163" y="2419"/>
                    <a:pt x="5117" y="2454"/>
                    <a:pt x="4670" y="2531"/>
                  </a:cubicBezTo>
                  <a:cubicBezTo>
                    <a:pt x="4514" y="2559"/>
                    <a:pt x="4182" y="2605"/>
                    <a:pt x="4029" y="2663"/>
                  </a:cubicBezTo>
                  <a:cubicBezTo>
                    <a:pt x="3509" y="2858"/>
                    <a:pt x="2557" y="3369"/>
                    <a:pt x="1987" y="3090"/>
                  </a:cubicBezTo>
                  <a:cubicBezTo>
                    <a:pt x="1376" y="2791"/>
                    <a:pt x="0" y="1129"/>
                    <a:pt x="0" y="1129"/>
                  </a:cubicBezTo>
                  <a:lnTo>
                    <a:pt x="2019"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26">
              <a:extLst>
                <a:ext uri="{FF2B5EF4-FFF2-40B4-BE49-F238E27FC236}">
                  <a16:creationId xmlns:a16="http://schemas.microsoft.com/office/drawing/2014/main" id="{7D04F271-0A21-4F4E-9EA9-9907EEC35875}"/>
                </a:ext>
              </a:extLst>
            </p:cNvPr>
            <p:cNvSpPr>
              <a:spLocks/>
            </p:cNvSpPr>
            <p:nvPr/>
          </p:nvSpPr>
          <p:spPr bwMode="auto">
            <a:xfrm>
              <a:off x="5735638" y="3473450"/>
              <a:ext cx="122238" cy="22225"/>
            </a:xfrm>
            <a:custGeom>
              <a:avLst/>
              <a:gdLst>
                <a:gd name="T0" fmla="*/ 1694 w 1701"/>
                <a:gd name="T1" fmla="*/ 24 h 314"/>
                <a:gd name="T2" fmla="*/ 1700 w 1701"/>
                <a:gd name="T3" fmla="*/ 46 h 314"/>
                <a:gd name="T4" fmla="*/ 1652 w 1701"/>
                <a:gd name="T5" fmla="*/ 98 h 314"/>
                <a:gd name="T6" fmla="*/ 406 w 1701"/>
                <a:gd name="T7" fmla="*/ 255 h 314"/>
                <a:gd name="T8" fmla="*/ 58 w 1701"/>
                <a:gd name="T9" fmla="*/ 310 h 314"/>
                <a:gd name="T10" fmla="*/ 3 w 1701"/>
                <a:gd name="T11" fmla="*/ 270 h 314"/>
                <a:gd name="T12" fmla="*/ 47 w 1701"/>
                <a:gd name="T13" fmla="*/ 215 h 314"/>
                <a:gd name="T14" fmla="*/ 394 w 1701"/>
                <a:gd name="T15" fmla="*/ 160 h 314"/>
                <a:gd name="T16" fmla="*/ 1650 w 1701"/>
                <a:gd name="T17" fmla="*/ 1 h 314"/>
                <a:gd name="T18" fmla="*/ 1694 w 1701"/>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1" h="314">
                  <a:moveTo>
                    <a:pt x="1694" y="24"/>
                  </a:moveTo>
                  <a:cubicBezTo>
                    <a:pt x="1698" y="31"/>
                    <a:pt x="1700" y="38"/>
                    <a:pt x="1700" y="46"/>
                  </a:cubicBezTo>
                  <a:cubicBezTo>
                    <a:pt x="1701" y="73"/>
                    <a:pt x="1679" y="96"/>
                    <a:pt x="1652" y="98"/>
                  </a:cubicBezTo>
                  <a:cubicBezTo>
                    <a:pt x="1172" y="130"/>
                    <a:pt x="782" y="193"/>
                    <a:pt x="406" y="255"/>
                  </a:cubicBezTo>
                  <a:cubicBezTo>
                    <a:pt x="291" y="273"/>
                    <a:pt x="176" y="292"/>
                    <a:pt x="58" y="310"/>
                  </a:cubicBezTo>
                  <a:cubicBezTo>
                    <a:pt x="30" y="314"/>
                    <a:pt x="6" y="296"/>
                    <a:pt x="3" y="270"/>
                  </a:cubicBezTo>
                  <a:cubicBezTo>
                    <a:pt x="0" y="244"/>
                    <a:pt x="20" y="219"/>
                    <a:pt x="47" y="215"/>
                  </a:cubicBezTo>
                  <a:cubicBezTo>
                    <a:pt x="165" y="197"/>
                    <a:pt x="279" y="178"/>
                    <a:pt x="394" y="160"/>
                  </a:cubicBezTo>
                  <a:cubicBezTo>
                    <a:pt x="759" y="100"/>
                    <a:pt x="1127" y="37"/>
                    <a:pt x="1650" y="1"/>
                  </a:cubicBezTo>
                  <a:cubicBezTo>
                    <a:pt x="1669" y="0"/>
                    <a:pt x="1686" y="9"/>
                    <a:pt x="1694"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7">
              <a:extLst>
                <a:ext uri="{FF2B5EF4-FFF2-40B4-BE49-F238E27FC236}">
                  <a16:creationId xmlns:a16="http://schemas.microsoft.com/office/drawing/2014/main" id="{4C17CF0B-D7F3-4082-854D-78AFD2327621}"/>
                </a:ext>
              </a:extLst>
            </p:cNvPr>
            <p:cNvSpPr>
              <a:spLocks/>
            </p:cNvSpPr>
            <p:nvPr/>
          </p:nvSpPr>
          <p:spPr bwMode="auto">
            <a:xfrm>
              <a:off x="5743575" y="3502025"/>
              <a:ext cx="122238" cy="19050"/>
            </a:xfrm>
            <a:custGeom>
              <a:avLst/>
              <a:gdLst>
                <a:gd name="T0" fmla="*/ 1711 w 1718"/>
                <a:gd name="T1" fmla="*/ 24 h 266"/>
                <a:gd name="T2" fmla="*/ 1717 w 1718"/>
                <a:gd name="T3" fmla="*/ 46 h 266"/>
                <a:gd name="T4" fmla="*/ 1669 w 1718"/>
                <a:gd name="T5" fmla="*/ 97 h 266"/>
                <a:gd name="T6" fmla="*/ 58 w 1718"/>
                <a:gd name="T7" fmla="*/ 262 h 266"/>
                <a:gd name="T8" fmla="*/ 4 w 1718"/>
                <a:gd name="T9" fmla="*/ 222 h 266"/>
                <a:gd name="T10" fmla="*/ 47 w 1718"/>
                <a:gd name="T11" fmla="*/ 167 h 266"/>
                <a:gd name="T12" fmla="*/ 1667 w 1718"/>
                <a:gd name="T13" fmla="*/ 1 h 266"/>
                <a:gd name="T14" fmla="*/ 1711 w 1718"/>
                <a:gd name="T15" fmla="*/ 24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8" h="266">
                  <a:moveTo>
                    <a:pt x="1711" y="24"/>
                  </a:moveTo>
                  <a:cubicBezTo>
                    <a:pt x="1715" y="30"/>
                    <a:pt x="1717" y="38"/>
                    <a:pt x="1717" y="46"/>
                  </a:cubicBezTo>
                  <a:cubicBezTo>
                    <a:pt x="1718" y="72"/>
                    <a:pt x="1696" y="95"/>
                    <a:pt x="1669" y="97"/>
                  </a:cubicBezTo>
                  <a:cubicBezTo>
                    <a:pt x="962" y="144"/>
                    <a:pt x="515" y="192"/>
                    <a:pt x="58" y="262"/>
                  </a:cubicBezTo>
                  <a:cubicBezTo>
                    <a:pt x="31" y="266"/>
                    <a:pt x="6" y="248"/>
                    <a:pt x="4" y="222"/>
                  </a:cubicBezTo>
                  <a:cubicBezTo>
                    <a:pt x="0" y="196"/>
                    <a:pt x="20" y="171"/>
                    <a:pt x="47" y="167"/>
                  </a:cubicBezTo>
                  <a:cubicBezTo>
                    <a:pt x="525" y="94"/>
                    <a:pt x="993" y="46"/>
                    <a:pt x="1667" y="1"/>
                  </a:cubicBezTo>
                  <a:cubicBezTo>
                    <a:pt x="1686" y="0"/>
                    <a:pt x="1702" y="9"/>
                    <a:pt x="1711"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8">
              <a:extLst>
                <a:ext uri="{FF2B5EF4-FFF2-40B4-BE49-F238E27FC236}">
                  <a16:creationId xmlns:a16="http://schemas.microsoft.com/office/drawing/2014/main" id="{0BB597A9-AF31-4C4D-BBF2-3BD279542286}"/>
                </a:ext>
              </a:extLst>
            </p:cNvPr>
            <p:cNvSpPr>
              <a:spLocks/>
            </p:cNvSpPr>
            <p:nvPr/>
          </p:nvSpPr>
          <p:spPr bwMode="auto">
            <a:xfrm>
              <a:off x="5746750" y="3535363"/>
              <a:ext cx="90488" cy="17462"/>
            </a:xfrm>
            <a:custGeom>
              <a:avLst/>
              <a:gdLst>
                <a:gd name="T0" fmla="*/ 1265 w 1273"/>
                <a:gd name="T1" fmla="*/ 24 h 245"/>
                <a:gd name="T2" fmla="*/ 1272 w 1273"/>
                <a:gd name="T3" fmla="*/ 46 h 245"/>
                <a:gd name="T4" fmla="*/ 1223 w 1273"/>
                <a:gd name="T5" fmla="*/ 97 h 245"/>
                <a:gd name="T6" fmla="*/ 358 w 1273"/>
                <a:gd name="T7" fmla="*/ 193 h 245"/>
                <a:gd name="T8" fmla="*/ 58 w 1273"/>
                <a:gd name="T9" fmla="*/ 241 h 245"/>
                <a:gd name="T10" fmla="*/ 3 w 1273"/>
                <a:gd name="T11" fmla="*/ 201 h 245"/>
                <a:gd name="T12" fmla="*/ 47 w 1273"/>
                <a:gd name="T13" fmla="*/ 146 h 245"/>
                <a:gd name="T14" fmla="*/ 346 w 1273"/>
                <a:gd name="T15" fmla="*/ 98 h 245"/>
                <a:gd name="T16" fmla="*/ 1221 w 1273"/>
                <a:gd name="T17" fmla="*/ 1 h 245"/>
                <a:gd name="T18" fmla="*/ 1265 w 1273"/>
                <a:gd name="T19" fmla="*/ 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3" h="245">
                  <a:moveTo>
                    <a:pt x="1265" y="24"/>
                  </a:moveTo>
                  <a:cubicBezTo>
                    <a:pt x="1269" y="30"/>
                    <a:pt x="1272" y="38"/>
                    <a:pt x="1272" y="46"/>
                  </a:cubicBezTo>
                  <a:cubicBezTo>
                    <a:pt x="1273" y="72"/>
                    <a:pt x="1251" y="95"/>
                    <a:pt x="1223" y="97"/>
                  </a:cubicBezTo>
                  <a:cubicBezTo>
                    <a:pt x="749" y="129"/>
                    <a:pt x="618" y="150"/>
                    <a:pt x="358" y="193"/>
                  </a:cubicBezTo>
                  <a:cubicBezTo>
                    <a:pt x="275" y="207"/>
                    <a:pt x="180" y="222"/>
                    <a:pt x="58" y="241"/>
                  </a:cubicBezTo>
                  <a:cubicBezTo>
                    <a:pt x="30" y="245"/>
                    <a:pt x="6" y="227"/>
                    <a:pt x="3" y="201"/>
                  </a:cubicBezTo>
                  <a:cubicBezTo>
                    <a:pt x="0" y="175"/>
                    <a:pt x="19" y="150"/>
                    <a:pt x="47" y="146"/>
                  </a:cubicBezTo>
                  <a:cubicBezTo>
                    <a:pt x="169" y="127"/>
                    <a:pt x="264" y="112"/>
                    <a:pt x="346" y="98"/>
                  </a:cubicBezTo>
                  <a:cubicBezTo>
                    <a:pt x="600" y="57"/>
                    <a:pt x="704" y="36"/>
                    <a:pt x="1221" y="1"/>
                  </a:cubicBezTo>
                  <a:cubicBezTo>
                    <a:pt x="1240" y="0"/>
                    <a:pt x="1257" y="9"/>
                    <a:pt x="1265"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9">
              <a:extLst>
                <a:ext uri="{FF2B5EF4-FFF2-40B4-BE49-F238E27FC236}">
                  <a16:creationId xmlns:a16="http://schemas.microsoft.com/office/drawing/2014/main" id="{5AB43196-59AC-4E79-B93F-ABEADD111C27}"/>
                </a:ext>
              </a:extLst>
            </p:cNvPr>
            <p:cNvSpPr>
              <a:spLocks/>
            </p:cNvSpPr>
            <p:nvPr/>
          </p:nvSpPr>
          <p:spPr bwMode="auto">
            <a:xfrm>
              <a:off x="5727700" y="3309938"/>
              <a:ext cx="579438" cy="128587"/>
            </a:xfrm>
            <a:custGeom>
              <a:avLst/>
              <a:gdLst>
                <a:gd name="T0" fmla="*/ 0 w 8077"/>
                <a:gd name="T1" fmla="*/ 1463 h 1804"/>
                <a:gd name="T2" fmla="*/ 230 w 8077"/>
                <a:gd name="T3" fmla="*/ 63 h 1804"/>
                <a:gd name="T4" fmla="*/ 7991 w 8077"/>
                <a:gd name="T5" fmla="*/ 0 h 1804"/>
                <a:gd name="T6" fmla="*/ 8077 w 8077"/>
                <a:gd name="T7" fmla="*/ 1460 h 1804"/>
                <a:gd name="T8" fmla="*/ 0 w 8077"/>
                <a:gd name="T9" fmla="*/ 1463 h 1804"/>
              </a:gdLst>
              <a:ahLst/>
              <a:cxnLst>
                <a:cxn ang="0">
                  <a:pos x="T0" y="T1"/>
                </a:cxn>
                <a:cxn ang="0">
                  <a:pos x="T2" y="T3"/>
                </a:cxn>
                <a:cxn ang="0">
                  <a:pos x="T4" y="T5"/>
                </a:cxn>
                <a:cxn ang="0">
                  <a:pos x="T6" y="T7"/>
                </a:cxn>
                <a:cxn ang="0">
                  <a:pos x="T8" y="T9"/>
                </a:cxn>
              </a:cxnLst>
              <a:rect l="0" t="0" r="r" b="b"/>
              <a:pathLst>
                <a:path w="8077" h="1804">
                  <a:moveTo>
                    <a:pt x="0" y="1463"/>
                  </a:moveTo>
                  <a:cubicBezTo>
                    <a:pt x="0" y="1463"/>
                    <a:pt x="106" y="93"/>
                    <a:pt x="230" y="63"/>
                  </a:cubicBezTo>
                  <a:cubicBezTo>
                    <a:pt x="354" y="33"/>
                    <a:pt x="7991" y="0"/>
                    <a:pt x="7991" y="0"/>
                  </a:cubicBezTo>
                  <a:lnTo>
                    <a:pt x="8077" y="1460"/>
                  </a:lnTo>
                  <a:cubicBezTo>
                    <a:pt x="5331" y="1804"/>
                    <a:pt x="3037" y="1769"/>
                    <a:pt x="0" y="14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30">
              <a:extLst>
                <a:ext uri="{FF2B5EF4-FFF2-40B4-BE49-F238E27FC236}">
                  <a16:creationId xmlns:a16="http://schemas.microsoft.com/office/drawing/2014/main" id="{F789BEE9-5125-4D50-B3C0-5120D88A3C8B}"/>
                </a:ext>
              </a:extLst>
            </p:cNvPr>
            <p:cNvSpPr>
              <a:spLocks/>
            </p:cNvSpPr>
            <p:nvPr/>
          </p:nvSpPr>
          <p:spPr bwMode="auto">
            <a:xfrm>
              <a:off x="5138738" y="2624138"/>
              <a:ext cx="1520825" cy="969962"/>
            </a:xfrm>
            <a:custGeom>
              <a:avLst/>
              <a:gdLst>
                <a:gd name="T0" fmla="*/ 21203 w 21203"/>
                <a:gd name="T1" fmla="*/ 4374 h 13562"/>
                <a:gd name="T2" fmla="*/ 20618 w 21203"/>
                <a:gd name="T3" fmla="*/ 3915 h 13562"/>
                <a:gd name="T4" fmla="*/ 16866 w 21203"/>
                <a:gd name="T5" fmla="*/ 700 h 13562"/>
                <a:gd name="T6" fmla="*/ 13637 w 21203"/>
                <a:gd name="T7" fmla="*/ 0 h 13562"/>
                <a:gd name="T8" fmla="*/ 10462 w 21203"/>
                <a:gd name="T9" fmla="*/ 39 h 13562"/>
                <a:gd name="T10" fmla="*/ 5675 w 21203"/>
                <a:gd name="T11" fmla="*/ 1856 h 13562"/>
                <a:gd name="T12" fmla="*/ 2258 w 21203"/>
                <a:gd name="T13" fmla="*/ 4626 h 13562"/>
                <a:gd name="T14" fmla="*/ 1230 w 21203"/>
                <a:gd name="T15" fmla="*/ 8911 h 13562"/>
                <a:gd name="T16" fmla="*/ 4943 w 21203"/>
                <a:gd name="T17" fmla="*/ 13562 h 13562"/>
                <a:gd name="T18" fmla="*/ 6808 w 21203"/>
                <a:gd name="T19" fmla="*/ 11823 h 13562"/>
                <a:gd name="T20" fmla="*/ 4661 w 21203"/>
                <a:gd name="T21" fmla="*/ 8216 h 13562"/>
                <a:gd name="T22" fmla="*/ 5978 w 21203"/>
                <a:gd name="T23" fmla="*/ 7469 h 13562"/>
                <a:gd name="T24" fmla="*/ 7902 w 21203"/>
                <a:gd name="T25" fmla="*/ 6108 h 13562"/>
                <a:gd name="T26" fmla="*/ 7580 w 21203"/>
                <a:gd name="T27" fmla="*/ 10252 h 13562"/>
                <a:gd name="T28" fmla="*/ 16853 w 21203"/>
                <a:gd name="T29" fmla="*/ 10292 h 13562"/>
                <a:gd name="T30" fmla="*/ 16460 w 21203"/>
                <a:gd name="T31" fmla="*/ 6502 h 13562"/>
                <a:gd name="T32" fmla="*/ 20994 w 21203"/>
                <a:gd name="T33" fmla="*/ 6592 h 13562"/>
                <a:gd name="T34" fmla="*/ 21203 w 21203"/>
                <a:gd name="T35" fmla="*/ 4374 h 1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03" h="13562">
                  <a:moveTo>
                    <a:pt x="21203" y="4374"/>
                  </a:moveTo>
                  <a:cubicBezTo>
                    <a:pt x="21007" y="4221"/>
                    <a:pt x="20812" y="4067"/>
                    <a:pt x="20618" y="3915"/>
                  </a:cubicBezTo>
                  <a:cubicBezTo>
                    <a:pt x="18863" y="2527"/>
                    <a:pt x="17577" y="1111"/>
                    <a:pt x="16866" y="700"/>
                  </a:cubicBezTo>
                  <a:cubicBezTo>
                    <a:pt x="15961" y="151"/>
                    <a:pt x="14650" y="106"/>
                    <a:pt x="13637" y="0"/>
                  </a:cubicBezTo>
                  <a:cubicBezTo>
                    <a:pt x="12797" y="423"/>
                    <a:pt x="11447" y="533"/>
                    <a:pt x="10462" y="39"/>
                  </a:cubicBezTo>
                  <a:cubicBezTo>
                    <a:pt x="8321" y="127"/>
                    <a:pt x="7333" y="621"/>
                    <a:pt x="5675" y="1856"/>
                  </a:cubicBezTo>
                  <a:cubicBezTo>
                    <a:pt x="4344" y="2846"/>
                    <a:pt x="3364" y="3730"/>
                    <a:pt x="2258" y="4626"/>
                  </a:cubicBezTo>
                  <a:cubicBezTo>
                    <a:pt x="776" y="5825"/>
                    <a:pt x="0" y="6990"/>
                    <a:pt x="1230" y="8911"/>
                  </a:cubicBezTo>
                  <a:cubicBezTo>
                    <a:pt x="1915" y="9983"/>
                    <a:pt x="4943" y="13562"/>
                    <a:pt x="4943" y="13562"/>
                  </a:cubicBezTo>
                  <a:cubicBezTo>
                    <a:pt x="4515" y="12881"/>
                    <a:pt x="5997" y="11646"/>
                    <a:pt x="6808" y="11823"/>
                  </a:cubicBezTo>
                  <a:lnTo>
                    <a:pt x="4661" y="8216"/>
                  </a:lnTo>
                  <a:lnTo>
                    <a:pt x="5978" y="7469"/>
                  </a:lnTo>
                  <a:lnTo>
                    <a:pt x="7902" y="6108"/>
                  </a:lnTo>
                  <a:lnTo>
                    <a:pt x="7580" y="10252"/>
                  </a:lnTo>
                  <a:cubicBezTo>
                    <a:pt x="11212" y="10729"/>
                    <a:pt x="16755" y="10354"/>
                    <a:pt x="16853" y="10292"/>
                  </a:cubicBezTo>
                  <a:lnTo>
                    <a:pt x="16460" y="6502"/>
                  </a:lnTo>
                  <a:cubicBezTo>
                    <a:pt x="16461" y="6503"/>
                    <a:pt x="20994" y="6592"/>
                    <a:pt x="20994" y="6592"/>
                  </a:cubicBezTo>
                  <a:lnTo>
                    <a:pt x="21203" y="437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31">
              <a:extLst>
                <a:ext uri="{FF2B5EF4-FFF2-40B4-BE49-F238E27FC236}">
                  <a16:creationId xmlns:a16="http://schemas.microsoft.com/office/drawing/2014/main" id="{F6EC205D-CA6A-41A6-B23D-8A474A71C72F}"/>
                </a:ext>
              </a:extLst>
            </p:cNvPr>
            <p:cNvSpPr>
              <a:spLocks/>
            </p:cNvSpPr>
            <p:nvPr/>
          </p:nvSpPr>
          <p:spPr bwMode="auto">
            <a:xfrm>
              <a:off x="6307138" y="3019425"/>
              <a:ext cx="215900" cy="73025"/>
            </a:xfrm>
            <a:custGeom>
              <a:avLst/>
              <a:gdLst>
                <a:gd name="T0" fmla="*/ 0 w 2998"/>
                <a:gd name="T1" fmla="*/ 0 h 1023"/>
                <a:gd name="T2" fmla="*/ 157 w 2998"/>
                <a:gd name="T3" fmla="*/ 969 h 1023"/>
                <a:gd name="T4" fmla="*/ 2998 w 2998"/>
                <a:gd name="T5" fmla="*/ 1023 h 1023"/>
                <a:gd name="T6" fmla="*/ 0 w 2998"/>
                <a:gd name="T7" fmla="*/ 0 h 1023"/>
              </a:gdLst>
              <a:ahLst/>
              <a:cxnLst>
                <a:cxn ang="0">
                  <a:pos x="T0" y="T1"/>
                </a:cxn>
                <a:cxn ang="0">
                  <a:pos x="T2" y="T3"/>
                </a:cxn>
                <a:cxn ang="0">
                  <a:pos x="T4" y="T5"/>
                </a:cxn>
                <a:cxn ang="0">
                  <a:pos x="T6" y="T7"/>
                </a:cxn>
              </a:cxnLst>
              <a:rect l="0" t="0" r="r" b="b"/>
              <a:pathLst>
                <a:path w="2998" h="1023">
                  <a:moveTo>
                    <a:pt x="0" y="0"/>
                  </a:moveTo>
                  <a:lnTo>
                    <a:pt x="157" y="969"/>
                  </a:lnTo>
                  <a:cubicBezTo>
                    <a:pt x="157" y="969"/>
                    <a:pt x="1411" y="1023"/>
                    <a:pt x="2998" y="1023"/>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32">
              <a:extLst>
                <a:ext uri="{FF2B5EF4-FFF2-40B4-BE49-F238E27FC236}">
                  <a16:creationId xmlns:a16="http://schemas.microsoft.com/office/drawing/2014/main" id="{44C833B1-E486-473F-AFB0-48DCE5C71552}"/>
                </a:ext>
              </a:extLst>
            </p:cNvPr>
            <p:cNvSpPr>
              <a:spLocks/>
            </p:cNvSpPr>
            <p:nvPr/>
          </p:nvSpPr>
          <p:spPr bwMode="auto">
            <a:xfrm>
              <a:off x="6613525" y="2935288"/>
              <a:ext cx="42863" cy="77787"/>
            </a:xfrm>
            <a:custGeom>
              <a:avLst/>
              <a:gdLst>
                <a:gd name="T0" fmla="*/ 60 w 597"/>
                <a:gd name="T1" fmla="*/ 1083 h 1083"/>
                <a:gd name="T2" fmla="*/ 108 w 597"/>
                <a:gd name="T3" fmla="*/ 1054 h 1083"/>
                <a:gd name="T4" fmla="*/ 584 w 597"/>
                <a:gd name="T5" fmla="*/ 84 h 1083"/>
                <a:gd name="T6" fmla="*/ 560 w 597"/>
                <a:gd name="T7" fmla="*/ 13 h 1083"/>
                <a:gd name="T8" fmla="*/ 489 w 597"/>
                <a:gd name="T9" fmla="*/ 37 h 1083"/>
                <a:gd name="T10" fmla="*/ 12 w 597"/>
                <a:gd name="T11" fmla="*/ 1007 h 1083"/>
                <a:gd name="T12" fmla="*/ 37 w 597"/>
                <a:gd name="T13" fmla="*/ 1078 h 1083"/>
                <a:gd name="T14" fmla="*/ 60 w 597"/>
                <a:gd name="T15" fmla="*/ 1083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3">
                  <a:moveTo>
                    <a:pt x="60" y="1083"/>
                  </a:moveTo>
                  <a:cubicBezTo>
                    <a:pt x="79" y="1083"/>
                    <a:pt x="98" y="1072"/>
                    <a:pt x="108" y="1054"/>
                  </a:cubicBezTo>
                  <a:lnTo>
                    <a:pt x="584" y="84"/>
                  </a:lnTo>
                  <a:cubicBezTo>
                    <a:pt x="597" y="57"/>
                    <a:pt x="586" y="26"/>
                    <a:pt x="560" y="13"/>
                  </a:cubicBezTo>
                  <a:cubicBezTo>
                    <a:pt x="533" y="0"/>
                    <a:pt x="502" y="11"/>
                    <a:pt x="489" y="37"/>
                  </a:cubicBezTo>
                  <a:lnTo>
                    <a:pt x="12" y="1007"/>
                  </a:lnTo>
                  <a:cubicBezTo>
                    <a:pt x="0" y="1033"/>
                    <a:pt x="11" y="1065"/>
                    <a:pt x="37" y="1078"/>
                  </a:cubicBezTo>
                  <a:cubicBezTo>
                    <a:pt x="44" y="1082"/>
                    <a:pt x="52" y="1083"/>
                    <a:pt x="60" y="10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3">
              <a:extLst>
                <a:ext uri="{FF2B5EF4-FFF2-40B4-BE49-F238E27FC236}">
                  <a16:creationId xmlns:a16="http://schemas.microsoft.com/office/drawing/2014/main" id="{12E08EE4-357F-4CA8-A548-7DD6587E5032}"/>
                </a:ext>
              </a:extLst>
            </p:cNvPr>
            <p:cNvSpPr>
              <a:spLocks/>
            </p:cNvSpPr>
            <p:nvPr/>
          </p:nvSpPr>
          <p:spPr bwMode="auto">
            <a:xfrm>
              <a:off x="5567363" y="3016250"/>
              <a:ext cx="141288" cy="142875"/>
            </a:xfrm>
            <a:custGeom>
              <a:avLst/>
              <a:gdLst>
                <a:gd name="T0" fmla="*/ 1971 w 1971"/>
                <a:gd name="T1" fmla="*/ 0 h 1996"/>
                <a:gd name="T2" fmla="*/ 1889 w 1971"/>
                <a:gd name="T3" fmla="*/ 1058 h 1996"/>
                <a:gd name="T4" fmla="*/ 0 w 1971"/>
                <a:gd name="T5" fmla="*/ 1996 h 1996"/>
                <a:gd name="T6" fmla="*/ 1971 w 1971"/>
                <a:gd name="T7" fmla="*/ 0 h 1996"/>
              </a:gdLst>
              <a:ahLst/>
              <a:cxnLst>
                <a:cxn ang="0">
                  <a:pos x="T0" y="T1"/>
                </a:cxn>
                <a:cxn ang="0">
                  <a:pos x="T2" y="T3"/>
                </a:cxn>
                <a:cxn ang="0">
                  <a:pos x="T4" y="T5"/>
                </a:cxn>
                <a:cxn ang="0">
                  <a:pos x="T6" y="T7"/>
                </a:cxn>
              </a:cxnLst>
              <a:rect l="0" t="0" r="r" b="b"/>
              <a:pathLst>
                <a:path w="1971" h="1996">
                  <a:moveTo>
                    <a:pt x="1971" y="0"/>
                  </a:moveTo>
                  <a:lnTo>
                    <a:pt x="1889" y="1058"/>
                  </a:lnTo>
                  <a:lnTo>
                    <a:pt x="0" y="1996"/>
                  </a:lnTo>
                  <a:lnTo>
                    <a:pt x="197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34">
              <a:extLst>
                <a:ext uri="{FF2B5EF4-FFF2-40B4-BE49-F238E27FC236}">
                  <a16:creationId xmlns:a16="http://schemas.microsoft.com/office/drawing/2014/main" id="{C487B730-268C-4EBB-9488-0B45438B094E}"/>
                </a:ext>
              </a:extLst>
            </p:cNvPr>
            <p:cNvSpPr>
              <a:spLocks/>
            </p:cNvSpPr>
            <p:nvPr/>
          </p:nvSpPr>
          <p:spPr bwMode="auto">
            <a:xfrm>
              <a:off x="6265863" y="2506663"/>
              <a:ext cx="220663" cy="219075"/>
            </a:xfrm>
            <a:custGeom>
              <a:avLst/>
              <a:gdLst>
                <a:gd name="T0" fmla="*/ 2112 w 3069"/>
                <a:gd name="T1" fmla="*/ 296 h 3059"/>
                <a:gd name="T2" fmla="*/ 290 w 3069"/>
                <a:gd name="T3" fmla="*/ 2304 h 3059"/>
                <a:gd name="T4" fmla="*/ 2112 w 3069"/>
                <a:gd name="T5" fmla="*/ 296 h 3059"/>
              </a:gdLst>
              <a:ahLst/>
              <a:cxnLst>
                <a:cxn ang="0">
                  <a:pos x="T0" y="T1"/>
                </a:cxn>
                <a:cxn ang="0">
                  <a:pos x="T2" y="T3"/>
                </a:cxn>
                <a:cxn ang="0">
                  <a:pos x="T4" y="T5"/>
                </a:cxn>
              </a:cxnLst>
              <a:rect l="0" t="0" r="r" b="b"/>
              <a:pathLst>
                <a:path w="3069" h="3059">
                  <a:moveTo>
                    <a:pt x="2112" y="296"/>
                  </a:moveTo>
                  <a:cubicBezTo>
                    <a:pt x="1675" y="0"/>
                    <a:pt x="0" y="1725"/>
                    <a:pt x="290" y="2304"/>
                  </a:cubicBezTo>
                  <a:cubicBezTo>
                    <a:pt x="936" y="3059"/>
                    <a:pt x="3069" y="1110"/>
                    <a:pt x="2112" y="29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5">
              <a:extLst>
                <a:ext uri="{FF2B5EF4-FFF2-40B4-BE49-F238E27FC236}">
                  <a16:creationId xmlns:a16="http://schemas.microsoft.com/office/drawing/2014/main" id="{91070C3A-4639-4B55-B5DF-FF3B2209D960}"/>
                </a:ext>
              </a:extLst>
            </p:cNvPr>
            <p:cNvSpPr>
              <a:spLocks/>
            </p:cNvSpPr>
            <p:nvPr/>
          </p:nvSpPr>
          <p:spPr bwMode="auto">
            <a:xfrm>
              <a:off x="6196013" y="2403475"/>
              <a:ext cx="438150" cy="379412"/>
            </a:xfrm>
            <a:custGeom>
              <a:avLst/>
              <a:gdLst>
                <a:gd name="T0" fmla="*/ 2597 w 6109"/>
                <a:gd name="T1" fmla="*/ 206 h 5302"/>
                <a:gd name="T2" fmla="*/ 654 w 6109"/>
                <a:gd name="T3" fmla="*/ 0 h 5302"/>
                <a:gd name="T4" fmla="*/ 652 w 6109"/>
                <a:gd name="T5" fmla="*/ 70 h 5302"/>
                <a:gd name="T6" fmla="*/ 655 w 6109"/>
                <a:gd name="T7" fmla="*/ 84 h 5302"/>
                <a:gd name="T8" fmla="*/ 776 w 6109"/>
                <a:gd name="T9" fmla="*/ 802 h 5302"/>
                <a:gd name="T10" fmla="*/ 831 w 6109"/>
                <a:gd name="T11" fmla="*/ 1131 h 5302"/>
                <a:gd name="T12" fmla="*/ 957 w 6109"/>
                <a:gd name="T13" fmla="*/ 1557 h 5302"/>
                <a:gd name="T14" fmla="*/ 1065 w 6109"/>
                <a:gd name="T15" fmla="*/ 1920 h 5302"/>
                <a:gd name="T16" fmla="*/ 388 w 6109"/>
                <a:gd name="T17" fmla="*/ 1389 h 5302"/>
                <a:gd name="T18" fmla="*/ 64 w 6109"/>
                <a:gd name="T19" fmla="*/ 1392 h 5302"/>
                <a:gd name="T20" fmla="*/ 143 w 6109"/>
                <a:gd name="T21" fmla="*/ 1719 h 5302"/>
                <a:gd name="T22" fmla="*/ 715 w 6109"/>
                <a:gd name="T23" fmla="*/ 2387 h 5302"/>
                <a:gd name="T24" fmla="*/ 1579 w 6109"/>
                <a:gd name="T25" fmla="*/ 2795 h 5302"/>
                <a:gd name="T26" fmla="*/ 4262 w 6109"/>
                <a:gd name="T27" fmla="*/ 5302 h 5302"/>
                <a:gd name="T28" fmla="*/ 5475 w 6109"/>
                <a:gd name="T29" fmla="*/ 3825 h 5302"/>
                <a:gd name="T30" fmla="*/ 3059 w 6109"/>
                <a:gd name="T31" fmla="*/ 1711 h 5302"/>
                <a:gd name="T32" fmla="*/ 2769 w 6109"/>
                <a:gd name="T33" fmla="*/ 950 h 5302"/>
                <a:gd name="T34" fmla="*/ 2726 w 6109"/>
                <a:gd name="T35" fmla="*/ 948 h 5302"/>
                <a:gd name="T36" fmla="*/ 2711 w 6109"/>
                <a:gd name="T37" fmla="*/ 880 h 5302"/>
                <a:gd name="T38" fmla="*/ 2597 w 6109"/>
                <a:gd name="T39" fmla="*/ 206 h 5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9" h="5302">
                  <a:moveTo>
                    <a:pt x="2597" y="206"/>
                  </a:moveTo>
                  <a:lnTo>
                    <a:pt x="654" y="0"/>
                  </a:lnTo>
                  <a:cubicBezTo>
                    <a:pt x="649" y="22"/>
                    <a:pt x="648" y="46"/>
                    <a:pt x="652" y="70"/>
                  </a:cubicBezTo>
                  <a:lnTo>
                    <a:pt x="655" y="84"/>
                  </a:lnTo>
                  <a:lnTo>
                    <a:pt x="776" y="802"/>
                  </a:lnTo>
                  <a:cubicBezTo>
                    <a:pt x="775" y="912"/>
                    <a:pt x="793" y="1023"/>
                    <a:pt x="831" y="1131"/>
                  </a:cubicBezTo>
                  <a:cubicBezTo>
                    <a:pt x="881" y="1271"/>
                    <a:pt x="923" y="1413"/>
                    <a:pt x="957" y="1557"/>
                  </a:cubicBezTo>
                  <a:lnTo>
                    <a:pt x="1065" y="1920"/>
                  </a:lnTo>
                  <a:cubicBezTo>
                    <a:pt x="1043" y="1911"/>
                    <a:pt x="388" y="1389"/>
                    <a:pt x="388" y="1389"/>
                  </a:cubicBezTo>
                  <a:cubicBezTo>
                    <a:pt x="274" y="1274"/>
                    <a:pt x="123" y="1305"/>
                    <a:pt x="64" y="1392"/>
                  </a:cubicBezTo>
                  <a:cubicBezTo>
                    <a:pt x="0" y="1489"/>
                    <a:pt x="47" y="1594"/>
                    <a:pt x="143" y="1719"/>
                  </a:cubicBezTo>
                  <a:cubicBezTo>
                    <a:pt x="287" y="1906"/>
                    <a:pt x="436" y="2165"/>
                    <a:pt x="715" y="2387"/>
                  </a:cubicBezTo>
                  <a:cubicBezTo>
                    <a:pt x="917" y="2547"/>
                    <a:pt x="1407" y="2693"/>
                    <a:pt x="1579" y="2795"/>
                  </a:cubicBezTo>
                  <a:cubicBezTo>
                    <a:pt x="1792" y="2923"/>
                    <a:pt x="4262" y="5302"/>
                    <a:pt x="4262" y="5302"/>
                  </a:cubicBezTo>
                  <a:cubicBezTo>
                    <a:pt x="4262" y="5302"/>
                    <a:pt x="6109" y="4250"/>
                    <a:pt x="5475" y="3825"/>
                  </a:cubicBezTo>
                  <a:cubicBezTo>
                    <a:pt x="5475" y="3825"/>
                    <a:pt x="3464" y="2061"/>
                    <a:pt x="3059" y="1711"/>
                  </a:cubicBezTo>
                  <a:cubicBezTo>
                    <a:pt x="2856" y="1536"/>
                    <a:pt x="2813" y="1138"/>
                    <a:pt x="2769" y="950"/>
                  </a:cubicBezTo>
                  <a:cubicBezTo>
                    <a:pt x="2762" y="921"/>
                    <a:pt x="2747" y="922"/>
                    <a:pt x="2726" y="948"/>
                  </a:cubicBezTo>
                  <a:lnTo>
                    <a:pt x="2711" y="880"/>
                  </a:lnTo>
                  <a:lnTo>
                    <a:pt x="2597" y="206"/>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6">
              <a:extLst>
                <a:ext uri="{FF2B5EF4-FFF2-40B4-BE49-F238E27FC236}">
                  <a16:creationId xmlns:a16="http://schemas.microsoft.com/office/drawing/2014/main" id="{108463CF-C953-48BB-8B4B-AA0927375253}"/>
                </a:ext>
              </a:extLst>
            </p:cNvPr>
            <p:cNvSpPr>
              <a:spLocks/>
            </p:cNvSpPr>
            <p:nvPr/>
          </p:nvSpPr>
          <p:spPr bwMode="auto">
            <a:xfrm>
              <a:off x="6049963" y="2314575"/>
              <a:ext cx="300038" cy="233362"/>
            </a:xfrm>
            <a:custGeom>
              <a:avLst/>
              <a:gdLst>
                <a:gd name="T0" fmla="*/ 4009 w 4184"/>
                <a:gd name="T1" fmla="*/ 2504 h 3270"/>
                <a:gd name="T2" fmla="*/ 3797 w 4184"/>
                <a:gd name="T3" fmla="*/ 2857 h 3270"/>
                <a:gd name="T4" fmla="*/ 2986 w 4184"/>
                <a:gd name="T5" fmla="*/ 3104 h 3270"/>
                <a:gd name="T6" fmla="*/ 1046 w 4184"/>
                <a:gd name="T7" fmla="*/ 2010 h 3270"/>
                <a:gd name="T8" fmla="*/ 58 w 4184"/>
                <a:gd name="T9" fmla="*/ 1507 h 3270"/>
                <a:gd name="T10" fmla="*/ 20 w 4184"/>
                <a:gd name="T11" fmla="*/ 1389 h 3270"/>
                <a:gd name="T12" fmla="*/ 23 w 4184"/>
                <a:gd name="T13" fmla="*/ 1383 h 3270"/>
                <a:gd name="T14" fmla="*/ 71 w 4184"/>
                <a:gd name="T15" fmla="*/ 1297 h 3270"/>
                <a:gd name="T16" fmla="*/ 177 w 4184"/>
                <a:gd name="T17" fmla="*/ 1117 h 3270"/>
                <a:gd name="T18" fmla="*/ 834 w 4184"/>
                <a:gd name="T19" fmla="*/ 0 h 3270"/>
                <a:gd name="T20" fmla="*/ 2159 w 4184"/>
                <a:gd name="T21" fmla="*/ 717 h 3270"/>
                <a:gd name="T22" fmla="*/ 2803 w 4184"/>
                <a:gd name="T23" fmla="*/ 1079 h 3270"/>
                <a:gd name="T24" fmla="*/ 3762 w 4184"/>
                <a:gd name="T25" fmla="*/ 1658 h 3270"/>
                <a:gd name="T26" fmla="*/ 4009 w 4184"/>
                <a:gd name="T27" fmla="*/ 2504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4" h="3270">
                  <a:moveTo>
                    <a:pt x="4009" y="2504"/>
                  </a:moveTo>
                  <a:cubicBezTo>
                    <a:pt x="3937" y="2631"/>
                    <a:pt x="3869" y="2731"/>
                    <a:pt x="3797" y="2857"/>
                  </a:cubicBezTo>
                  <a:cubicBezTo>
                    <a:pt x="3626" y="3156"/>
                    <a:pt x="3288" y="3270"/>
                    <a:pt x="2986" y="3104"/>
                  </a:cubicBezTo>
                  <a:lnTo>
                    <a:pt x="1046" y="2010"/>
                  </a:lnTo>
                  <a:lnTo>
                    <a:pt x="58" y="1507"/>
                  </a:lnTo>
                  <a:cubicBezTo>
                    <a:pt x="16" y="1483"/>
                    <a:pt x="0" y="1432"/>
                    <a:pt x="20" y="1389"/>
                  </a:cubicBezTo>
                  <a:cubicBezTo>
                    <a:pt x="21" y="1387"/>
                    <a:pt x="22" y="1385"/>
                    <a:pt x="23" y="1383"/>
                  </a:cubicBezTo>
                  <a:lnTo>
                    <a:pt x="71" y="1297"/>
                  </a:lnTo>
                  <a:lnTo>
                    <a:pt x="177" y="1117"/>
                  </a:lnTo>
                  <a:lnTo>
                    <a:pt x="834" y="0"/>
                  </a:lnTo>
                  <a:lnTo>
                    <a:pt x="2159" y="717"/>
                  </a:lnTo>
                  <a:lnTo>
                    <a:pt x="2803" y="1079"/>
                  </a:lnTo>
                  <a:lnTo>
                    <a:pt x="3762" y="1658"/>
                  </a:lnTo>
                  <a:cubicBezTo>
                    <a:pt x="4070" y="1828"/>
                    <a:pt x="4184" y="2198"/>
                    <a:pt x="4009" y="2504"/>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7">
              <a:extLst>
                <a:ext uri="{FF2B5EF4-FFF2-40B4-BE49-F238E27FC236}">
                  <a16:creationId xmlns:a16="http://schemas.microsoft.com/office/drawing/2014/main" id="{08AA584B-F41B-4617-93A7-55ED78B4599B}"/>
                </a:ext>
              </a:extLst>
            </p:cNvPr>
            <p:cNvSpPr>
              <a:spLocks/>
            </p:cNvSpPr>
            <p:nvPr/>
          </p:nvSpPr>
          <p:spPr bwMode="auto">
            <a:xfrm>
              <a:off x="6051550" y="2381250"/>
              <a:ext cx="301625" cy="168275"/>
            </a:xfrm>
            <a:custGeom>
              <a:avLst/>
              <a:gdLst>
                <a:gd name="T0" fmla="*/ 4024 w 4199"/>
                <a:gd name="T1" fmla="*/ 1562 h 2354"/>
                <a:gd name="T2" fmla="*/ 3803 w 4199"/>
                <a:gd name="T3" fmla="*/ 1948 h 2354"/>
                <a:gd name="T4" fmla="*/ 2951 w 4199"/>
                <a:gd name="T5" fmla="*/ 2188 h 2354"/>
                <a:gd name="T6" fmla="*/ 984 w 4199"/>
                <a:gd name="T7" fmla="*/ 1104 h 2354"/>
                <a:gd name="T8" fmla="*/ 38 w 4199"/>
                <a:gd name="T9" fmla="*/ 573 h 2354"/>
                <a:gd name="T10" fmla="*/ 0 w 4199"/>
                <a:gd name="T11" fmla="*/ 455 h 2354"/>
                <a:gd name="T12" fmla="*/ 3 w 4199"/>
                <a:gd name="T13" fmla="*/ 449 h 2354"/>
                <a:gd name="T14" fmla="*/ 51 w 4199"/>
                <a:gd name="T15" fmla="*/ 363 h 2354"/>
                <a:gd name="T16" fmla="*/ 157 w 4199"/>
                <a:gd name="T17" fmla="*/ 183 h 2354"/>
                <a:gd name="T18" fmla="*/ 2783 w 4199"/>
                <a:gd name="T19" fmla="*/ 145 h 2354"/>
                <a:gd name="T20" fmla="*/ 3782 w 4199"/>
                <a:gd name="T21" fmla="*/ 696 h 2354"/>
                <a:gd name="T22" fmla="*/ 4024 w 4199"/>
                <a:gd name="T23" fmla="*/ 1562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9" h="2354">
                  <a:moveTo>
                    <a:pt x="4024" y="1562"/>
                  </a:moveTo>
                  <a:cubicBezTo>
                    <a:pt x="3952" y="1688"/>
                    <a:pt x="3875" y="1822"/>
                    <a:pt x="3803" y="1948"/>
                  </a:cubicBezTo>
                  <a:cubicBezTo>
                    <a:pt x="3632" y="2247"/>
                    <a:pt x="3253" y="2354"/>
                    <a:pt x="2951" y="2188"/>
                  </a:cubicBezTo>
                  <a:lnTo>
                    <a:pt x="984" y="1104"/>
                  </a:lnTo>
                  <a:lnTo>
                    <a:pt x="38" y="573"/>
                  </a:lnTo>
                  <a:cubicBezTo>
                    <a:pt x="20" y="530"/>
                    <a:pt x="7" y="490"/>
                    <a:pt x="0" y="455"/>
                  </a:cubicBezTo>
                  <a:cubicBezTo>
                    <a:pt x="1" y="453"/>
                    <a:pt x="2" y="451"/>
                    <a:pt x="3" y="449"/>
                  </a:cubicBezTo>
                  <a:lnTo>
                    <a:pt x="51" y="363"/>
                  </a:lnTo>
                  <a:lnTo>
                    <a:pt x="157" y="183"/>
                  </a:lnTo>
                  <a:cubicBezTo>
                    <a:pt x="701" y="0"/>
                    <a:pt x="2431" y="624"/>
                    <a:pt x="2783" y="145"/>
                  </a:cubicBezTo>
                  <a:lnTo>
                    <a:pt x="3782" y="696"/>
                  </a:lnTo>
                  <a:cubicBezTo>
                    <a:pt x="4090" y="867"/>
                    <a:pt x="4199" y="1256"/>
                    <a:pt x="4024" y="15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8">
              <a:extLst>
                <a:ext uri="{FF2B5EF4-FFF2-40B4-BE49-F238E27FC236}">
                  <a16:creationId xmlns:a16="http://schemas.microsoft.com/office/drawing/2014/main" id="{63F31EF9-62A2-4C87-9E7B-49412CCD15F8}"/>
                </a:ext>
              </a:extLst>
            </p:cNvPr>
            <p:cNvSpPr>
              <a:spLocks/>
            </p:cNvSpPr>
            <p:nvPr/>
          </p:nvSpPr>
          <p:spPr bwMode="auto">
            <a:xfrm>
              <a:off x="6021388" y="2397125"/>
              <a:ext cx="41275" cy="44450"/>
            </a:xfrm>
            <a:custGeom>
              <a:avLst/>
              <a:gdLst>
                <a:gd name="T0" fmla="*/ 564 w 574"/>
                <a:gd name="T1" fmla="*/ 537 h 634"/>
                <a:gd name="T2" fmla="*/ 0 w 574"/>
                <a:gd name="T3" fmla="*/ 18 h 634"/>
                <a:gd name="T4" fmla="*/ 113 w 574"/>
                <a:gd name="T5" fmla="*/ 634 h 634"/>
                <a:gd name="T6" fmla="*/ 564 w 574"/>
                <a:gd name="T7" fmla="*/ 537 h 634"/>
              </a:gdLst>
              <a:ahLst/>
              <a:cxnLst>
                <a:cxn ang="0">
                  <a:pos x="T0" y="T1"/>
                </a:cxn>
                <a:cxn ang="0">
                  <a:pos x="T2" y="T3"/>
                </a:cxn>
                <a:cxn ang="0">
                  <a:pos x="T4" y="T5"/>
                </a:cxn>
                <a:cxn ang="0">
                  <a:pos x="T6" y="T7"/>
                </a:cxn>
              </a:cxnLst>
              <a:rect l="0" t="0" r="r" b="b"/>
              <a:pathLst>
                <a:path w="574" h="634">
                  <a:moveTo>
                    <a:pt x="564" y="537"/>
                  </a:moveTo>
                  <a:cubicBezTo>
                    <a:pt x="574" y="0"/>
                    <a:pt x="0" y="18"/>
                    <a:pt x="0" y="18"/>
                  </a:cubicBezTo>
                  <a:lnTo>
                    <a:pt x="113" y="634"/>
                  </a:lnTo>
                  <a:lnTo>
                    <a:pt x="564" y="537"/>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9">
              <a:extLst>
                <a:ext uri="{FF2B5EF4-FFF2-40B4-BE49-F238E27FC236}">
                  <a16:creationId xmlns:a16="http://schemas.microsoft.com/office/drawing/2014/main" id="{453DC0DA-4227-41A5-BF89-D1DB1E4686E7}"/>
                </a:ext>
              </a:extLst>
            </p:cNvPr>
            <p:cNvSpPr>
              <a:spLocks/>
            </p:cNvSpPr>
            <p:nvPr/>
          </p:nvSpPr>
          <p:spPr bwMode="auto">
            <a:xfrm>
              <a:off x="6026150" y="2395538"/>
              <a:ext cx="41275" cy="38100"/>
            </a:xfrm>
            <a:custGeom>
              <a:avLst/>
              <a:gdLst>
                <a:gd name="T0" fmla="*/ 515 w 573"/>
                <a:gd name="T1" fmla="*/ 534 h 534"/>
                <a:gd name="T2" fmla="*/ 464 w 573"/>
                <a:gd name="T3" fmla="*/ 491 h 534"/>
                <a:gd name="T4" fmla="*/ 47 w 573"/>
                <a:gd name="T5" fmla="*/ 109 h 534"/>
                <a:gd name="T6" fmla="*/ 5 w 573"/>
                <a:gd name="T7" fmla="*/ 48 h 534"/>
                <a:gd name="T8" fmla="*/ 66 w 573"/>
                <a:gd name="T9" fmla="*/ 5 h 534"/>
                <a:gd name="T10" fmla="*/ 567 w 573"/>
                <a:gd name="T11" fmla="*/ 470 h 534"/>
                <a:gd name="T12" fmla="*/ 526 w 573"/>
                <a:gd name="T13" fmla="*/ 533 h 534"/>
                <a:gd name="T14" fmla="*/ 515 w 573"/>
                <a:gd name="T15" fmla="*/ 534 h 5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534">
                  <a:moveTo>
                    <a:pt x="515" y="534"/>
                  </a:moveTo>
                  <a:cubicBezTo>
                    <a:pt x="491" y="534"/>
                    <a:pt x="468" y="516"/>
                    <a:pt x="464" y="491"/>
                  </a:cubicBezTo>
                  <a:cubicBezTo>
                    <a:pt x="401" y="179"/>
                    <a:pt x="62" y="112"/>
                    <a:pt x="47" y="109"/>
                  </a:cubicBezTo>
                  <a:cubicBezTo>
                    <a:pt x="19" y="104"/>
                    <a:pt x="0" y="77"/>
                    <a:pt x="5" y="48"/>
                  </a:cubicBezTo>
                  <a:cubicBezTo>
                    <a:pt x="10" y="19"/>
                    <a:pt x="37" y="0"/>
                    <a:pt x="66" y="5"/>
                  </a:cubicBezTo>
                  <a:cubicBezTo>
                    <a:pt x="84" y="8"/>
                    <a:pt x="491" y="87"/>
                    <a:pt x="567" y="470"/>
                  </a:cubicBezTo>
                  <a:cubicBezTo>
                    <a:pt x="573" y="499"/>
                    <a:pt x="555" y="527"/>
                    <a:pt x="526" y="533"/>
                  </a:cubicBezTo>
                  <a:cubicBezTo>
                    <a:pt x="522" y="533"/>
                    <a:pt x="519" y="534"/>
                    <a:pt x="515" y="53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40">
              <a:extLst>
                <a:ext uri="{FF2B5EF4-FFF2-40B4-BE49-F238E27FC236}">
                  <a16:creationId xmlns:a16="http://schemas.microsoft.com/office/drawing/2014/main" id="{80E96655-83AC-4909-B713-FB4FA6024413}"/>
                </a:ext>
              </a:extLst>
            </p:cNvPr>
            <p:cNvSpPr>
              <a:spLocks/>
            </p:cNvSpPr>
            <p:nvPr/>
          </p:nvSpPr>
          <p:spPr bwMode="auto">
            <a:xfrm>
              <a:off x="6178550" y="2357438"/>
              <a:ext cx="222250" cy="153987"/>
            </a:xfrm>
            <a:custGeom>
              <a:avLst/>
              <a:gdLst>
                <a:gd name="T0" fmla="*/ 613 w 3107"/>
                <a:gd name="T1" fmla="*/ 1577 h 2141"/>
                <a:gd name="T2" fmla="*/ 634 w 3107"/>
                <a:gd name="T3" fmla="*/ 1365 h 2141"/>
                <a:gd name="T4" fmla="*/ 304 w 3107"/>
                <a:gd name="T5" fmla="*/ 1327 h 2141"/>
                <a:gd name="T6" fmla="*/ 400 w 3107"/>
                <a:gd name="T7" fmla="*/ 1006 h 2141"/>
                <a:gd name="T8" fmla="*/ 1091 w 3107"/>
                <a:gd name="T9" fmla="*/ 524 h 2141"/>
                <a:gd name="T10" fmla="*/ 319 w 3107"/>
                <a:gd name="T11" fmla="*/ 876 h 2141"/>
                <a:gd name="T12" fmla="*/ 45 w 3107"/>
                <a:gd name="T13" fmla="*/ 784 h 2141"/>
                <a:gd name="T14" fmla="*/ 213 w 3107"/>
                <a:gd name="T15" fmla="*/ 468 h 2141"/>
                <a:gd name="T16" fmla="*/ 1041 w 3107"/>
                <a:gd name="T17" fmla="*/ 64 h 2141"/>
                <a:gd name="T18" fmla="*/ 1715 w 3107"/>
                <a:gd name="T19" fmla="*/ 60 h 2141"/>
                <a:gd name="T20" fmla="*/ 2833 w 3107"/>
                <a:gd name="T21" fmla="*/ 739 h 2141"/>
                <a:gd name="T22" fmla="*/ 3107 w 3107"/>
                <a:gd name="T23" fmla="*/ 2141 h 2141"/>
                <a:gd name="T24" fmla="*/ 2322 w 3107"/>
                <a:gd name="T25" fmla="*/ 1308 h 2141"/>
                <a:gd name="T26" fmla="*/ 1531 w 3107"/>
                <a:gd name="T27" fmla="*/ 1777 h 2141"/>
                <a:gd name="T28" fmla="*/ 1217 w 3107"/>
                <a:gd name="T29" fmla="*/ 1715 h 2141"/>
                <a:gd name="T30" fmla="*/ 1205 w 3107"/>
                <a:gd name="T31" fmla="*/ 1520 h 2141"/>
                <a:gd name="T32" fmla="*/ 934 w 3107"/>
                <a:gd name="T33" fmla="*/ 1656 h 2141"/>
                <a:gd name="T34" fmla="*/ 613 w 3107"/>
                <a:gd name="T35" fmla="*/ 1577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7" h="2141">
                  <a:moveTo>
                    <a:pt x="613" y="1577"/>
                  </a:moveTo>
                  <a:cubicBezTo>
                    <a:pt x="576" y="1517"/>
                    <a:pt x="590" y="1422"/>
                    <a:pt x="634" y="1365"/>
                  </a:cubicBezTo>
                  <a:cubicBezTo>
                    <a:pt x="528" y="1436"/>
                    <a:pt x="362" y="1426"/>
                    <a:pt x="304" y="1327"/>
                  </a:cubicBezTo>
                  <a:cubicBezTo>
                    <a:pt x="240" y="1217"/>
                    <a:pt x="306" y="1084"/>
                    <a:pt x="400" y="1006"/>
                  </a:cubicBezTo>
                  <a:cubicBezTo>
                    <a:pt x="680" y="774"/>
                    <a:pt x="1095" y="540"/>
                    <a:pt x="1091" y="524"/>
                  </a:cubicBezTo>
                  <a:cubicBezTo>
                    <a:pt x="1101" y="486"/>
                    <a:pt x="442" y="833"/>
                    <a:pt x="319" y="876"/>
                  </a:cubicBezTo>
                  <a:cubicBezTo>
                    <a:pt x="211" y="913"/>
                    <a:pt x="89" y="872"/>
                    <a:pt x="45" y="784"/>
                  </a:cubicBezTo>
                  <a:cubicBezTo>
                    <a:pt x="0" y="695"/>
                    <a:pt x="71" y="576"/>
                    <a:pt x="213" y="468"/>
                  </a:cubicBezTo>
                  <a:cubicBezTo>
                    <a:pt x="394" y="331"/>
                    <a:pt x="870" y="120"/>
                    <a:pt x="1041" y="64"/>
                  </a:cubicBezTo>
                  <a:cubicBezTo>
                    <a:pt x="1210" y="9"/>
                    <a:pt x="1527" y="0"/>
                    <a:pt x="1715" y="60"/>
                  </a:cubicBezTo>
                  <a:cubicBezTo>
                    <a:pt x="1942" y="132"/>
                    <a:pt x="2746" y="501"/>
                    <a:pt x="2833" y="739"/>
                  </a:cubicBezTo>
                  <a:cubicBezTo>
                    <a:pt x="2959" y="1083"/>
                    <a:pt x="3036" y="1755"/>
                    <a:pt x="3107" y="2141"/>
                  </a:cubicBezTo>
                  <a:cubicBezTo>
                    <a:pt x="2635" y="1964"/>
                    <a:pt x="2477" y="1704"/>
                    <a:pt x="2322" y="1308"/>
                  </a:cubicBezTo>
                  <a:cubicBezTo>
                    <a:pt x="2322" y="1308"/>
                    <a:pt x="1819" y="1699"/>
                    <a:pt x="1531" y="1777"/>
                  </a:cubicBezTo>
                  <a:cubicBezTo>
                    <a:pt x="1443" y="1801"/>
                    <a:pt x="1294" y="1805"/>
                    <a:pt x="1217" y="1715"/>
                  </a:cubicBezTo>
                  <a:cubicBezTo>
                    <a:pt x="1169" y="1659"/>
                    <a:pt x="1172" y="1580"/>
                    <a:pt x="1205" y="1520"/>
                  </a:cubicBezTo>
                  <a:cubicBezTo>
                    <a:pt x="1205" y="1520"/>
                    <a:pt x="1051" y="1613"/>
                    <a:pt x="934" y="1656"/>
                  </a:cubicBezTo>
                  <a:cubicBezTo>
                    <a:pt x="826" y="1696"/>
                    <a:pt x="674" y="1677"/>
                    <a:pt x="613" y="157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41">
              <a:extLst>
                <a:ext uri="{FF2B5EF4-FFF2-40B4-BE49-F238E27FC236}">
                  <a16:creationId xmlns:a16="http://schemas.microsoft.com/office/drawing/2014/main" id="{7A3B085B-9F02-45EC-8BE0-1AFBC0904741}"/>
                </a:ext>
              </a:extLst>
            </p:cNvPr>
            <p:cNvSpPr>
              <a:spLocks/>
            </p:cNvSpPr>
            <p:nvPr/>
          </p:nvSpPr>
          <p:spPr bwMode="auto">
            <a:xfrm>
              <a:off x="6224588" y="2406650"/>
              <a:ext cx="63500" cy="47625"/>
            </a:xfrm>
            <a:custGeom>
              <a:avLst/>
              <a:gdLst>
                <a:gd name="T0" fmla="*/ 881 w 885"/>
                <a:gd name="T1" fmla="*/ 72 h 666"/>
                <a:gd name="T2" fmla="*/ 858 w 885"/>
                <a:gd name="T3" fmla="*/ 103 h 666"/>
                <a:gd name="T4" fmla="*/ 90 w 885"/>
                <a:gd name="T5" fmla="*/ 648 h 666"/>
                <a:gd name="T6" fmla="*/ 18 w 885"/>
                <a:gd name="T7" fmla="*/ 641 h 666"/>
                <a:gd name="T8" fmla="*/ 25 w 885"/>
                <a:gd name="T9" fmla="*/ 568 h 666"/>
                <a:gd name="T10" fmla="*/ 804 w 885"/>
                <a:gd name="T11" fmla="*/ 15 h 666"/>
                <a:gd name="T12" fmla="*/ 875 w 885"/>
                <a:gd name="T13" fmla="*/ 32 h 666"/>
                <a:gd name="T14" fmla="*/ 881 w 885"/>
                <a:gd name="T15" fmla="*/ 72 h 6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666">
                  <a:moveTo>
                    <a:pt x="881" y="72"/>
                  </a:moveTo>
                  <a:cubicBezTo>
                    <a:pt x="878" y="84"/>
                    <a:pt x="870" y="95"/>
                    <a:pt x="858" y="103"/>
                  </a:cubicBezTo>
                  <a:cubicBezTo>
                    <a:pt x="467" y="343"/>
                    <a:pt x="94" y="645"/>
                    <a:pt x="90" y="648"/>
                  </a:cubicBezTo>
                  <a:cubicBezTo>
                    <a:pt x="68" y="666"/>
                    <a:pt x="36" y="663"/>
                    <a:pt x="18" y="641"/>
                  </a:cubicBezTo>
                  <a:cubicBezTo>
                    <a:pt x="0" y="619"/>
                    <a:pt x="3" y="586"/>
                    <a:pt x="25" y="568"/>
                  </a:cubicBezTo>
                  <a:cubicBezTo>
                    <a:pt x="29" y="565"/>
                    <a:pt x="408" y="258"/>
                    <a:pt x="804" y="15"/>
                  </a:cubicBezTo>
                  <a:cubicBezTo>
                    <a:pt x="828" y="0"/>
                    <a:pt x="860" y="7"/>
                    <a:pt x="875" y="32"/>
                  </a:cubicBezTo>
                  <a:cubicBezTo>
                    <a:pt x="883" y="44"/>
                    <a:pt x="885" y="59"/>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42">
              <a:extLst>
                <a:ext uri="{FF2B5EF4-FFF2-40B4-BE49-F238E27FC236}">
                  <a16:creationId xmlns:a16="http://schemas.microsoft.com/office/drawing/2014/main" id="{35AB25D1-69FF-4848-80C5-32C5E7938C14}"/>
                </a:ext>
              </a:extLst>
            </p:cNvPr>
            <p:cNvSpPr>
              <a:spLocks/>
            </p:cNvSpPr>
            <p:nvPr/>
          </p:nvSpPr>
          <p:spPr bwMode="auto">
            <a:xfrm>
              <a:off x="6264275" y="2420938"/>
              <a:ext cx="63500" cy="46037"/>
            </a:xfrm>
            <a:custGeom>
              <a:avLst/>
              <a:gdLst>
                <a:gd name="T0" fmla="*/ 881 w 884"/>
                <a:gd name="T1" fmla="*/ 72 h 644"/>
                <a:gd name="T2" fmla="*/ 857 w 884"/>
                <a:gd name="T3" fmla="*/ 104 h 644"/>
                <a:gd name="T4" fmla="*/ 90 w 884"/>
                <a:gd name="T5" fmla="*/ 626 h 644"/>
                <a:gd name="T6" fmla="*/ 18 w 884"/>
                <a:gd name="T7" fmla="*/ 617 h 644"/>
                <a:gd name="T8" fmla="*/ 27 w 884"/>
                <a:gd name="T9" fmla="*/ 544 h 644"/>
                <a:gd name="T10" fmla="*/ 805 w 884"/>
                <a:gd name="T11" fmla="*/ 14 h 644"/>
                <a:gd name="T12" fmla="*/ 876 w 884"/>
                <a:gd name="T13" fmla="*/ 34 h 644"/>
                <a:gd name="T14" fmla="*/ 881 w 884"/>
                <a:gd name="T15" fmla="*/ 72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44">
                  <a:moveTo>
                    <a:pt x="881" y="72"/>
                  </a:moveTo>
                  <a:cubicBezTo>
                    <a:pt x="877" y="85"/>
                    <a:pt x="869" y="97"/>
                    <a:pt x="857" y="104"/>
                  </a:cubicBezTo>
                  <a:cubicBezTo>
                    <a:pt x="524" y="294"/>
                    <a:pt x="94" y="623"/>
                    <a:pt x="90" y="626"/>
                  </a:cubicBezTo>
                  <a:cubicBezTo>
                    <a:pt x="67" y="644"/>
                    <a:pt x="35" y="639"/>
                    <a:pt x="18" y="617"/>
                  </a:cubicBezTo>
                  <a:cubicBezTo>
                    <a:pt x="0" y="594"/>
                    <a:pt x="5" y="562"/>
                    <a:pt x="27" y="544"/>
                  </a:cubicBezTo>
                  <a:cubicBezTo>
                    <a:pt x="31" y="541"/>
                    <a:pt x="466" y="208"/>
                    <a:pt x="805" y="14"/>
                  </a:cubicBezTo>
                  <a:cubicBezTo>
                    <a:pt x="830" y="0"/>
                    <a:pt x="862" y="9"/>
                    <a:pt x="876" y="34"/>
                  </a:cubicBezTo>
                  <a:cubicBezTo>
                    <a:pt x="883" y="46"/>
                    <a:pt x="884" y="60"/>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3">
              <a:extLst>
                <a:ext uri="{FF2B5EF4-FFF2-40B4-BE49-F238E27FC236}">
                  <a16:creationId xmlns:a16="http://schemas.microsoft.com/office/drawing/2014/main" id="{7482C070-2659-4373-B007-14CD33744716}"/>
                </a:ext>
              </a:extLst>
            </p:cNvPr>
            <p:cNvSpPr>
              <a:spLocks/>
            </p:cNvSpPr>
            <p:nvPr/>
          </p:nvSpPr>
          <p:spPr bwMode="auto">
            <a:xfrm>
              <a:off x="6286500" y="2527300"/>
              <a:ext cx="565150" cy="568325"/>
            </a:xfrm>
            <a:custGeom>
              <a:avLst/>
              <a:gdLst>
                <a:gd name="T0" fmla="*/ 2265 w 7882"/>
                <a:gd name="T1" fmla="*/ 4592 h 7949"/>
                <a:gd name="T2" fmla="*/ 0 w 7882"/>
                <a:gd name="T3" fmla="*/ 2008 h 7949"/>
                <a:gd name="T4" fmla="*/ 1822 w 7882"/>
                <a:gd name="T5" fmla="*/ 0 h 7949"/>
                <a:gd name="T6" fmla="*/ 6778 w 7882"/>
                <a:gd name="T7" fmla="*/ 4200 h 7949"/>
                <a:gd name="T8" fmla="*/ 7225 w 7882"/>
                <a:gd name="T9" fmla="*/ 7089 h 7949"/>
                <a:gd name="T10" fmla="*/ 4985 w 7882"/>
                <a:gd name="T11" fmla="*/ 7949 h 7949"/>
                <a:gd name="T12" fmla="*/ 2265 w 7882"/>
                <a:gd name="T13" fmla="*/ 4592 h 7949"/>
              </a:gdLst>
              <a:ahLst/>
              <a:cxnLst>
                <a:cxn ang="0">
                  <a:pos x="T0" y="T1"/>
                </a:cxn>
                <a:cxn ang="0">
                  <a:pos x="T2" y="T3"/>
                </a:cxn>
                <a:cxn ang="0">
                  <a:pos x="T4" y="T5"/>
                </a:cxn>
                <a:cxn ang="0">
                  <a:pos x="T6" y="T7"/>
                </a:cxn>
                <a:cxn ang="0">
                  <a:pos x="T8" y="T9"/>
                </a:cxn>
                <a:cxn ang="0">
                  <a:pos x="T10" y="T11"/>
                </a:cxn>
                <a:cxn ang="0">
                  <a:pos x="T12" y="T13"/>
                </a:cxn>
              </a:cxnLst>
              <a:rect l="0" t="0" r="r" b="b"/>
              <a:pathLst>
                <a:path w="7882" h="7949">
                  <a:moveTo>
                    <a:pt x="2265" y="4592"/>
                  </a:moveTo>
                  <a:cubicBezTo>
                    <a:pt x="1856" y="4107"/>
                    <a:pt x="0" y="2008"/>
                    <a:pt x="0" y="2008"/>
                  </a:cubicBezTo>
                  <a:cubicBezTo>
                    <a:pt x="504" y="2586"/>
                    <a:pt x="2347" y="395"/>
                    <a:pt x="1822" y="0"/>
                  </a:cubicBezTo>
                  <a:cubicBezTo>
                    <a:pt x="1822" y="0"/>
                    <a:pt x="5662" y="3251"/>
                    <a:pt x="6778" y="4200"/>
                  </a:cubicBezTo>
                  <a:cubicBezTo>
                    <a:pt x="7664" y="4953"/>
                    <a:pt x="7882" y="6269"/>
                    <a:pt x="7225" y="7089"/>
                  </a:cubicBezTo>
                  <a:cubicBezTo>
                    <a:pt x="6537" y="7949"/>
                    <a:pt x="5408" y="7949"/>
                    <a:pt x="4985" y="7949"/>
                  </a:cubicBezTo>
                  <a:cubicBezTo>
                    <a:pt x="4985" y="7949"/>
                    <a:pt x="3177" y="5671"/>
                    <a:pt x="2265" y="459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44">
              <a:extLst>
                <a:ext uri="{FF2B5EF4-FFF2-40B4-BE49-F238E27FC236}">
                  <a16:creationId xmlns:a16="http://schemas.microsoft.com/office/drawing/2014/main" id="{5D4B4C4E-89FB-40EF-B91F-E8D212977E85}"/>
                </a:ext>
              </a:extLst>
            </p:cNvPr>
            <p:cNvSpPr>
              <a:spLocks/>
            </p:cNvSpPr>
            <p:nvPr/>
          </p:nvSpPr>
          <p:spPr bwMode="auto">
            <a:xfrm>
              <a:off x="6319838" y="2708275"/>
              <a:ext cx="179388" cy="207962"/>
            </a:xfrm>
            <a:custGeom>
              <a:avLst/>
              <a:gdLst>
                <a:gd name="T0" fmla="*/ 2455 w 2514"/>
                <a:gd name="T1" fmla="*/ 2893 h 2893"/>
                <a:gd name="T2" fmla="*/ 2415 w 2514"/>
                <a:gd name="T3" fmla="*/ 2874 h 2893"/>
                <a:gd name="T4" fmla="*/ 19 w 2514"/>
                <a:gd name="T5" fmla="*/ 94 h 2893"/>
                <a:gd name="T6" fmla="*/ 25 w 2514"/>
                <a:gd name="T7" fmla="*/ 19 h 2893"/>
                <a:gd name="T8" fmla="*/ 99 w 2514"/>
                <a:gd name="T9" fmla="*/ 25 h 2893"/>
                <a:gd name="T10" fmla="*/ 2495 w 2514"/>
                <a:gd name="T11" fmla="*/ 2805 h 2893"/>
                <a:gd name="T12" fmla="*/ 2490 w 2514"/>
                <a:gd name="T13" fmla="*/ 2880 h 2893"/>
                <a:gd name="T14" fmla="*/ 2455 w 2514"/>
                <a:gd name="T15" fmla="*/ 2893 h 2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4" h="2893">
                  <a:moveTo>
                    <a:pt x="2455" y="2893"/>
                  </a:moveTo>
                  <a:cubicBezTo>
                    <a:pt x="2441" y="2893"/>
                    <a:pt x="2426" y="2887"/>
                    <a:pt x="2415" y="2874"/>
                  </a:cubicBezTo>
                  <a:lnTo>
                    <a:pt x="19" y="94"/>
                  </a:lnTo>
                  <a:cubicBezTo>
                    <a:pt x="0" y="72"/>
                    <a:pt x="2" y="39"/>
                    <a:pt x="25" y="19"/>
                  </a:cubicBezTo>
                  <a:cubicBezTo>
                    <a:pt x="47" y="0"/>
                    <a:pt x="80" y="3"/>
                    <a:pt x="99" y="25"/>
                  </a:cubicBezTo>
                  <a:lnTo>
                    <a:pt x="2495" y="2805"/>
                  </a:lnTo>
                  <a:cubicBezTo>
                    <a:pt x="2514" y="2827"/>
                    <a:pt x="2512" y="2861"/>
                    <a:pt x="2490" y="2880"/>
                  </a:cubicBezTo>
                  <a:cubicBezTo>
                    <a:pt x="2480" y="2889"/>
                    <a:pt x="2468" y="2893"/>
                    <a:pt x="2455" y="28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45">
              <a:extLst>
                <a:ext uri="{FF2B5EF4-FFF2-40B4-BE49-F238E27FC236}">
                  <a16:creationId xmlns:a16="http://schemas.microsoft.com/office/drawing/2014/main" id="{EF9BC103-3BF6-4CFE-BE59-A4E712886361}"/>
                </a:ext>
              </a:extLst>
            </p:cNvPr>
            <p:cNvSpPr>
              <a:spLocks/>
            </p:cNvSpPr>
            <p:nvPr/>
          </p:nvSpPr>
          <p:spPr bwMode="auto">
            <a:xfrm>
              <a:off x="6213475" y="2460625"/>
              <a:ext cx="138113" cy="85725"/>
            </a:xfrm>
            <a:custGeom>
              <a:avLst/>
              <a:gdLst>
                <a:gd name="T0" fmla="*/ 1000 w 1922"/>
                <a:gd name="T1" fmla="*/ 1211 h 1211"/>
                <a:gd name="T2" fmla="*/ 673 w 1922"/>
                <a:gd name="T3" fmla="*/ 1127 h 1211"/>
                <a:gd name="T4" fmla="*/ 35 w 1922"/>
                <a:gd name="T5" fmla="*/ 779 h 1211"/>
                <a:gd name="T6" fmla="*/ 14 w 1922"/>
                <a:gd name="T7" fmla="*/ 707 h 1211"/>
                <a:gd name="T8" fmla="*/ 86 w 1922"/>
                <a:gd name="T9" fmla="*/ 686 h 1211"/>
                <a:gd name="T10" fmla="*/ 724 w 1922"/>
                <a:gd name="T11" fmla="*/ 1034 h 1211"/>
                <a:gd name="T12" fmla="*/ 1505 w 1922"/>
                <a:gd name="T13" fmla="*/ 815 h 1211"/>
                <a:gd name="T14" fmla="*/ 1591 w 1922"/>
                <a:gd name="T15" fmla="*/ 663 h 1211"/>
                <a:gd name="T16" fmla="*/ 1726 w 1922"/>
                <a:gd name="T17" fmla="*/ 428 h 1211"/>
                <a:gd name="T18" fmla="*/ 1797 w 1922"/>
                <a:gd name="T19" fmla="*/ 64 h 1211"/>
                <a:gd name="T20" fmla="*/ 1842 w 1922"/>
                <a:gd name="T21" fmla="*/ 4 h 1211"/>
                <a:gd name="T22" fmla="*/ 1902 w 1922"/>
                <a:gd name="T23" fmla="*/ 50 h 1211"/>
                <a:gd name="T24" fmla="*/ 1817 w 1922"/>
                <a:gd name="T25" fmla="*/ 481 h 1211"/>
                <a:gd name="T26" fmla="*/ 1683 w 1922"/>
                <a:gd name="T27" fmla="*/ 716 h 1211"/>
                <a:gd name="T28" fmla="*/ 1596 w 1922"/>
                <a:gd name="T29" fmla="*/ 867 h 1211"/>
                <a:gd name="T30" fmla="*/ 1000 w 1922"/>
                <a:gd name="T31" fmla="*/ 1211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2" h="1211">
                  <a:moveTo>
                    <a:pt x="1000" y="1211"/>
                  </a:moveTo>
                  <a:cubicBezTo>
                    <a:pt x="889" y="1211"/>
                    <a:pt x="776" y="1184"/>
                    <a:pt x="673" y="1127"/>
                  </a:cubicBezTo>
                  <a:lnTo>
                    <a:pt x="35" y="779"/>
                  </a:lnTo>
                  <a:cubicBezTo>
                    <a:pt x="10" y="765"/>
                    <a:pt x="0" y="732"/>
                    <a:pt x="14" y="707"/>
                  </a:cubicBezTo>
                  <a:cubicBezTo>
                    <a:pt x="28" y="681"/>
                    <a:pt x="60" y="672"/>
                    <a:pt x="86" y="686"/>
                  </a:cubicBezTo>
                  <a:lnTo>
                    <a:pt x="724" y="1034"/>
                  </a:lnTo>
                  <a:cubicBezTo>
                    <a:pt x="999" y="1186"/>
                    <a:pt x="1349" y="1087"/>
                    <a:pt x="1505" y="815"/>
                  </a:cubicBezTo>
                  <a:lnTo>
                    <a:pt x="1591" y="663"/>
                  </a:lnTo>
                  <a:cubicBezTo>
                    <a:pt x="1636" y="585"/>
                    <a:pt x="1681" y="505"/>
                    <a:pt x="1726" y="428"/>
                  </a:cubicBezTo>
                  <a:cubicBezTo>
                    <a:pt x="1789" y="317"/>
                    <a:pt x="1814" y="191"/>
                    <a:pt x="1797" y="64"/>
                  </a:cubicBezTo>
                  <a:cubicBezTo>
                    <a:pt x="1793" y="35"/>
                    <a:pt x="1813" y="8"/>
                    <a:pt x="1842" y="4"/>
                  </a:cubicBezTo>
                  <a:cubicBezTo>
                    <a:pt x="1870" y="0"/>
                    <a:pt x="1898" y="21"/>
                    <a:pt x="1902" y="50"/>
                  </a:cubicBezTo>
                  <a:cubicBezTo>
                    <a:pt x="1922" y="200"/>
                    <a:pt x="1893" y="349"/>
                    <a:pt x="1817" y="481"/>
                  </a:cubicBezTo>
                  <a:cubicBezTo>
                    <a:pt x="1773" y="558"/>
                    <a:pt x="1728" y="637"/>
                    <a:pt x="1683" y="716"/>
                  </a:cubicBezTo>
                  <a:lnTo>
                    <a:pt x="1596" y="867"/>
                  </a:lnTo>
                  <a:cubicBezTo>
                    <a:pt x="1471" y="1087"/>
                    <a:pt x="1238" y="1211"/>
                    <a:pt x="1000" y="12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1762260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B5D927-9604-415B-89FF-FF5F3627878E}"/>
              </a:ext>
            </a:extLst>
          </p:cNvPr>
          <p:cNvSpPr>
            <a:spLocks noGrp="1"/>
          </p:cNvSpPr>
          <p:nvPr>
            <p:ph type="title"/>
          </p:nvPr>
        </p:nvSpPr>
        <p:spPr/>
        <p:txBody>
          <a:bodyPr/>
          <a:lstStyle/>
          <a:p>
            <a:r>
              <a:rPr lang="en-GB"/>
              <a:t>Hello, accessibility inspector!</a:t>
            </a:r>
          </a:p>
        </p:txBody>
      </p:sp>
      <p:grpSp>
        <p:nvGrpSpPr>
          <p:cNvPr id="49" name="Group 48" descr="Identifies possible accessibility improvements.&#10;">
            <a:extLst>
              <a:ext uri="{FF2B5EF4-FFF2-40B4-BE49-F238E27FC236}">
                <a16:creationId xmlns:a16="http://schemas.microsoft.com/office/drawing/2014/main" id="{B4CEC17E-93A5-46B1-A967-DE6266C63280}"/>
              </a:ext>
            </a:extLst>
          </p:cNvPr>
          <p:cNvGrpSpPr/>
          <p:nvPr/>
        </p:nvGrpSpPr>
        <p:grpSpPr>
          <a:xfrm>
            <a:off x="336550" y="1264265"/>
            <a:ext cx="6934200" cy="1441098"/>
            <a:chOff x="336550" y="1264265"/>
            <a:chExt cx="6934200" cy="1441098"/>
          </a:xfrm>
        </p:grpSpPr>
        <p:sp>
          <p:nvSpPr>
            <p:cNvPr id="4" name="Rectangle: Rounded Corners 3">
              <a:extLst>
                <a:ext uri="{FF2B5EF4-FFF2-40B4-BE49-F238E27FC236}">
                  <a16:creationId xmlns:a16="http://schemas.microsoft.com/office/drawing/2014/main" id="{B505800D-D3C4-4688-ACF5-199348AE4F2A}"/>
                </a:ext>
              </a:extLst>
            </p:cNvPr>
            <p:cNvSpPr/>
            <p:nvPr/>
          </p:nvSpPr>
          <p:spPr>
            <a:xfrm>
              <a:off x="336550" y="1264265"/>
              <a:ext cx="6934200" cy="1441098"/>
            </a:xfrm>
            <a:prstGeom prst="roundRect">
              <a:avLst>
                <a:gd name="adj" fmla="val 10000"/>
              </a:avLst>
            </a:prstGeom>
            <a:solidFill>
              <a:schemeClr val="bg1"/>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 name="Rectangle 4" descr="Research with solid fill">
              <a:extLst>
                <a:ext uri="{FF2B5EF4-FFF2-40B4-BE49-F238E27FC236}">
                  <a16:creationId xmlns:a16="http://schemas.microsoft.com/office/drawing/2014/main" id="{53FB1697-733A-4AE0-8467-F04BBBE32EBA}"/>
                </a:ext>
              </a:extLst>
            </p:cNvPr>
            <p:cNvSpPr/>
            <p:nvPr/>
          </p:nvSpPr>
          <p:spPr>
            <a:xfrm>
              <a:off x="772482" y="1588512"/>
              <a:ext cx="792603" cy="79260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6" name="Freeform: Shape 5">
              <a:extLst>
                <a:ext uri="{FF2B5EF4-FFF2-40B4-BE49-F238E27FC236}">
                  <a16:creationId xmlns:a16="http://schemas.microsoft.com/office/drawing/2014/main" id="{57D85DDE-963F-4495-891A-C3E18FE26CF4}"/>
                </a:ext>
              </a:extLst>
            </p:cNvPr>
            <p:cNvSpPr/>
            <p:nvPr/>
          </p:nvSpPr>
          <p:spPr>
            <a:xfrm>
              <a:off x="2001018" y="1264265"/>
              <a:ext cx="5269731" cy="1441098"/>
            </a:xfrm>
            <a:custGeom>
              <a:avLst/>
              <a:gdLst>
                <a:gd name="connsiteX0" fmla="*/ 0 w 5269731"/>
                <a:gd name="connsiteY0" fmla="*/ 0 h 1441098"/>
                <a:gd name="connsiteX1" fmla="*/ 5269731 w 5269731"/>
                <a:gd name="connsiteY1" fmla="*/ 0 h 1441098"/>
                <a:gd name="connsiteX2" fmla="*/ 5269731 w 5269731"/>
                <a:gd name="connsiteY2" fmla="*/ 1441098 h 1441098"/>
                <a:gd name="connsiteX3" fmla="*/ 0 w 5269731"/>
                <a:gd name="connsiteY3" fmla="*/ 1441098 h 1441098"/>
                <a:gd name="connsiteX4" fmla="*/ 0 w 5269731"/>
                <a:gd name="connsiteY4" fmla="*/ 0 h 1441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9731" h="1441098">
                  <a:moveTo>
                    <a:pt x="0" y="0"/>
                  </a:moveTo>
                  <a:lnTo>
                    <a:pt x="5269731" y="0"/>
                  </a:lnTo>
                  <a:lnTo>
                    <a:pt x="5269731" y="1441098"/>
                  </a:lnTo>
                  <a:lnTo>
                    <a:pt x="0" y="14410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16" tIns="152516" rIns="152516" bIns="152516" numCol="1" spcCol="1270" anchor="ctr" anchorCtr="0">
              <a:noAutofit/>
            </a:bodyPr>
            <a:lstStyle/>
            <a:p>
              <a:pPr marL="0" lvl="0" indent="0" algn="l" defTabSz="1244600">
                <a:lnSpc>
                  <a:spcPct val="100000"/>
                </a:lnSpc>
                <a:spcBef>
                  <a:spcPct val="0"/>
                </a:spcBef>
                <a:spcAft>
                  <a:spcPct val="35000"/>
                </a:spcAft>
                <a:buNone/>
              </a:pPr>
              <a:r>
                <a:rPr lang="en-GB" sz="2800" kern="1200"/>
                <a:t>Identifies possible accessibility improvements.</a:t>
              </a:r>
            </a:p>
          </p:txBody>
        </p:sp>
      </p:grpSp>
      <p:grpSp>
        <p:nvGrpSpPr>
          <p:cNvPr id="50" name="Group 49" descr="Runs whilst you work.&#10;">
            <a:extLst>
              <a:ext uri="{FF2B5EF4-FFF2-40B4-BE49-F238E27FC236}">
                <a16:creationId xmlns:a16="http://schemas.microsoft.com/office/drawing/2014/main" id="{A0E1DAA4-B633-4339-ACCA-DD759FFD0961}"/>
              </a:ext>
            </a:extLst>
          </p:cNvPr>
          <p:cNvGrpSpPr/>
          <p:nvPr/>
        </p:nvGrpSpPr>
        <p:grpSpPr>
          <a:xfrm>
            <a:off x="336550" y="3065638"/>
            <a:ext cx="6934200" cy="1441098"/>
            <a:chOff x="336550" y="3065638"/>
            <a:chExt cx="6934200" cy="1441098"/>
          </a:xfrm>
        </p:grpSpPr>
        <p:sp>
          <p:nvSpPr>
            <p:cNvPr id="7" name="Rectangle: Rounded Corners 6">
              <a:extLst>
                <a:ext uri="{FF2B5EF4-FFF2-40B4-BE49-F238E27FC236}">
                  <a16:creationId xmlns:a16="http://schemas.microsoft.com/office/drawing/2014/main" id="{ECFB2CD3-657B-4D1E-A690-3FD073C629FF}"/>
                </a:ext>
              </a:extLst>
            </p:cNvPr>
            <p:cNvSpPr/>
            <p:nvPr/>
          </p:nvSpPr>
          <p:spPr>
            <a:xfrm>
              <a:off x="336550" y="3065638"/>
              <a:ext cx="6934200" cy="1441098"/>
            </a:xfrm>
            <a:prstGeom prst="roundRect">
              <a:avLst>
                <a:gd name="adj" fmla="val 10000"/>
              </a:avLst>
            </a:prstGeom>
            <a:solidFill>
              <a:schemeClr val="bg1"/>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descr="Stopwatch with solid fill">
              <a:extLst>
                <a:ext uri="{FF2B5EF4-FFF2-40B4-BE49-F238E27FC236}">
                  <a16:creationId xmlns:a16="http://schemas.microsoft.com/office/drawing/2014/main" id="{F2BED27F-243E-40A7-AB39-7ED03B39FC6F}"/>
                </a:ext>
              </a:extLst>
            </p:cNvPr>
            <p:cNvSpPr/>
            <p:nvPr/>
          </p:nvSpPr>
          <p:spPr>
            <a:xfrm>
              <a:off x="772482" y="3389885"/>
              <a:ext cx="792603" cy="792603"/>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86A5B798-AA50-4F9A-9484-11AB832A9AF4}"/>
                </a:ext>
              </a:extLst>
            </p:cNvPr>
            <p:cNvSpPr/>
            <p:nvPr/>
          </p:nvSpPr>
          <p:spPr>
            <a:xfrm>
              <a:off x="2001018" y="3065638"/>
              <a:ext cx="5269731" cy="1441098"/>
            </a:xfrm>
            <a:custGeom>
              <a:avLst/>
              <a:gdLst>
                <a:gd name="connsiteX0" fmla="*/ 0 w 5269731"/>
                <a:gd name="connsiteY0" fmla="*/ 0 h 1441098"/>
                <a:gd name="connsiteX1" fmla="*/ 5269731 w 5269731"/>
                <a:gd name="connsiteY1" fmla="*/ 0 h 1441098"/>
                <a:gd name="connsiteX2" fmla="*/ 5269731 w 5269731"/>
                <a:gd name="connsiteY2" fmla="*/ 1441098 h 1441098"/>
                <a:gd name="connsiteX3" fmla="*/ 0 w 5269731"/>
                <a:gd name="connsiteY3" fmla="*/ 1441098 h 1441098"/>
                <a:gd name="connsiteX4" fmla="*/ 0 w 5269731"/>
                <a:gd name="connsiteY4" fmla="*/ 0 h 1441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9731" h="1441098">
                  <a:moveTo>
                    <a:pt x="0" y="0"/>
                  </a:moveTo>
                  <a:lnTo>
                    <a:pt x="5269731" y="0"/>
                  </a:lnTo>
                  <a:lnTo>
                    <a:pt x="5269731" y="1441098"/>
                  </a:lnTo>
                  <a:lnTo>
                    <a:pt x="0" y="14410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16" tIns="152516" rIns="152516" bIns="152516" numCol="1" spcCol="1270" anchor="ctr" anchorCtr="0">
              <a:noAutofit/>
            </a:bodyPr>
            <a:lstStyle/>
            <a:p>
              <a:pPr marL="0" lvl="0" indent="0" algn="l" defTabSz="1244600">
                <a:lnSpc>
                  <a:spcPct val="100000"/>
                </a:lnSpc>
                <a:spcBef>
                  <a:spcPct val="0"/>
                </a:spcBef>
                <a:spcAft>
                  <a:spcPct val="35000"/>
                </a:spcAft>
                <a:buNone/>
              </a:pPr>
              <a:r>
                <a:rPr lang="en-GB" sz="2800" kern="1200"/>
                <a:t>Runs whilst you work.</a:t>
              </a:r>
            </a:p>
          </p:txBody>
        </p:sp>
      </p:grpSp>
      <p:grpSp>
        <p:nvGrpSpPr>
          <p:cNvPr id="53" name="Group 52" descr="Shows you how to make your content more accessible.&#10;">
            <a:extLst>
              <a:ext uri="{FF2B5EF4-FFF2-40B4-BE49-F238E27FC236}">
                <a16:creationId xmlns:a16="http://schemas.microsoft.com/office/drawing/2014/main" id="{2221F143-5092-458A-BD2C-D8AC00695713}"/>
              </a:ext>
            </a:extLst>
          </p:cNvPr>
          <p:cNvGrpSpPr/>
          <p:nvPr/>
        </p:nvGrpSpPr>
        <p:grpSpPr>
          <a:xfrm>
            <a:off x="336550" y="4867011"/>
            <a:ext cx="6934200" cy="1441098"/>
            <a:chOff x="336550" y="4867011"/>
            <a:chExt cx="6934200" cy="1441098"/>
          </a:xfrm>
        </p:grpSpPr>
        <p:sp>
          <p:nvSpPr>
            <p:cNvPr id="27" name="Rectangle: Rounded Corners 26">
              <a:extLst>
                <a:ext uri="{FF2B5EF4-FFF2-40B4-BE49-F238E27FC236}">
                  <a16:creationId xmlns:a16="http://schemas.microsoft.com/office/drawing/2014/main" id="{8397B641-A603-4F16-8BFF-4D2355A49F55}"/>
                </a:ext>
              </a:extLst>
            </p:cNvPr>
            <p:cNvSpPr/>
            <p:nvPr/>
          </p:nvSpPr>
          <p:spPr>
            <a:xfrm>
              <a:off x="336550" y="4867011"/>
              <a:ext cx="6934200" cy="1441098"/>
            </a:xfrm>
            <a:prstGeom prst="roundRect">
              <a:avLst>
                <a:gd name="adj" fmla="val 10000"/>
              </a:avLst>
            </a:prstGeom>
            <a:solidFill>
              <a:schemeClr val="bg1"/>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8" name="Rectangle 27" descr="Aspiration with solid fill">
              <a:extLst>
                <a:ext uri="{FF2B5EF4-FFF2-40B4-BE49-F238E27FC236}">
                  <a16:creationId xmlns:a16="http://schemas.microsoft.com/office/drawing/2014/main" id="{8F34F222-CF7F-41AA-A78E-CDF871D78877}"/>
                </a:ext>
              </a:extLst>
            </p:cNvPr>
            <p:cNvSpPr/>
            <p:nvPr/>
          </p:nvSpPr>
          <p:spPr>
            <a:xfrm>
              <a:off x="772482" y="5191258"/>
              <a:ext cx="792603" cy="79260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8" name="Freeform: Shape 47" descr="Shows you how to make your content more accessible.&#10;">
              <a:extLst>
                <a:ext uri="{FF2B5EF4-FFF2-40B4-BE49-F238E27FC236}">
                  <a16:creationId xmlns:a16="http://schemas.microsoft.com/office/drawing/2014/main" id="{B831EA0C-FC69-4B8A-99DA-6E316C648C79}"/>
                </a:ext>
              </a:extLst>
            </p:cNvPr>
            <p:cNvSpPr/>
            <p:nvPr/>
          </p:nvSpPr>
          <p:spPr>
            <a:xfrm>
              <a:off x="2001018" y="4867011"/>
              <a:ext cx="5269731" cy="1441098"/>
            </a:xfrm>
            <a:custGeom>
              <a:avLst/>
              <a:gdLst>
                <a:gd name="connsiteX0" fmla="*/ 0 w 5269731"/>
                <a:gd name="connsiteY0" fmla="*/ 0 h 1441098"/>
                <a:gd name="connsiteX1" fmla="*/ 5269731 w 5269731"/>
                <a:gd name="connsiteY1" fmla="*/ 0 h 1441098"/>
                <a:gd name="connsiteX2" fmla="*/ 5269731 w 5269731"/>
                <a:gd name="connsiteY2" fmla="*/ 1441098 h 1441098"/>
                <a:gd name="connsiteX3" fmla="*/ 0 w 5269731"/>
                <a:gd name="connsiteY3" fmla="*/ 1441098 h 1441098"/>
                <a:gd name="connsiteX4" fmla="*/ 0 w 5269731"/>
                <a:gd name="connsiteY4" fmla="*/ 0 h 14410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9731" h="1441098">
                  <a:moveTo>
                    <a:pt x="0" y="0"/>
                  </a:moveTo>
                  <a:lnTo>
                    <a:pt x="5269731" y="0"/>
                  </a:lnTo>
                  <a:lnTo>
                    <a:pt x="5269731" y="1441098"/>
                  </a:lnTo>
                  <a:lnTo>
                    <a:pt x="0" y="144109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516" tIns="152516" rIns="152516" bIns="152516" numCol="1" spcCol="1270" anchor="ctr" anchorCtr="0">
              <a:noAutofit/>
            </a:bodyPr>
            <a:lstStyle/>
            <a:p>
              <a:pPr marL="0" lvl="0" indent="0" algn="l" defTabSz="1244600">
                <a:lnSpc>
                  <a:spcPct val="100000"/>
                </a:lnSpc>
                <a:spcBef>
                  <a:spcPct val="0"/>
                </a:spcBef>
                <a:spcAft>
                  <a:spcPct val="35000"/>
                </a:spcAft>
                <a:buNone/>
              </a:pPr>
              <a:r>
                <a:rPr lang="en-GB" sz="2800" kern="1200"/>
                <a:t>Helps you to make your content more accessible.</a:t>
              </a:r>
            </a:p>
          </p:txBody>
        </p:sp>
      </p:grpSp>
      <p:grpSp>
        <p:nvGrpSpPr>
          <p:cNvPr id="62" name="Group 61" descr="The accessibility inspector checks for issues in Word, PowerPoint, and Excel.">
            <a:extLst>
              <a:ext uri="{FF2B5EF4-FFF2-40B4-BE49-F238E27FC236}">
                <a16:creationId xmlns:a16="http://schemas.microsoft.com/office/drawing/2014/main" id="{23E4739A-2757-46BF-BC49-4EDA07E08512}"/>
              </a:ext>
            </a:extLst>
          </p:cNvPr>
          <p:cNvGrpSpPr>
            <a:grpSpLocks noChangeAspect="1"/>
          </p:cNvGrpSpPr>
          <p:nvPr/>
        </p:nvGrpSpPr>
        <p:grpSpPr>
          <a:xfrm>
            <a:off x="6456000" y="492523"/>
            <a:ext cx="5350200" cy="6365477"/>
            <a:chOff x="6456000" y="492523"/>
            <a:chExt cx="5350200" cy="6365477"/>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8A813D25-CEFC-4DB4-A32C-F1C0BF2CC5C4}"/>
                </a:ext>
              </a:extLst>
            </p:cNvPr>
            <p:cNvSpPr>
              <a:spLocks/>
            </p:cNvSpPr>
            <p:nvPr/>
          </p:nvSpPr>
          <p:spPr bwMode="auto">
            <a:xfrm>
              <a:off x="8518055" y="3075545"/>
              <a:ext cx="2142018" cy="3780032"/>
            </a:xfrm>
            <a:custGeom>
              <a:avLst/>
              <a:gdLst>
                <a:gd name="T0" fmla="*/ 19587 w 19587"/>
                <a:gd name="T1" fmla="*/ 34678 h 34678"/>
                <a:gd name="T2" fmla="*/ 17632 w 19587"/>
                <a:gd name="T3" fmla="*/ 34670 h 34678"/>
                <a:gd name="T4" fmla="*/ 0 w 19587"/>
                <a:gd name="T5" fmla="*/ 604 h 34678"/>
                <a:gd name="T6" fmla="*/ 1420 w 19587"/>
                <a:gd name="T7" fmla="*/ 0 h 34678"/>
                <a:gd name="T8" fmla="*/ 19587 w 19587"/>
                <a:gd name="T9" fmla="*/ 34678 h 34678"/>
              </a:gdLst>
              <a:ahLst/>
              <a:cxnLst>
                <a:cxn ang="0">
                  <a:pos x="T0" y="T1"/>
                </a:cxn>
                <a:cxn ang="0">
                  <a:pos x="T2" y="T3"/>
                </a:cxn>
                <a:cxn ang="0">
                  <a:pos x="T4" y="T5"/>
                </a:cxn>
                <a:cxn ang="0">
                  <a:pos x="T6" y="T7"/>
                </a:cxn>
                <a:cxn ang="0">
                  <a:pos x="T8" y="T9"/>
                </a:cxn>
              </a:cxnLst>
              <a:rect l="0" t="0" r="r" b="b"/>
              <a:pathLst>
                <a:path w="19587" h="34678">
                  <a:moveTo>
                    <a:pt x="19587" y="34678"/>
                  </a:moveTo>
                  <a:lnTo>
                    <a:pt x="17632" y="34670"/>
                  </a:lnTo>
                  <a:lnTo>
                    <a:pt x="0" y="604"/>
                  </a:lnTo>
                  <a:lnTo>
                    <a:pt x="1420" y="0"/>
                  </a:lnTo>
                  <a:lnTo>
                    <a:pt x="19587" y="3467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32EB4A83-B435-4FAC-821F-9C29F64E009A}"/>
                </a:ext>
              </a:extLst>
            </p:cNvPr>
            <p:cNvSpPr>
              <a:spLocks/>
            </p:cNvSpPr>
            <p:nvPr/>
          </p:nvSpPr>
          <p:spPr bwMode="auto">
            <a:xfrm>
              <a:off x="9259523" y="5416258"/>
              <a:ext cx="884431" cy="1441742"/>
            </a:xfrm>
            <a:custGeom>
              <a:avLst/>
              <a:gdLst>
                <a:gd name="T0" fmla="*/ 679 w 8095"/>
                <a:gd name="T1" fmla="*/ 13204 h 13218"/>
                <a:gd name="T2" fmla="*/ 5424 w 8095"/>
                <a:gd name="T3" fmla="*/ 13218 h 13218"/>
                <a:gd name="T4" fmla="*/ 5996 w 8095"/>
                <a:gd name="T5" fmla="*/ 12654 h 13218"/>
                <a:gd name="T6" fmla="*/ 5910 w 8095"/>
                <a:gd name="T7" fmla="*/ 11899 h 13218"/>
                <a:gd name="T8" fmla="*/ 8095 w 8095"/>
                <a:gd name="T9" fmla="*/ 0 h 13218"/>
                <a:gd name="T10" fmla="*/ 4552 w 8095"/>
                <a:gd name="T11" fmla="*/ 42 h 13218"/>
                <a:gd name="T12" fmla="*/ 3591 w 8095"/>
                <a:gd name="T13" fmla="*/ 11151 h 13218"/>
                <a:gd name="T14" fmla="*/ 3385 w 8095"/>
                <a:gd name="T15" fmla="*/ 11441 h 13218"/>
                <a:gd name="T16" fmla="*/ 1944 w 8095"/>
                <a:gd name="T17" fmla="*/ 11870 h 13218"/>
                <a:gd name="T18" fmla="*/ 781 w 8095"/>
                <a:gd name="T19" fmla="*/ 12245 h 13218"/>
                <a:gd name="T20" fmla="*/ 679 w 8095"/>
                <a:gd name="T21" fmla="*/ 13204 h 1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5" h="13218">
                  <a:moveTo>
                    <a:pt x="679" y="13204"/>
                  </a:moveTo>
                  <a:lnTo>
                    <a:pt x="5424" y="13218"/>
                  </a:lnTo>
                  <a:cubicBezTo>
                    <a:pt x="5737" y="13218"/>
                    <a:pt x="5994" y="12967"/>
                    <a:pt x="5996" y="12654"/>
                  </a:cubicBezTo>
                  <a:cubicBezTo>
                    <a:pt x="5997" y="12412"/>
                    <a:pt x="5950" y="12145"/>
                    <a:pt x="5910" y="11899"/>
                  </a:cubicBezTo>
                  <a:cubicBezTo>
                    <a:pt x="5872" y="11677"/>
                    <a:pt x="7675" y="4748"/>
                    <a:pt x="8095" y="0"/>
                  </a:cubicBezTo>
                  <a:lnTo>
                    <a:pt x="4552" y="42"/>
                  </a:lnTo>
                  <a:lnTo>
                    <a:pt x="3591" y="11151"/>
                  </a:lnTo>
                  <a:cubicBezTo>
                    <a:pt x="3593" y="11282"/>
                    <a:pt x="3509" y="11399"/>
                    <a:pt x="3385" y="11441"/>
                  </a:cubicBezTo>
                  <a:cubicBezTo>
                    <a:pt x="3071" y="11547"/>
                    <a:pt x="2496" y="11708"/>
                    <a:pt x="1944" y="11870"/>
                  </a:cubicBezTo>
                  <a:cubicBezTo>
                    <a:pt x="1489" y="12004"/>
                    <a:pt x="1050" y="12138"/>
                    <a:pt x="781" y="12245"/>
                  </a:cubicBezTo>
                  <a:cubicBezTo>
                    <a:pt x="0" y="12554"/>
                    <a:pt x="426" y="13204"/>
                    <a:pt x="679" y="1320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E5695C2D-71B3-4174-9887-75504676F341}"/>
                </a:ext>
              </a:extLst>
            </p:cNvPr>
            <p:cNvSpPr>
              <a:spLocks/>
            </p:cNvSpPr>
            <p:nvPr/>
          </p:nvSpPr>
          <p:spPr bwMode="auto">
            <a:xfrm>
              <a:off x="9259523" y="6710192"/>
              <a:ext cx="654236" cy="147808"/>
            </a:xfrm>
            <a:custGeom>
              <a:avLst/>
              <a:gdLst>
                <a:gd name="T0" fmla="*/ 679 w 5997"/>
                <a:gd name="T1" fmla="*/ 1348 h 1362"/>
                <a:gd name="T2" fmla="*/ 5424 w 5997"/>
                <a:gd name="T3" fmla="*/ 1362 h 1362"/>
                <a:gd name="T4" fmla="*/ 5996 w 5997"/>
                <a:gd name="T5" fmla="*/ 798 h 1362"/>
                <a:gd name="T6" fmla="*/ 5910 w 5997"/>
                <a:gd name="T7" fmla="*/ 43 h 1362"/>
                <a:gd name="T8" fmla="*/ 5289 w 5997"/>
                <a:gd name="T9" fmla="*/ 64 h 1362"/>
                <a:gd name="T10" fmla="*/ 3152 w 5997"/>
                <a:gd name="T11" fmla="*/ 514 h 1362"/>
                <a:gd name="T12" fmla="*/ 1944 w 5997"/>
                <a:gd name="T13" fmla="*/ 14 h 1362"/>
                <a:gd name="T14" fmla="*/ 781 w 5997"/>
                <a:gd name="T15" fmla="*/ 389 h 1362"/>
                <a:gd name="T16" fmla="*/ 679 w 5997"/>
                <a:gd name="T17" fmla="*/ 1348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7" h="1362">
                  <a:moveTo>
                    <a:pt x="679" y="1348"/>
                  </a:moveTo>
                  <a:lnTo>
                    <a:pt x="5424" y="1362"/>
                  </a:lnTo>
                  <a:cubicBezTo>
                    <a:pt x="5737" y="1362"/>
                    <a:pt x="5994" y="1111"/>
                    <a:pt x="5996" y="798"/>
                  </a:cubicBezTo>
                  <a:cubicBezTo>
                    <a:pt x="5997" y="556"/>
                    <a:pt x="5950" y="289"/>
                    <a:pt x="5910" y="43"/>
                  </a:cubicBezTo>
                  <a:cubicBezTo>
                    <a:pt x="5736" y="4"/>
                    <a:pt x="5528" y="0"/>
                    <a:pt x="5289" y="64"/>
                  </a:cubicBezTo>
                  <a:cubicBezTo>
                    <a:pt x="4402" y="299"/>
                    <a:pt x="3401" y="537"/>
                    <a:pt x="3152" y="514"/>
                  </a:cubicBezTo>
                  <a:cubicBezTo>
                    <a:pt x="2755" y="478"/>
                    <a:pt x="2255" y="153"/>
                    <a:pt x="1944" y="14"/>
                  </a:cubicBezTo>
                  <a:cubicBezTo>
                    <a:pt x="1489" y="148"/>
                    <a:pt x="1050" y="282"/>
                    <a:pt x="781" y="389"/>
                  </a:cubicBezTo>
                  <a:cubicBezTo>
                    <a:pt x="0" y="698"/>
                    <a:pt x="426" y="1348"/>
                    <a:pt x="679" y="13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9">
              <a:extLst>
                <a:ext uri="{FF2B5EF4-FFF2-40B4-BE49-F238E27FC236}">
                  <a16:creationId xmlns:a16="http://schemas.microsoft.com/office/drawing/2014/main" id="{454DC276-91C9-4943-94E5-1301E758AF76}"/>
                </a:ext>
              </a:extLst>
            </p:cNvPr>
            <p:cNvSpPr>
              <a:spLocks/>
            </p:cNvSpPr>
            <p:nvPr/>
          </p:nvSpPr>
          <p:spPr bwMode="auto">
            <a:xfrm>
              <a:off x="9654489" y="6477574"/>
              <a:ext cx="295618" cy="109039"/>
            </a:xfrm>
            <a:custGeom>
              <a:avLst/>
              <a:gdLst>
                <a:gd name="T0" fmla="*/ 0 w 2702"/>
                <a:gd name="T1" fmla="*/ 1001 h 1001"/>
                <a:gd name="T2" fmla="*/ 78 w 2702"/>
                <a:gd name="T3" fmla="*/ 0 h 1001"/>
                <a:gd name="T4" fmla="*/ 2702 w 2702"/>
                <a:gd name="T5" fmla="*/ 204 h 1001"/>
                <a:gd name="T6" fmla="*/ 0 w 2702"/>
                <a:gd name="T7" fmla="*/ 1001 h 1001"/>
              </a:gdLst>
              <a:ahLst/>
              <a:cxnLst>
                <a:cxn ang="0">
                  <a:pos x="T0" y="T1"/>
                </a:cxn>
                <a:cxn ang="0">
                  <a:pos x="T2" y="T3"/>
                </a:cxn>
                <a:cxn ang="0">
                  <a:pos x="T4" y="T5"/>
                </a:cxn>
                <a:cxn ang="0">
                  <a:pos x="T6" y="T7"/>
                </a:cxn>
              </a:cxnLst>
              <a:rect l="0" t="0" r="r" b="b"/>
              <a:pathLst>
                <a:path w="2702" h="1001">
                  <a:moveTo>
                    <a:pt x="0" y="1001"/>
                  </a:moveTo>
                  <a:lnTo>
                    <a:pt x="78" y="0"/>
                  </a:lnTo>
                  <a:lnTo>
                    <a:pt x="2702" y="204"/>
                  </a:lnTo>
                  <a:lnTo>
                    <a:pt x="0" y="1001"/>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0">
              <a:extLst>
                <a:ext uri="{FF2B5EF4-FFF2-40B4-BE49-F238E27FC236}">
                  <a16:creationId xmlns:a16="http://schemas.microsoft.com/office/drawing/2014/main" id="{7B60FD3C-EF2B-48E1-83E7-47BB808B4240}"/>
                </a:ext>
              </a:extLst>
            </p:cNvPr>
            <p:cNvSpPr>
              <a:spLocks/>
            </p:cNvSpPr>
            <p:nvPr/>
          </p:nvSpPr>
          <p:spPr bwMode="auto">
            <a:xfrm>
              <a:off x="10669766" y="6092303"/>
              <a:ext cx="317427" cy="625159"/>
            </a:xfrm>
            <a:custGeom>
              <a:avLst/>
              <a:gdLst>
                <a:gd name="T0" fmla="*/ 2902 w 2914"/>
                <a:gd name="T1" fmla="*/ 989 h 5739"/>
                <a:gd name="T2" fmla="*/ 2566 w 2914"/>
                <a:gd name="T3" fmla="*/ 4586 h 5739"/>
                <a:gd name="T4" fmla="*/ 2914 w 2914"/>
                <a:gd name="T5" fmla="*/ 5704 h 5739"/>
                <a:gd name="T6" fmla="*/ 52 w 2914"/>
                <a:gd name="T7" fmla="*/ 5739 h 5739"/>
                <a:gd name="T8" fmla="*/ 108 w 2914"/>
                <a:gd name="T9" fmla="*/ 4614 h 5739"/>
                <a:gd name="T10" fmla="*/ 0 w 2914"/>
                <a:gd name="T11" fmla="*/ 0 h 5739"/>
                <a:gd name="T12" fmla="*/ 290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2902" y="989"/>
                  </a:moveTo>
                  <a:lnTo>
                    <a:pt x="2566" y="4586"/>
                  </a:lnTo>
                  <a:lnTo>
                    <a:pt x="2914" y="5704"/>
                  </a:lnTo>
                  <a:lnTo>
                    <a:pt x="52" y="5739"/>
                  </a:lnTo>
                  <a:lnTo>
                    <a:pt x="108" y="4614"/>
                  </a:lnTo>
                  <a:lnTo>
                    <a:pt x="0" y="0"/>
                  </a:lnTo>
                  <a:lnTo>
                    <a:pt x="2902" y="98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E6B514A8-196E-42C5-892B-A50CDB6E95ED}"/>
                </a:ext>
              </a:extLst>
            </p:cNvPr>
            <p:cNvSpPr>
              <a:spLocks/>
            </p:cNvSpPr>
            <p:nvPr/>
          </p:nvSpPr>
          <p:spPr bwMode="auto">
            <a:xfrm>
              <a:off x="10667344" y="6647191"/>
              <a:ext cx="339234" cy="210809"/>
            </a:xfrm>
            <a:custGeom>
              <a:avLst/>
              <a:gdLst>
                <a:gd name="T0" fmla="*/ 68 w 3098"/>
                <a:gd name="T1" fmla="*/ 610 h 1928"/>
                <a:gd name="T2" fmla="*/ 2925 w 3098"/>
                <a:gd name="T3" fmla="*/ 610 h 1928"/>
                <a:gd name="T4" fmla="*/ 3098 w 3098"/>
                <a:gd name="T5" fmla="*/ 1364 h 1928"/>
                <a:gd name="T6" fmla="*/ 2557 w 3098"/>
                <a:gd name="T7" fmla="*/ 1928 h 1928"/>
                <a:gd name="T8" fmla="*/ 446 w 3098"/>
                <a:gd name="T9" fmla="*/ 1928 h 1928"/>
                <a:gd name="T10" fmla="*/ 1 w 3098"/>
                <a:gd name="T11" fmla="*/ 1364 h 1928"/>
                <a:gd name="T12" fmla="*/ 68 w 3098"/>
                <a:gd name="T13" fmla="*/ 610 h 1928"/>
              </a:gdLst>
              <a:ahLst/>
              <a:cxnLst>
                <a:cxn ang="0">
                  <a:pos x="T0" y="T1"/>
                </a:cxn>
                <a:cxn ang="0">
                  <a:pos x="T2" y="T3"/>
                </a:cxn>
                <a:cxn ang="0">
                  <a:pos x="T4" y="T5"/>
                </a:cxn>
                <a:cxn ang="0">
                  <a:pos x="T6" y="T7"/>
                </a:cxn>
                <a:cxn ang="0">
                  <a:pos x="T8" y="T9"/>
                </a:cxn>
                <a:cxn ang="0">
                  <a:pos x="T10" y="T11"/>
                </a:cxn>
                <a:cxn ang="0">
                  <a:pos x="T12" y="T13"/>
                </a:cxn>
              </a:cxnLst>
              <a:rect l="0" t="0" r="r" b="b"/>
              <a:pathLst>
                <a:path w="3098" h="1928">
                  <a:moveTo>
                    <a:pt x="68" y="610"/>
                  </a:moveTo>
                  <a:cubicBezTo>
                    <a:pt x="723" y="117"/>
                    <a:pt x="1839" y="0"/>
                    <a:pt x="2925" y="610"/>
                  </a:cubicBezTo>
                  <a:cubicBezTo>
                    <a:pt x="2925" y="610"/>
                    <a:pt x="3098" y="1123"/>
                    <a:pt x="3098" y="1364"/>
                  </a:cubicBezTo>
                  <a:cubicBezTo>
                    <a:pt x="3097" y="1677"/>
                    <a:pt x="2800" y="1928"/>
                    <a:pt x="2557" y="1928"/>
                  </a:cubicBezTo>
                  <a:lnTo>
                    <a:pt x="446" y="1928"/>
                  </a:lnTo>
                  <a:cubicBezTo>
                    <a:pt x="202" y="1928"/>
                    <a:pt x="2" y="1677"/>
                    <a:pt x="1" y="1364"/>
                  </a:cubicBezTo>
                  <a:cubicBezTo>
                    <a:pt x="0" y="1123"/>
                    <a:pt x="36" y="856"/>
                    <a:pt x="68" y="6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64B0DB39-726D-43B0-9E9D-6316019E0093}"/>
                </a:ext>
              </a:extLst>
            </p:cNvPr>
            <p:cNvSpPr>
              <a:spLocks/>
            </p:cNvSpPr>
            <p:nvPr/>
          </p:nvSpPr>
          <p:spPr bwMode="auto">
            <a:xfrm>
              <a:off x="10679459" y="6492113"/>
              <a:ext cx="281079" cy="99346"/>
            </a:xfrm>
            <a:custGeom>
              <a:avLst/>
              <a:gdLst>
                <a:gd name="T0" fmla="*/ 0 w 2566"/>
                <a:gd name="T1" fmla="*/ 70 h 920"/>
                <a:gd name="T2" fmla="*/ 2479 w 2566"/>
                <a:gd name="T3" fmla="*/ 920 h 920"/>
                <a:gd name="T4" fmla="*/ 2566 w 2566"/>
                <a:gd name="T5" fmla="*/ 0 h 920"/>
                <a:gd name="T6" fmla="*/ 0 w 2566"/>
                <a:gd name="T7" fmla="*/ 70 h 920"/>
              </a:gdLst>
              <a:ahLst/>
              <a:cxnLst>
                <a:cxn ang="0">
                  <a:pos x="T0" y="T1"/>
                </a:cxn>
                <a:cxn ang="0">
                  <a:pos x="T2" y="T3"/>
                </a:cxn>
                <a:cxn ang="0">
                  <a:pos x="T4" y="T5"/>
                </a:cxn>
                <a:cxn ang="0">
                  <a:pos x="T6" y="T7"/>
                </a:cxn>
              </a:cxnLst>
              <a:rect l="0" t="0" r="r" b="b"/>
              <a:pathLst>
                <a:path w="2566" h="920">
                  <a:moveTo>
                    <a:pt x="0" y="70"/>
                  </a:moveTo>
                  <a:lnTo>
                    <a:pt x="2479" y="920"/>
                  </a:lnTo>
                  <a:lnTo>
                    <a:pt x="2566" y="0"/>
                  </a:lnTo>
                  <a:lnTo>
                    <a:pt x="0" y="70"/>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 name="Freeform 13">
              <a:extLst>
                <a:ext uri="{FF2B5EF4-FFF2-40B4-BE49-F238E27FC236}">
                  <a16:creationId xmlns:a16="http://schemas.microsoft.com/office/drawing/2014/main" id="{83A01055-A5AE-4042-93B8-FA2B51C72611}"/>
                </a:ext>
              </a:extLst>
            </p:cNvPr>
            <p:cNvSpPr>
              <a:spLocks/>
            </p:cNvSpPr>
            <p:nvPr/>
          </p:nvSpPr>
          <p:spPr bwMode="auto">
            <a:xfrm>
              <a:off x="9496987" y="3439010"/>
              <a:ext cx="1737362" cy="3060372"/>
            </a:xfrm>
            <a:custGeom>
              <a:avLst/>
              <a:gdLst>
                <a:gd name="T0" fmla="*/ 14746 w 15867"/>
                <a:gd name="T1" fmla="*/ 28056 h 28056"/>
                <a:gd name="T2" fmla="*/ 15320 w 15867"/>
                <a:gd name="T3" fmla="*/ 5839 h 28056"/>
                <a:gd name="T4" fmla="*/ 12978 w 15867"/>
                <a:gd name="T5" fmla="*/ 349 h 28056"/>
                <a:gd name="T6" fmla="*/ 4909 w 15867"/>
                <a:gd name="T7" fmla="*/ 361 h 28056"/>
                <a:gd name="T8" fmla="*/ 2899 w 15867"/>
                <a:gd name="T9" fmla="*/ 5601 h 28056"/>
                <a:gd name="T10" fmla="*/ 0 w 15867"/>
                <a:gd name="T11" fmla="*/ 28056 h 28056"/>
                <a:gd name="T12" fmla="*/ 5511 w 15867"/>
                <a:gd name="T13" fmla="*/ 28056 h 28056"/>
                <a:gd name="T14" fmla="*/ 8944 w 15867"/>
                <a:gd name="T15" fmla="*/ 10143 h 28056"/>
                <a:gd name="T16" fmla="*/ 9407 w 15867"/>
                <a:gd name="T17" fmla="*/ 28056 h 28056"/>
                <a:gd name="T18" fmla="*/ 14746 w 15867"/>
                <a:gd name="T19" fmla="*/ 28056 h 28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7" h="28056">
                  <a:moveTo>
                    <a:pt x="14746" y="28056"/>
                  </a:moveTo>
                  <a:cubicBezTo>
                    <a:pt x="14746" y="28056"/>
                    <a:pt x="15867" y="9692"/>
                    <a:pt x="15320" y="5839"/>
                  </a:cubicBezTo>
                  <a:cubicBezTo>
                    <a:pt x="14911" y="2952"/>
                    <a:pt x="12978" y="349"/>
                    <a:pt x="12978" y="349"/>
                  </a:cubicBezTo>
                  <a:cubicBezTo>
                    <a:pt x="10328" y="0"/>
                    <a:pt x="7533" y="13"/>
                    <a:pt x="4909" y="361"/>
                  </a:cubicBezTo>
                  <a:cubicBezTo>
                    <a:pt x="4909" y="361"/>
                    <a:pt x="3375" y="2800"/>
                    <a:pt x="2899" y="5601"/>
                  </a:cubicBezTo>
                  <a:cubicBezTo>
                    <a:pt x="2381" y="8642"/>
                    <a:pt x="0" y="28056"/>
                    <a:pt x="0" y="28056"/>
                  </a:cubicBezTo>
                  <a:lnTo>
                    <a:pt x="5511" y="28056"/>
                  </a:lnTo>
                  <a:lnTo>
                    <a:pt x="8944" y="10143"/>
                  </a:lnTo>
                  <a:lnTo>
                    <a:pt x="9407" y="28056"/>
                  </a:lnTo>
                  <a:cubicBezTo>
                    <a:pt x="9449" y="28056"/>
                    <a:pt x="14746" y="28056"/>
                    <a:pt x="14746" y="2805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6C696CF8-C48D-4C3F-9FAB-94DE1804CD2D}"/>
                </a:ext>
              </a:extLst>
            </p:cNvPr>
            <p:cNvSpPr>
              <a:spLocks/>
            </p:cNvSpPr>
            <p:nvPr/>
          </p:nvSpPr>
          <p:spPr bwMode="auto">
            <a:xfrm>
              <a:off x="10359610" y="4122323"/>
              <a:ext cx="116309" cy="1032240"/>
            </a:xfrm>
            <a:custGeom>
              <a:avLst/>
              <a:gdLst>
                <a:gd name="T0" fmla="*/ 1068 w 1068"/>
                <a:gd name="T1" fmla="*/ 3884 h 9459"/>
                <a:gd name="T2" fmla="*/ 664 w 1068"/>
                <a:gd name="T3" fmla="*/ 0 h 9459"/>
                <a:gd name="T4" fmla="*/ 0 w 1068"/>
                <a:gd name="T5" fmla="*/ 9459 h 9459"/>
                <a:gd name="T6" fmla="*/ 1068 w 1068"/>
                <a:gd name="T7" fmla="*/ 3884 h 9459"/>
              </a:gdLst>
              <a:ahLst/>
              <a:cxnLst>
                <a:cxn ang="0">
                  <a:pos x="T0" y="T1"/>
                </a:cxn>
                <a:cxn ang="0">
                  <a:pos x="T2" y="T3"/>
                </a:cxn>
                <a:cxn ang="0">
                  <a:pos x="T4" y="T5"/>
                </a:cxn>
                <a:cxn ang="0">
                  <a:pos x="T6" y="T7"/>
                </a:cxn>
              </a:cxnLst>
              <a:rect l="0" t="0" r="r" b="b"/>
              <a:pathLst>
                <a:path w="1068" h="9459">
                  <a:moveTo>
                    <a:pt x="1068" y="3884"/>
                  </a:moveTo>
                  <a:lnTo>
                    <a:pt x="664" y="0"/>
                  </a:lnTo>
                  <a:lnTo>
                    <a:pt x="0" y="9459"/>
                  </a:lnTo>
                  <a:lnTo>
                    <a:pt x="1068" y="3884"/>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FBB24069-13A1-425F-84D2-BB9569918A3E}"/>
                </a:ext>
              </a:extLst>
            </p:cNvPr>
            <p:cNvSpPr>
              <a:spLocks/>
            </p:cNvSpPr>
            <p:nvPr/>
          </p:nvSpPr>
          <p:spPr bwMode="auto">
            <a:xfrm>
              <a:off x="9758682" y="1185529"/>
              <a:ext cx="1422359" cy="1250318"/>
            </a:xfrm>
            <a:custGeom>
              <a:avLst/>
              <a:gdLst>
                <a:gd name="T0" fmla="*/ 10487 w 13006"/>
                <a:gd name="T1" fmla="*/ 2567 h 11472"/>
                <a:gd name="T2" fmla="*/ 12251 w 13006"/>
                <a:gd name="T3" fmla="*/ 5354 h 11472"/>
                <a:gd name="T4" fmla="*/ 11433 w 13006"/>
                <a:gd name="T5" fmla="*/ 8558 h 11472"/>
                <a:gd name="T6" fmla="*/ 8865 w 13006"/>
                <a:gd name="T7" fmla="*/ 10963 h 11472"/>
                <a:gd name="T8" fmla="*/ 5837 w 13006"/>
                <a:gd name="T9" fmla="*/ 10441 h 11472"/>
                <a:gd name="T10" fmla="*/ 1721 w 13006"/>
                <a:gd name="T11" fmla="*/ 8659 h 11472"/>
                <a:gd name="T12" fmla="*/ 1456 w 13006"/>
                <a:gd name="T13" fmla="*/ 5406 h 11472"/>
                <a:gd name="T14" fmla="*/ 3718 w 13006"/>
                <a:gd name="T15" fmla="*/ 2258 h 11472"/>
                <a:gd name="T16" fmla="*/ 7064 w 13006"/>
                <a:gd name="T17" fmla="*/ 972 h 11472"/>
                <a:gd name="T18" fmla="*/ 10487 w 13006"/>
                <a:gd name="T19" fmla="*/ 2567 h 11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06" h="11472">
                  <a:moveTo>
                    <a:pt x="10487" y="2567"/>
                  </a:moveTo>
                  <a:cubicBezTo>
                    <a:pt x="10487" y="2567"/>
                    <a:pt x="12863" y="2423"/>
                    <a:pt x="12251" y="5354"/>
                  </a:cubicBezTo>
                  <a:cubicBezTo>
                    <a:pt x="12054" y="6300"/>
                    <a:pt x="13006" y="7249"/>
                    <a:pt x="11433" y="8558"/>
                  </a:cubicBezTo>
                  <a:cubicBezTo>
                    <a:pt x="10664" y="9199"/>
                    <a:pt x="11821" y="10490"/>
                    <a:pt x="8865" y="10963"/>
                  </a:cubicBezTo>
                  <a:cubicBezTo>
                    <a:pt x="7719" y="11146"/>
                    <a:pt x="6047" y="10635"/>
                    <a:pt x="5837" y="10441"/>
                  </a:cubicBezTo>
                  <a:cubicBezTo>
                    <a:pt x="5065" y="9729"/>
                    <a:pt x="1469" y="11472"/>
                    <a:pt x="1721" y="8659"/>
                  </a:cubicBezTo>
                  <a:cubicBezTo>
                    <a:pt x="1821" y="7548"/>
                    <a:pt x="0" y="7437"/>
                    <a:pt x="1456" y="5406"/>
                  </a:cubicBezTo>
                  <a:cubicBezTo>
                    <a:pt x="2295" y="4236"/>
                    <a:pt x="1089" y="2735"/>
                    <a:pt x="3718" y="2258"/>
                  </a:cubicBezTo>
                  <a:cubicBezTo>
                    <a:pt x="4397" y="2134"/>
                    <a:pt x="4220" y="52"/>
                    <a:pt x="7064" y="972"/>
                  </a:cubicBezTo>
                  <a:cubicBezTo>
                    <a:pt x="7944" y="1256"/>
                    <a:pt x="9538" y="0"/>
                    <a:pt x="10487" y="25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6">
              <a:extLst>
                <a:ext uri="{FF2B5EF4-FFF2-40B4-BE49-F238E27FC236}">
                  <a16:creationId xmlns:a16="http://schemas.microsoft.com/office/drawing/2014/main" id="{C29D0941-B35B-411A-8C1B-D5149A249B59}"/>
                </a:ext>
              </a:extLst>
            </p:cNvPr>
            <p:cNvSpPr>
              <a:spLocks/>
            </p:cNvSpPr>
            <p:nvPr/>
          </p:nvSpPr>
          <p:spPr bwMode="auto">
            <a:xfrm>
              <a:off x="10209378" y="1522340"/>
              <a:ext cx="591236" cy="1003162"/>
            </a:xfrm>
            <a:custGeom>
              <a:avLst/>
              <a:gdLst>
                <a:gd name="T0" fmla="*/ 5175 w 5389"/>
                <a:gd name="T1" fmla="*/ 3750 h 9187"/>
                <a:gd name="T2" fmla="*/ 4333 w 5389"/>
                <a:gd name="T3" fmla="*/ 4450 h 9187"/>
                <a:gd name="T4" fmla="*/ 3969 w 5389"/>
                <a:gd name="T5" fmla="*/ 5218 h 9187"/>
                <a:gd name="T6" fmla="*/ 4123 w 5389"/>
                <a:gd name="T7" fmla="*/ 7893 h 9187"/>
                <a:gd name="T8" fmla="*/ 807 w 5389"/>
                <a:gd name="T9" fmla="*/ 7329 h 9187"/>
                <a:gd name="T10" fmla="*/ 961 w 5389"/>
                <a:gd name="T11" fmla="*/ 6376 h 9187"/>
                <a:gd name="T12" fmla="*/ 2532 w 5389"/>
                <a:gd name="T13" fmla="*/ 5793 h 9187"/>
                <a:gd name="T14" fmla="*/ 865 w 5389"/>
                <a:gd name="T15" fmla="*/ 5442 h 9187"/>
                <a:gd name="T16" fmla="*/ 37 w 5389"/>
                <a:gd name="T17" fmla="*/ 3822 h 9187"/>
                <a:gd name="T18" fmla="*/ 12 w 5389"/>
                <a:gd name="T19" fmla="*/ 3570 h 9187"/>
                <a:gd name="T20" fmla="*/ 2 w 5389"/>
                <a:gd name="T21" fmla="*/ 3355 h 9187"/>
                <a:gd name="T22" fmla="*/ 12 w 5389"/>
                <a:gd name="T23" fmla="*/ 2953 h 9187"/>
                <a:gd name="T24" fmla="*/ 35 w 5389"/>
                <a:gd name="T25" fmla="*/ 2690 h 9187"/>
                <a:gd name="T26" fmla="*/ 56 w 5389"/>
                <a:gd name="T27" fmla="*/ 2512 h 9187"/>
                <a:gd name="T28" fmla="*/ 315 w 5389"/>
                <a:gd name="T29" fmla="*/ 1391 h 9187"/>
                <a:gd name="T30" fmla="*/ 1945 w 5389"/>
                <a:gd name="T31" fmla="*/ 156 h 9187"/>
                <a:gd name="T32" fmla="*/ 3495 w 5389"/>
                <a:gd name="T33" fmla="*/ 1245 h 9187"/>
                <a:gd name="T34" fmla="*/ 4179 w 5389"/>
                <a:gd name="T35" fmla="*/ 2882 h 9187"/>
                <a:gd name="T36" fmla="*/ 4294 w 5389"/>
                <a:gd name="T37" fmla="*/ 3167 h 9187"/>
                <a:gd name="T38" fmla="*/ 4497 w 5389"/>
                <a:gd name="T39" fmla="*/ 3089 h 9187"/>
                <a:gd name="T40" fmla="*/ 4663 w 5389"/>
                <a:gd name="T41" fmla="*/ 2971 h 9187"/>
                <a:gd name="T42" fmla="*/ 5175 w 5389"/>
                <a:gd name="T43" fmla="*/ 3750 h 9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89" h="9187">
                  <a:moveTo>
                    <a:pt x="5175" y="3750"/>
                  </a:moveTo>
                  <a:cubicBezTo>
                    <a:pt x="5013" y="4296"/>
                    <a:pt x="4694" y="4558"/>
                    <a:pt x="4333" y="4450"/>
                  </a:cubicBezTo>
                  <a:cubicBezTo>
                    <a:pt x="4285" y="4622"/>
                    <a:pt x="4166" y="4960"/>
                    <a:pt x="3969" y="5218"/>
                  </a:cubicBezTo>
                  <a:lnTo>
                    <a:pt x="4123" y="7893"/>
                  </a:lnTo>
                  <a:cubicBezTo>
                    <a:pt x="2203" y="9187"/>
                    <a:pt x="807" y="7329"/>
                    <a:pt x="807" y="7329"/>
                  </a:cubicBezTo>
                  <a:lnTo>
                    <a:pt x="961" y="6376"/>
                  </a:lnTo>
                  <a:lnTo>
                    <a:pt x="2532" y="5793"/>
                  </a:lnTo>
                  <a:cubicBezTo>
                    <a:pt x="1748" y="5925"/>
                    <a:pt x="1203" y="5705"/>
                    <a:pt x="865" y="5442"/>
                  </a:cubicBezTo>
                  <a:cubicBezTo>
                    <a:pt x="338" y="5031"/>
                    <a:pt x="117" y="4424"/>
                    <a:pt x="37" y="3822"/>
                  </a:cubicBezTo>
                  <a:cubicBezTo>
                    <a:pt x="26" y="3738"/>
                    <a:pt x="17" y="3654"/>
                    <a:pt x="12" y="3570"/>
                  </a:cubicBezTo>
                  <a:cubicBezTo>
                    <a:pt x="7" y="3498"/>
                    <a:pt x="4" y="3426"/>
                    <a:pt x="2" y="3355"/>
                  </a:cubicBezTo>
                  <a:cubicBezTo>
                    <a:pt x="0" y="3219"/>
                    <a:pt x="4" y="3084"/>
                    <a:pt x="12" y="2953"/>
                  </a:cubicBezTo>
                  <a:cubicBezTo>
                    <a:pt x="17" y="2863"/>
                    <a:pt x="25" y="2776"/>
                    <a:pt x="35" y="2690"/>
                  </a:cubicBezTo>
                  <a:cubicBezTo>
                    <a:pt x="41" y="2629"/>
                    <a:pt x="48" y="2570"/>
                    <a:pt x="56" y="2512"/>
                  </a:cubicBezTo>
                  <a:cubicBezTo>
                    <a:pt x="146" y="1865"/>
                    <a:pt x="208" y="1658"/>
                    <a:pt x="315" y="1391"/>
                  </a:cubicBezTo>
                  <a:cubicBezTo>
                    <a:pt x="639" y="584"/>
                    <a:pt x="1353" y="0"/>
                    <a:pt x="1945" y="156"/>
                  </a:cubicBezTo>
                  <a:cubicBezTo>
                    <a:pt x="2545" y="314"/>
                    <a:pt x="2322" y="796"/>
                    <a:pt x="3495" y="1245"/>
                  </a:cubicBezTo>
                  <a:cubicBezTo>
                    <a:pt x="4239" y="1530"/>
                    <a:pt x="4246" y="2184"/>
                    <a:pt x="4179" y="2882"/>
                  </a:cubicBezTo>
                  <a:cubicBezTo>
                    <a:pt x="4162" y="3066"/>
                    <a:pt x="4211" y="3155"/>
                    <a:pt x="4294" y="3167"/>
                  </a:cubicBezTo>
                  <a:cubicBezTo>
                    <a:pt x="4350" y="3175"/>
                    <a:pt x="4421" y="3147"/>
                    <a:pt x="4497" y="3089"/>
                  </a:cubicBezTo>
                  <a:cubicBezTo>
                    <a:pt x="4545" y="3054"/>
                    <a:pt x="4599" y="3014"/>
                    <a:pt x="4663" y="2971"/>
                  </a:cubicBezTo>
                  <a:cubicBezTo>
                    <a:pt x="4983" y="2758"/>
                    <a:pt x="5389" y="3028"/>
                    <a:pt x="5175" y="375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71D5FC45-84E5-4B09-8BD9-7CED073DE19C}"/>
                </a:ext>
              </a:extLst>
            </p:cNvPr>
            <p:cNvSpPr>
              <a:spLocks/>
            </p:cNvSpPr>
            <p:nvPr/>
          </p:nvSpPr>
          <p:spPr bwMode="auto">
            <a:xfrm>
              <a:off x="10248147" y="1679841"/>
              <a:ext cx="118733" cy="41192"/>
            </a:xfrm>
            <a:custGeom>
              <a:avLst/>
              <a:gdLst>
                <a:gd name="T0" fmla="*/ 486 w 1090"/>
                <a:gd name="T1" fmla="*/ 81 h 370"/>
                <a:gd name="T2" fmla="*/ 1059 w 1090"/>
                <a:gd name="T3" fmla="*/ 200 h 370"/>
                <a:gd name="T4" fmla="*/ 1076 w 1090"/>
                <a:gd name="T5" fmla="*/ 267 h 370"/>
                <a:gd name="T6" fmla="*/ 1009 w 1090"/>
                <a:gd name="T7" fmla="*/ 284 h 370"/>
                <a:gd name="T8" fmla="*/ 86 w 1090"/>
                <a:gd name="T9" fmla="*/ 353 h 370"/>
                <a:gd name="T10" fmla="*/ 17 w 1090"/>
                <a:gd name="T11" fmla="*/ 347 h 370"/>
                <a:gd name="T12" fmla="*/ 24 w 1090"/>
                <a:gd name="T13" fmla="*/ 278 h 370"/>
                <a:gd name="T14" fmla="*/ 486 w 1090"/>
                <a:gd name="T15" fmla="*/ 81 h 3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0" h="370">
                  <a:moveTo>
                    <a:pt x="486" y="81"/>
                  </a:moveTo>
                  <a:cubicBezTo>
                    <a:pt x="799" y="51"/>
                    <a:pt x="1055" y="197"/>
                    <a:pt x="1059" y="200"/>
                  </a:cubicBezTo>
                  <a:cubicBezTo>
                    <a:pt x="1082" y="213"/>
                    <a:pt x="1090" y="243"/>
                    <a:pt x="1076" y="267"/>
                  </a:cubicBezTo>
                  <a:cubicBezTo>
                    <a:pt x="1062" y="290"/>
                    <a:pt x="1032" y="298"/>
                    <a:pt x="1009" y="284"/>
                  </a:cubicBezTo>
                  <a:cubicBezTo>
                    <a:pt x="989" y="272"/>
                    <a:pt x="509" y="0"/>
                    <a:pt x="86" y="353"/>
                  </a:cubicBezTo>
                  <a:cubicBezTo>
                    <a:pt x="66" y="370"/>
                    <a:pt x="34" y="368"/>
                    <a:pt x="17" y="347"/>
                  </a:cubicBezTo>
                  <a:cubicBezTo>
                    <a:pt x="0" y="326"/>
                    <a:pt x="3" y="295"/>
                    <a:pt x="24" y="278"/>
                  </a:cubicBezTo>
                  <a:cubicBezTo>
                    <a:pt x="177" y="150"/>
                    <a:pt x="338" y="96"/>
                    <a:pt x="486" y="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11A041B7-84E3-418B-ADDF-CE851E4E74D0}"/>
                </a:ext>
              </a:extLst>
            </p:cNvPr>
            <p:cNvSpPr>
              <a:spLocks/>
            </p:cNvSpPr>
            <p:nvPr/>
          </p:nvSpPr>
          <p:spPr bwMode="auto">
            <a:xfrm>
              <a:off x="10354764" y="1953652"/>
              <a:ext cx="121155" cy="38770"/>
            </a:xfrm>
            <a:custGeom>
              <a:avLst/>
              <a:gdLst>
                <a:gd name="T0" fmla="*/ 603 w 1091"/>
                <a:gd name="T1" fmla="*/ 286 h 367"/>
                <a:gd name="T2" fmla="*/ 31 w 1091"/>
                <a:gd name="T3" fmla="*/ 163 h 367"/>
                <a:gd name="T4" fmla="*/ 14 w 1091"/>
                <a:gd name="T5" fmla="*/ 96 h 367"/>
                <a:gd name="T6" fmla="*/ 81 w 1091"/>
                <a:gd name="T7" fmla="*/ 79 h 367"/>
                <a:gd name="T8" fmla="*/ 1005 w 1091"/>
                <a:gd name="T9" fmla="*/ 17 h 367"/>
                <a:gd name="T10" fmla="*/ 1073 w 1091"/>
                <a:gd name="T11" fmla="*/ 24 h 367"/>
                <a:gd name="T12" fmla="*/ 1067 w 1091"/>
                <a:gd name="T13" fmla="*/ 93 h 367"/>
                <a:gd name="T14" fmla="*/ 603 w 1091"/>
                <a:gd name="T15" fmla="*/ 286 h 3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1" h="367">
                  <a:moveTo>
                    <a:pt x="603" y="286"/>
                  </a:moveTo>
                  <a:cubicBezTo>
                    <a:pt x="290" y="314"/>
                    <a:pt x="35" y="166"/>
                    <a:pt x="31" y="163"/>
                  </a:cubicBezTo>
                  <a:cubicBezTo>
                    <a:pt x="8" y="150"/>
                    <a:pt x="0" y="119"/>
                    <a:pt x="14" y="96"/>
                  </a:cubicBezTo>
                  <a:cubicBezTo>
                    <a:pt x="28" y="73"/>
                    <a:pt x="58" y="65"/>
                    <a:pt x="81" y="79"/>
                  </a:cubicBezTo>
                  <a:cubicBezTo>
                    <a:pt x="102" y="91"/>
                    <a:pt x="579" y="367"/>
                    <a:pt x="1005" y="17"/>
                  </a:cubicBezTo>
                  <a:cubicBezTo>
                    <a:pt x="1026" y="0"/>
                    <a:pt x="1057" y="3"/>
                    <a:pt x="1073" y="24"/>
                  </a:cubicBezTo>
                  <a:cubicBezTo>
                    <a:pt x="1091" y="45"/>
                    <a:pt x="1088" y="76"/>
                    <a:pt x="1067" y="93"/>
                  </a:cubicBezTo>
                  <a:cubicBezTo>
                    <a:pt x="913" y="220"/>
                    <a:pt x="751" y="273"/>
                    <a:pt x="603" y="2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19">
              <a:extLst>
                <a:ext uri="{FF2B5EF4-FFF2-40B4-BE49-F238E27FC236}">
                  <a16:creationId xmlns:a16="http://schemas.microsoft.com/office/drawing/2014/main" id="{2343F392-47DB-4B1B-A44A-558C53C150B2}"/>
                </a:ext>
              </a:extLst>
            </p:cNvPr>
            <p:cNvSpPr>
              <a:spLocks/>
            </p:cNvSpPr>
            <p:nvPr/>
          </p:nvSpPr>
          <p:spPr bwMode="auto">
            <a:xfrm>
              <a:off x="10500150" y="1713764"/>
              <a:ext cx="113886" cy="55730"/>
            </a:xfrm>
            <a:custGeom>
              <a:avLst/>
              <a:gdLst>
                <a:gd name="T0" fmla="*/ 625 w 1029"/>
                <a:gd name="T1" fmla="*/ 117 h 518"/>
                <a:gd name="T2" fmla="*/ 42 w 1029"/>
                <a:gd name="T3" fmla="*/ 70 h 518"/>
                <a:gd name="T4" fmla="*/ 7 w 1029"/>
                <a:gd name="T5" fmla="*/ 129 h 518"/>
                <a:gd name="T6" fmla="*/ 66 w 1029"/>
                <a:gd name="T7" fmla="*/ 165 h 518"/>
                <a:gd name="T8" fmla="*/ 933 w 1029"/>
                <a:gd name="T9" fmla="*/ 490 h 518"/>
                <a:gd name="T10" fmla="*/ 1001 w 1029"/>
                <a:gd name="T11" fmla="*/ 503 h 518"/>
                <a:gd name="T12" fmla="*/ 1014 w 1029"/>
                <a:gd name="T13" fmla="*/ 435 h 518"/>
                <a:gd name="T14" fmla="*/ 625 w 1029"/>
                <a:gd name="T15" fmla="*/ 117 h 5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9" h="518">
                  <a:moveTo>
                    <a:pt x="625" y="117"/>
                  </a:moveTo>
                  <a:cubicBezTo>
                    <a:pt x="333" y="0"/>
                    <a:pt x="46" y="69"/>
                    <a:pt x="42" y="70"/>
                  </a:cubicBezTo>
                  <a:cubicBezTo>
                    <a:pt x="16" y="76"/>
                    <a:pt x="0" y="103"/>
                    <a:pt x="7" y="129"/>
                  </a:cubicBezTo>
                  <a:cubicBezTo>
                    <a:pt x="13" y="156"/>
                    <a:pt x="40" y="171"/>
                    <a:pt x="66" y="165"/>
                  </a:cubicBezTo>
                  <a:cubicBezTo>
                    <a:pt x="89" y="159"/>
                    <a:pt x="626" y="32"/>
                    <a:pt x="933" y="490"/>
                  </a:cubicBezTo>
                  <a:cubicBezTo>
                    <a:pt x="948" y="512"/>
                    <a:pt x="978" y="518"/>
                    <a:pt x="1001" y="503"/>
                  </a:cubicBezTo>
                  <a:cubicBezTo>
                    <a:pt x="1023" y="488"/>
                    <a:pt x="1029" y="458"/>
                    <a:pt x="1014" y="435"/>
                  </a:cubicBezTo>
                  <a:cubicBezTo>
                    <a:pt x="903" y="269"/>
                    <a:pt x="763" y="172"/>
                    <a:pt x="625" y="11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20">
              <a:extLst>
                <a:ext uri="{FF2B5EF4-FFF2-40B4-BE49-F238E27FC236}">
                  <a16:creationId xmlns:a16="http://schemas.microsoft.com/office/drawing/2014/main" id="{32850257-3720-4350-B068-A5273794973D}"/>
                </a:ext>
              </a:extLst>
            </p:cNvPr>
            <p:cNvSpPr>
              <a:spLocks/>
            </p:cNvSpPr>
            <p:nvPr/>
          </p:nvSpPr>
          <p:spPr bwMode="auto">
            <a:xfrm>
              <a:off x="10267532" y="1757380"/>
              <a:ext cx="55732" cy="60577"/>
            </a:xfrm>
            <a:custGeom>
              <a:avLst/>
              <a:gdLst>
                <a:gd name="T0" fmla="*/ 480 w 501"/>
                <a:gd name="T1" fmla="*/ 317 h 569"/>
                <a:gd name="T2" fmla="*/ 213 w 501"/>
                <a:gd name="T3" fmla="*/ 551 h 569"/>
                <a:gd name="T4" fmla="*/ 21 w 501"/>
                <a:gd name="T5" fmla="*/ 252 h 569"/>
                <a:gd name="T6" fmla="*/ 288 w 501"/>
                <a:gd name="T7" fmla="*/ 18 h 569"/>
                <a:gd name="T8" fmla="*/ 480 w 501"/>
                <a:gd name="T9" fmla="*/ 317 h 569"/>
              </a:gdLst>
              <a:ahLst/>
              <a:cxnLst>
                <a:cxn ang="0">
                  <a:pos x="T0" y="T1"/>
                </a:cxn>
                <a:cxn ang="0">
                  <a:pos x="T2" y="T3"/>
                </a:cxn>
                <a:cxn ang="0">
                  <a:pos x="T4" y="T5"/>
                </a:cxn>
                <a:cxn ang="0">
                  <a:pos x="T6" y="T7"/>
                </a:cxn>
                <a:cxn ang="0">
                  <a:pos x="T8" y="T9"/>
                </a:cxn>
              </a:cxnLst>
              <a:rect l="0" t="0" r="r" b="b"/>
              <a:pathLst>
                <a:path w="501" h="569">
                  <a:moveTo>
                    <a:pt x="480" y="317"/>
                  </a:moveTo>
                  <a:cubicBezTo>
                    <a:pt x="459" y="464"/>
                    <a:pt x="339" y="569"/>
                    <a:pt x="213" y="551"/>
                  </a:cubicBezTo>
                  <a:cubicBezTo>
                    <a:pt x="86" y="533"/>
                    <a:pt x="0" y="400"/>
                    <a:pt x="21" y="252"/>
                  </a:cubicBezTo>
                  <a:cubicBezTo>
                    <a:pt x="41" y="105"/>
                    <a:pt x="161" y="0"/>
                    <a:pt x="288" y="18"/>
                  </a:cubicBezTo>
                  <a:cubicBezTo>
                    <a:pt x="415" y="36"/>
                    <a:pt x="501" y="170"/>
                    <a:pt x="480" y="31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1">
              <a:extLst>
                <a:ext uri="{FF2B5EF4-FFF2-40B4-BE49-F238E27FC236}">
                  <a16:creationId xmlns:a16="http://schemas.microsoft.com/office/drawing/2014/main" id="{15BE875C-6800-498D-874F-BA2A46AAB94B}"/>
                </a:ext>
              </a:extLst>
            </p:cNvPr>
            <p:cNvSpPr>
              <a:spLocks/>
            </p:cNvSpPr>
            <p:nvPr/>
          </p:nvSpPr>
          <p:spPr bwMode="auto">
            <a:xfrm>
              <a:off x="10495303" y="1791303"/>
              <a:ext cx="55732" cy="63001"/>
            </a:xfrm>
            <a:custGeom>
              <a:avLst/>
              <a:gdLst>
                <a:gd name="T0" fmla="*/ 480 w 500"/>
                <a:gd name="T1" fmla="*/ 317 h 569"/>
                <a:gd name="T2" fmla="*/ 213 w 500"/>
                <a:gd name="T3" fmla="*/ 551 h 569"/>
                <a:gd name="T4" fmla="*/ 21 w 500"/>
                <a:gd name="T5" fmla="*/ 252 h 569"/>
                <a:gd name="T6" fmla="*/ 288 w 500"/>
                <a:gd name="T7" fmla="*/ 18 h 569"/>
                <a:gd name="T8" fmla="*/ 480 w 500"/>
                <a:gd name="T9" fmla="*/ 317 h 569"/>
              </a:gdLst>
              <a:ahLst/>
              <a:cxnLst>
                <a:cxn ang="0">
                  <a:pos x="T0" y="T1"/>
                </a:cxn>
                <a:cxn ang="0">
                  <a:pos x="T2" y="T3"/>
                </a:cxn>
                <a:cxn ang="0">
                  <a:pos x="T4" y="T5"/>
                </a:cxn>
                <a:cxn ang="0">
                  <a:pos x="T6" y="T7"/>
                </a:cxn>
                <a:cxn ang="0">
                  <a:pos x="T8" y="T9"/>
                </a:cxn>
              </a:cxnLst>
              <a:rect l="0" t="0" r="r" b="b"/>
              <a:pathLst>
                <a:path w="500" h="569">
                  <a:moveTo>
                    <a:pt x="480" y="317"/>
                  </a:moveTo>
                  <a:cubicBezTo>
                    <a:pt x="459" y="464"/>
                    <a:pt x="339" y="569"/>
                    <a:pt x="213" y="551"/>
                  </a:cubicBezTo>
                  <a:cubicBezTo>
                    <a:pt x="86" y="533"/>
                    <a:pt x="0" y="399"/>
                    <a:pt x="21" y="252"/>
                  </a:cubicBezTo>
                  <a:cubicBezTo>
                    <a:pt x="41" y="105"/>
                    <a:pt x="161" y="0"/>
                    <a:pt x="288" y="18"/>
                  </a:cubicBezTo>
                  <a:cubicBezTo>
                    <a:pt x="414" y="36"/>
                    <a:pt x="500" y="170"/>
                    <a:pt x="480" y="31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2">
              <a:extLst>
                <a:ext uri="{FF2B5EF4-FFF2-40B4-BE49-F238E27FC236}">
                  <a16:creationId xmlns:a16="http://schemas.microsoft.com/office/drawing/2014/main" id="{5D12DEFB-A05F-4226-A76C-E7C669E0E590}"/>
                </a:ext>
              </a:extLst>
            </p:cNvPr>
            <p:cNvSpPr>
              <a:spLocks/>
            </p:cNvSpPr>
            <p:nvPr/>
          </p:nvSpPr>
          <p:spPr bwMode="auto">
            <a:xfrm>
              <a:off x="10366880" y="1810688"/>
              <a:ext cx="63001" cy="106616"/>
            </a:xfrm>
            <a:custGeom>
              <a:avLst/>
              <a:gdLst>
                <a:gd name="T0" fmla="*/ 336 w 589"/>
                <a:gd name="T1" fmla="*/ 969 h 986"/>
                <a:gd name="T2" fmla="*/ 79 w 589"/>
                <a:gd name="T3" fmla="*/ 813 h 986"/>
                <a:gd name="T4" fmla="*/ 42 w 589"/>
                <a:gd name="T5" fmla="*/ 531 h 986"/>
                <a:gd name="T6" fmla="*/ 252 w 589"/>
                <a:gd name="T7" fmla="*/ 66 h 986"/>
                <a:gd name="T8" fmla="*/ 341 w 589"/>
                <a:gd name="T9" fmla="*/ 109 h 986"/>
                <a:gd name="T10" fmla="*/ 131 w 589"/>
                <a:gd name="T11" fmla="*/ 573 h 986"/>
                <a:gd name="T12" fmla="*/ 158 w 589"/>
                <a:gd name="T13" fmla="*/ 754 h 986"/>
                <a:gd name="T14" fmla="*/ 528 w 589"/>
                <a:gd name="T15" fmla="*/ 878 h 986"/>
                <a:gd name="T16" fmla="*/ 584 w 589"/>
                <a:gd name="T17" fmla="*/ 918 h 986"/>
                <a:gd name="T18" fmla="*/ 544 w 589"/>
                <a:gd name="T19" fmla="*/ 974 h 986"/>
                <a:gd name="T20" fmla="*/ 336 w 589"/>
                <a:gd name="T21" fmla="*/ 969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9" h="986">
                  <a:moveTo>
                    <a:pt x="336" y="969"/>
                  </a:moveTo>
                  <a:cubicBezTo>
                    <a:pt x="231" y="946"/>
                    <a:pt x="139" y="892"/>
                    <a:pt x="79" y="813"/>
                  </a:cubicBezTo>
                  <a:cubicBezTo>
                    <a:pt x="13" y="725"/>
                    <a:pt x="0" y="622"/>
                    <a:pt x="42" y="531"/>
                  </a:cubicBezTo>
                  <a:cubicBezTo>
                    <a:pt x="123" y="362"/>
                    <a:pt x="194" y="202"/>
                    <a:pt x="252" y="66"/>
                  </a:cubicBezTo>
                  <a:cubicBezTo>
                    <a:pt x="285" y="0"/>
                    <a:pt x="373" y="43"/>
                    <a:pt x="341" y="109"/>
                  </a:cubicBezTo>
                  <a:cubicBezTo>
                    <a:pt x="282" y="245"/>
                    <a:pt x="211" y="404"/>
                    <a:pt x="131" y="573"/>
                  </a:cubicBezTo>
                  <a:cubicBezTo>
                    <a:pt x="105" y="630"/>
                    <a:pt x="114" y="696"/>
                    <a:pt x="158" y="754"/>
                  </a:cubicBezTo>
                  <a:cubicBezTo>
                    <a:pt x="214" y="829"/>
                    <a:pt x="345" y="907"/>
                    <a:pt x="528" y="878"/>
                  </a:cubicBezTo>
                  <a:cubicBezTo>
                    <a:pt x="555" y="873"/>
                    <a:pt x="580" y="892"/>
                    <a:pt x="584" y="918"/>
                  </a:cubicBezTo>
                  <a:cubicBezTo>
                    <a:pt x="589" y="945"/>
                    <a:pt x="571" y="970"/>
                    <a:pt x="544" y="974"/>
                  </a:cubicBezTo>
                  <a:cubicBezTo>
                    <a:pt x="473" y="986"/>
                    <a:pt x="402" y="984"/>
                    <a:pt x="336" y="969"/>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5">
              <a:extLst>
                <a:ext uri="{FF2B5EF4-FFF2-40B4-BE49-F238E27FC236}">
                  <a16:creationId xmlns:a16="http://schemas.microsoft.com/office/drawing/2014/main" id="{F618B31C-01F6-446F-8567-161055874A1C}"/>
                </a:ext>
              </a:extLst>
            </p:cNvPr>
            <p:cNvSpPr>
              <a:spLocks/>
            </p:cNvSpPr>
            <p:nvPr/>
          </p:nvSpPr>
          <p:spPr bwMode="auto">
            <a:xfrm>
              <a:off x="10662498" y="3463241"/>
              <a:ext cx="690584" cy="368311"/>
            </a:xfrm>
            <a:custGeom>
              <a:avLst/>
              <a:gdLst>
                <a:gd name="T0" fmla="*/ 4291 w 6311"/>
                <a:gd name="T1" fmla="*/ 0 h 3368"/>
                <a:gd name="T2" fmla="*/ 3530 w 6311"/>
                <a:gd name="T3" fmla="*/ 1235 h 3368"/>
                <a:gd name="T4" fmla="*/ 2470 w 6311"/>
                <a:gd name="T5" fmla="*/ 867 h 3368"/>
                <a:gd name="T6" fmla="*/ 646 w 6311"/>
                <a:gd name="T7" fmla="*/ 612 h 3368"/>
                <a:gd name="T8" fmla="*/ 325 w 6311"/>
                <a:gd name="T9" fmla="*/ 768 h 3368"/>
                <a:gd name="T10" fmla="*/ 470 w 6311"/>
                <a:gd name="T11" fmla="*/ 991 h 3368"/>
                <a:gd name="T12" fmla="*/ 406 w 6311"/>
                <a:gd name="T13" fmla="*/ 982 h 3368"/>
                <a:gd name="T14" fmla="*/ 68 w 6311"/>
                <a:gd name="T15" fmla="*/ 1081 h 3368"/>
                <a:gd name="T16" fmla="*/ 262 w 6311"/>
                <a:gd name="T17" fmla="*/ 1388 h 3368"/>
                <a:gd name="T18" fmla="*/ 364 w 6311"/>
                <a:gd name="T19" fmla="*/ 1408 h 3368"/>
                <a:gd name="T20" fmla="*/ 329 w 6311"/>
                <a:gd name="T21" fmla="*/ 1404 h 3368"/>
                <a:gd name="T22" fmla="*/ 104 w 6311"/>
                <a:gd name="T23" fmla="*/ 1565 h 3368"/>
                <a:gd name="T24" fmla="*/ 399 w 6311"/>
                <a:gd name="T25" fmla="*/ 1845 h 3368"/>
                <a:gd name="T26" fmla="*/ 765 w 6311"/>
                <a:gd name="T27" fmla="*/ 1914 h 3368"/>
                <a:gd name="T28" fmla="*/ 529 w 6311"/>
                <a:gd name="T29" fmla="*/ 2052 h 3368"/>
                <a:gd name="T30" fmla="*/ 833 w 6311"/>
                <a:gd name="T31" fmla="*/ 2354 h 3368"/>
                <a:gd name="T32" fmla="*/ 1640 w 6311"/>
                <a:gd name="T33" fmla="*/ 2531 h 3368"/>
                <a:gd name="T34" fmla="*/ 2282 w 6311"/>
                <a:gd name="T35" fmla="*/ 2662 h 3368"/>
                <a:gd name="T36" fmla="*/ 4323 w 6311"/>
                <a:gd name="T37" fmla="*/ 3089 h 3368"/>
                <a:gd name="T38" fmla="*/ 6311 w 6311"/>
                <a:gd name="T39" fmla="*/ 1129 h 3368"/>
                <a:gd name="T40" fmla="*/ 4291 w 6311"/>
                <a:gd name="T41" fmla="*/ 0 h 3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1" h="3368">
                  <a:moveTo>
                    <a:pt x="4291" y="0"/>
                  </a:moveTo>
                  <a:lnTo>
                    <a:pt x="3530" y="1235"/>
                  </a:lnTo>
                  <a:cubicBezTo>
                    <a:pt x="3393" y="1166"/>
                    <a:pt x="2830" y="953"/>
                    <a:pt x="2470" y="867"/>
                  </a:cubicBezTo>
                  <a:cubicBezTo>
                    <a:pt x="1942" y="741"/>
                    <a:pt x="1138" y="649"/>
                    <a:pt x="646" y="612"/>
                  </a:cubicBezTo>
                  <a:cubicBezTo>
                    <a:pt x="427" y="596"/>
                    <a:pt x="334" y="669"/>
                    <a:pt x="325" y="768"/>
                  </a:cubicBezTo>
                  <a:cubicBezTo>
                    <a:pt x="317" y="868"/>
                    <a:pt x="390" y="961"/>
                    <a:pt x="470" y="991"/>
                  </a:cubicBezTo>
                  <a:cubicBezTo>
                    <a:pt x="451" y="989"/>
                    <a:pt x="430" y="986"/>
                    <a:pt x="406" y="982"/>
                  </a:cubicBezTo>
                  <a:cubicBezTo>
                    <a:pt x="230" y="956"/>
                    <a:pt x="117" y="992"/>
                    <a:pt x="68" y="1081"/>
                  </a:cubicBezTo>
                  <a:cubicBezTo>
                    <a:pt x="0" y="1202"/>
                    <a:pt x="133" y="1360"/>
                    <a:pt x="262" y="1388"/>
                  </a:cubicBezTo>
                  <a:cubicBezTo>
                    <a:pt x="297" y="1396"/>
                    <a:pt x="332" y="1403"/>
                    <a:pt x="364" y="1408"/>
                  </a:cubicBezTo>
                  <a:cubicBezTo>
                    <a:pt x="353" y="1407"/>
                    <a:pt x="341" y="1406"/>
                    <a:pt x="329" y="1404"/>
                  </a:cubicBezTo>
                  <a:cubicBezTo>
                    <a:pt x="209" y="1392"/>
                    <a:pt x="113" y="1487"/>
                    <a:pt x="104" y="1565"/>
                  </a:cubicBezTo>
                  <a:cubicBezTo>
                    <a:pt x="87" y="1714"/>
                    <a:pt x="202" y="1788"/>
                    <a:pt x="399" y="1845"/>
                  </a:cubicBezTo>
                  <a:cubicBezTo>
                    <a:pt x="495" y="1872"/>
                    <a:pt x="765" y="1914"/>
                    <a:pt x="765" y="1914"/>
                  </a:cubicBezTo>
                  <a:cubicBezTo>
                    <a:pt x="631" y="1907"/>
                    <a:pt x="550" y="2000"/>
                    <a:pt x="529" y="2052"/>
                  </a:cubicBezTo>
                  <a:cubicBezTo>
                    <a:pt x="486" y="2161"/>
                    <a:pt x="552" y="2297"/>
                    <a:pt x="833" y="2354"/>
                  </a:cubicBezTo>
                  <a:cubicBezTo>
                    <a:pt x="1148" y="2418"/>
                    <a:pt x="1194" y="2453"/>
                    <a:pt x="1640" y="2531"/>
                  </a:cubicBezTo>
                  <a:cubicBezTo>
                    <a:pt x="1797" y="2558"/>
                    <a:pt x="2129" y="2604"/>
                    <a:pt x="2282" y="2662"/>
                  </a:cubicBezTo>
                  <a:cubicBezTo>
                    <a:pt x="2802" y="2858"/>
                    <a:pt x="3753" y="3368"/>
                    <a:pt x="4323" y="3089"/>
                  </a:cubicBezTo>
                  <a:cubicBezTo>
                    <a:pt x="4934" y="2790"/>
                    <a:pt x="6311" y="1129"/>
                    <a:pt x="6311" y="1129"/>
                  </a:cubicBezTo>
                  <a:lnTo>
                    <a:pt x="4291"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26">
              <a:extLst>
                <a:ext uri="{FF2B5EF4-FFF2-40B4-BE49-F238E27FC236}">
                  <a16:creationId xmlns:a16="http://schemas.microsoft.com/office/drawing/2014/main" id="{89831B9C-D0C7-4C6A-8D1B-5116441A7A50}"/>
                </a:ext>
              </a:extLst>
            </p:cNvPr>
            <p:cNvSpPr>
              <a:spLocks/>
            </p:cNvSpPr>
            <p:nvPr/>
          </p:nvSpPr>
          <p:spPr bwMode="auto">
            <a:xfrm>
              <a:off x="10720652" y="3569857"/>
              <a:ext cx="184155" cy="33923"/>
            </a:xfrm>
            <a:custGeom>
              <a:avLst/>
              <a:gdLst>
                <a:gd name="T0" fmla="*/ 6 w 1700"/>
                <a:gd name="T1" fmla="*/ 24 h 314"/>
                <a:gd name="T2" fmla="*/ 0 w 1700"/>
                <a:gd name="T3" fmla="*/ 46 h 314"/>
                <a:gd name="T4" fmla="*/ 49 w 1700"/>
                <a:gd name="T5" fmla="*/ 97 h 314"/>
                <a:gd name="T6" fmla="*/ 1294 w 1700"/>
                <a:gd name="T7" fmla="*/ 254 h 314"/>
                <a:gd name="T8" fmla="*/ 1643 w 1700"/>
                <a:gd name="T9" fmla="*/ 310 h 314"/>
                <a:gd name="T10" fmla="*/ 1697 w 1700"/>
                <a:gd name="T11" fmla="*/ 269 h 314"/>
                <a:gd name="T12" fmla="*/ 1653 w 1700"/>
                <a:gd name="T13" fmla="*/ 214 h 314"/>
                <a:gd name="T14" fmla="*/ 1306 w 1700"/>
                <a:gd name="T15" fmla="*/ 159 h 314"/>
                <a:gd name="T16" fmla="*/ 51 w 1700"/>
                <a:gd name="T17" fmla="*/ 1 h 314"/>
                <a:gd name="T18" fmla="*/ 6 w 1700"/>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0" h="314">
                  <a:moveTo>
                    <a:pt x="6" y="24"/>
                  </a:moveTo>
                  <a:cubicBezTo>
                    <a:pt x="2" y="30"/>
                    <a:pt x="0" y="38"/>
                    <a:pt x="0" y="46"/>
                  </a:cubicBezTo>
                  <a:cubicBezTo>
                    <a:pt x="0" y="72"/>
                    <a:pt x="21" y="95"/>
                    <a:pt x="49" y="97"/>
                  </a:cubicBezTo>
                  <a:cubicBezTo>
                    <a:pt x="528" y="129"/>
                    <a:pt x="918" y="193"/>
                    <a:pt x="1294" y="254"/>
                  </a:cubicBezTo>
                  <a:cubicBezTo>
                    <a:pt x="1410" y="273"/>
                    <a:pt x="1525" y="292"/>
                    <a:pt x="1643" y="310"/>
                  </a:cubicBezTo>
                  <a:cubicBezTo>
                    <a:pt x="1670" y="314"/>
                    <a:pt x="1694" y="296"/>
                    <a:pt x="1697" y="269"/>
                  </a:cubicBezTo>
                  <a:cubicBezTo>
                    <a:pt x="1700" y="243"/>
                    <a:pt x="1681" y="219"/>
                    <a:pt x="1653" y="214"/>
                  </a:cubicBezTo>
                  <a:cubicBezTo>
                    <a:pt x="1536" y="196"/>
                    <a:pt x="1421" y="178"/>
                    <a:pt x="1306" y="159"/>
                  </a:cubicBezTo>
                  <a:cubicBezTo>
                    <a:pt x="942" y="100"/>
                    <a:pt x="574" y="36"/>
                    <a:pt x="51" y="1"/>
                  </a:cubicBezTo>
                  <a:cubicBezTo>
                    <a:pt x="32" y="0"/>
                    <a:pt x="15" y="9"/>
                    <a:pt x="6"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a:extLst>
                <a:ext uri="{FF2B5EF4-FFF2-40B4-BE49-F238E27FC236}">
                  <a16:creationId xmlns:a16="http://schemas.microsoft.com/office/drawing/2014/main" id="{7974569D-81FA-42C1-A036-C7BC007FF249}"/>
                </a:ext>
              </a:extLst>
            </p:cNvPr>
            <p:cNvSpPr>
              <a:spLocks/>
            </p:cNvSpPr>
            <p:nvPr/>
          </p:nvSpPr>
          <p:spPr bwMode="auto">
            <a:xfrm>
              <a:off x="10706114" y="3613473"/>
              <a:ext cx="186579" cy="29077"/>
            </a:xfrm>
            <a:custGeom>
              <a:avLst/>
              <a:gdLst>
                <a:gd name="T0" fmla="*/ 7 w 1717"/>
                <a:gd name="T1" fmla="*/ 24 h 267"/>
                <a:gd name="T2" fmla="*/ 0 w 1717"/>
                <a:gd name="T3" fmla="*/ 46 h 267"/>
                <a:gd name="T4" fmla="*/ 49 w 1717"/>
                <a:gd name="T5" fmla="*/ 98 h 267"/>
                <a:gd name="T6" fmla="*/ 1659 w 1717"/>
                <a:gd name="T7" fmla="*/ 263 h 267"/>
                <a:gd name="T8" fmla="*/ 1714 w 1717"/>
                <a:gd name="T9" fmla="*/ 223 h 267"/>
                <a:gd name="T10" fmla="*/ 1670 w 1717"/>
                <a:gd name="T11" fmla="*/ 167 h 267"/>
                <a:gd name="T12" fmla="*/ 51 w 1717"/>
                <a:gd name="T13" fmla="*/ 1 h 267"/>
                <a:gd name="T14" fmla="*/ 7 w 1717"/>
                <a:gd name="T15" fmla="*/ 2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7" h="267">
                  <a:moveTo>
                    <a:pt x="7" y="24"/>
                  </a:moveTo>
                  <a:cubicBezTo>
                    <a:pt x="3" y="31"/>
                    <a:pt x="1" y="38"/>
                    <a:pt x="0" y="46"/>
                  </a:cubicBezTo>
                  <a:cubicBezTo>
                    <a:pt x="0" y="73"/>
                    <a:pt x="22" y="96"/>
                    <a:pt x="49" y="98"/>
                  </a:cubicBezTo>
                  <a:cubicBezTo>
                    <a:pt x="755" y="145"/>
                    <a:pt x="1203" y="193"/>
                    <a:pt x="1659" y="263"/>
                  </a:cubicBezTo>
                  <a:cubicBezTo>
                    <a:pt x="1687" y="267"/>
                    <a:pt x="1711" y="249"/>
                    <a:pt x="1714" y="223"/>
                  </a:cubicBezTo>
                  <a:cubicBezTo>
                    <a:pt x="1717" y="196"/>
                    <a:pt x="1698" y="172"/>
                    <a:pt x="1670" y="167"/>
                  </a:cubicBezTo>
                  <a:cubicBezTo>
                    <a:pt x="1193" y="95"/>
                    <a:pt x="724" y="47"/>
                    <a:pt x="51" y="1"/>
                  </a:cubicBezTo>
                  <a:cubicBezTo>
                    <a:pt x="32" y="0"/>
                    <a:pt x="15"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a:extLst>
                <a:ext uri="{FF2B5EF4-FFF2-40B4-BE49-F238E27FC236}">
                  <a16:creationId xmlns:a16="http://schemas.microsoft.com/office/drawing/2014/main" id="{69BE3569-3474-41B6-B159-7EC1239AD6BE}"/>
                </a:ext>
              </a:extLst>
            </p:cNvPr>
            <p:cNvSpPr>
              <a:spLocks/>
            </p:cNvSpPr>
            <p:nvPr/>
          </p:nvSpPr>
          <p:spPr bwMode="auto">
            <a:xfrm>
              <a:off x="10749729" y="3664359"/>
              <a:ext cx="138117" cy="26653"/>
            </a:xfrm>
            <a:custGeom>
              <a:avLst/>
              <a:gdLst>
                <a:gd name="T0" fmla="*/ 7 w 1273"/>
                <a:gd name="T1" fmla="*/ 24 h 246"/>
                <a:gd name="T2" fmla="*/ 1 w 1273"/>
                <a:gd name="T3" fmla="*/ 46 h 246"/>
                <a:gd name="T4" fmla="*/ 49 w 1273"/>
                <a:gd name="T5" fmla="*/ 98 h 246"/>
                <a:gd name="T6" fmla="*/ 915 w 1273"/>
                <a:gd name="T7" fmla="*/ 194 h 246"/>
                <a:gd name="T8" fmla="*/ 1215 w 1273"/>
                <a:gd name="T9" fmla="*/ 242 h 246"/>
                <a:gd name="T10" fmla="*/ 1269 w 1273"/>
                <a:gd name="T11" fmla="*/ 202 h 246"/>
                <a:gd name="T12" fmla="*/ 1226 w 1273"/>
                <a:gd name="T13" fmla="*/ 146 h 246"/>
                <a:gd name="T14" fmla="*/ 927 w 1273"/>
                <a:gd name="T15" fmla="*/ 99 h 246"/>
                <a:gd name="T16" fmla="*/ 51 w 1273"/>
                <a:gd name="T17" fmla="*/ 2 h 246"/>
                <a:gd name="T18" fmla="*/ 7 w 1273"/>
                <a:gd name="T19" fmla="*/ 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3" h="246">
                  <a:moveTo>
                    <a:pt x="7" y="24"/>
                  </a:moveTo>
                  <a:cubicBezTo>
                    <a:pt x="3" y="31"/>
                    <a:pt x="1" y="38"/>
                    <a:pt x="1" y="46"/>
                  </a:cubicBezTo>
                  <a:cubicBezTo>
                    <a:pt x="0" y="73"/>
                    <a:pt x="22" y="96"/>
                    <a:pt x="49" y="98"/>
                  </a:cubicBezTo>
                  <a:cubicBezTo>
                    <a:pt x="523" y="130"/>
                    <a:pt x="654" y="151"/>
                    <a:pt x="915" y="194"/>
                  </a:cubicBezTo>
                  <a:cubicBezTo>
                    <a:pt x="997" y="207"/>
                    <a:pt x="1092" y="223"/>
                    <a:pt x="1215" y="242"/>
                  </a:cubicBezTo>
                  <a:cubicBezTo>
                    <a:pt x="1242" y="246"/>
                    <a:pt x="1267" y="228"/>
                    <a:pt x="1269" y="202"/>
                  </a:cubicBezTo>
                  <a:cubicBezTo>
                    <a:pt x="1273" y="175"/>
                    <a:pt x="1253" y="151"/>
                    <a:pt x="1226" y="146"/>
                  </a:cubicBezTo>
                  <a:cubicBezTo>
                    <a:pt x="1104" y="128"/>
                    <a:pt x="1009" y="112"/>
                    <a:pt x="927" y="99"/>
                  </a:cubicBezTo>
                  <a:cubicBezTo>
                    <a:pt x="673" y="57"/>
                    <a:pt x="569" y="36"/>
                    <a:pt x="51" y="2"/>
                  </a:cubicBezTo>
                  <a:cubicBezTo>
                    <a:pt x="32" y="0"/>
                    <a:pt x="15" y="10"/>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29">
              <a:extLst>
                <a:ext uri="{FF2B5EF4-FFF2-40B4-BE49-F238E27FC236}">
                  <a16:creationId xmlns:a16="http://schemas.microsoft.com/office/drawing/2014/main" id="{520191E6-8729-42AF-9318-43B11C2A80BD}"/>
                </a:ext>
              </a:extLst>
            </p:cNvPr>
            <p:cNvSpPr>
              <a:spLocks/>
            </p:cNvSpPr>
            <p:nvPr/>
          </p:nvSpPr>
          <p:spPr bwMode="auto">
            <a:xfrm>
              <a:off x="10034915" y="3320279"/>
              <a:ext cx="882008" cy="196270"/>
            </a:xfrm>
            <a:custGeom>
              <a:avLst/>
              <a:gdLst>
                <a:gd name="T0" fmla="*/ 8076 w 8076"/>
                <a:gd name="T1" fmla="*/ 1464 h 1805"/>
                <a:gd name="T2" fmla="*/ 7846 w 8076"/>
                <a:gd name="T3" fmla="*/ 64 h 1805"/>
                <a:gd name="T4" fmla="*/ 85 w 8076"/>
                <a:gd name="T5" fmla="*/ 0 h 1805"/>
                <a:gd name="T6" fmla="*/ 0 w 8076"/>
                <a:gd name="T7" fmla="*/ 1461 h 1805"/>
                <a:gd name="T8" fmla="*/ 8076 w 8076"/>
                <a:gd name="T9" fmla="*/ 1464 h 1805"/>
              </a:gdLst>
              <a:ahLst/>
              <a:cxnLst>
                <a:cxn ang="0">
                  <a:pos x="T0" y="T1"/>
                </a:cxn>
                <a:cxn ang="0">
                  <a:pos x="T2" y="T3"/>
                </a:cxn>
                <a:cxn ang="0">
                  <a:pos x="T4" y="T5"/>
                </a:cxn>
                <a:cxn ang="0">
                  <a:pos x="T6" y="T7"/>
                </a:cxn>
                <a:cxn ang="0">
                  <a:pos x="T8" y="T9"/>
                </a:cxn>
              </a:cxnLst>
              <a:rect l="0" t="0" r="r" b="b"/>
              <a:pathLst>
                <a:path w="8076" h="1805">
                  <a:moveTo>
                    <a:pt x="8076" y="1464"/>
                  </a:moveTo>
                  <a:cubicBezTo>
                    <a:pt x="8076" y="1464"/>
                    <a:pt x="7970" y="94"/>
                    <a:pt x="7846" y="64"/>
                  </a:cubicBezTo>
                  <a:cubicBezTo>
                    <a:pt x="7722" y="34"/>
                    <a:pt x="85" y="0"/>
                    <a:pt x="85" y="0"/>
                  </a:cubicBezTo>
                  <a:lnTo>
                    <a:pt x="0" y="1461"/>
                  </a:lnTo>
                  <a:cubicBezTo>
                    <a:pt x="2746" y="1805"/>
                    <a:pt x="5039" y="1770"/>
                    <a:pt x="8076" y="14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0">
              <a:extLst>
                <a:ext uri="{FF2B5EF4-FFF2-40B4-BE49-F238E27FC236}">
                  <a16:creationId xmlns:a16="http://schemas.microsoft.com/office/drawing/2014/main" id="{94B3E699-F948-423A-A912-8EEE4C689EF8}"/>
                </a:ext>
              </a:extLst>
            </p:cNvPr>
            <p:cNvSpPr>
              <a:spLocks/>
            </p:cNvSpPr>
            <p:nvPr/>
          </p:nvSpPr>
          <p:spPr bwMode="auto">
            <a:xfrm>
              <a:off x="9603603" y="2278347"/>
              <a:ext cx="2202597" cy="1473243"/>
            </a:xfrm>
            <a:custGeom>
              <a:avLst/>
              <a:gdLst>
                <a:gd name="T0" fmla="*/ 3945 w 20123"/>
                <a:gd name="T1" fmla="*/ 4732 h 13522"/>
                <a:gd name="T2" fmla="*/ 3373 w 20123"/>
                <a:gd name="T3" fmla="*/ 10252 h 13522"/>
                <a:gd name="T4" fmla="*/ 12646 w 20123"/>
                <a:gd name="T5" fmla="*/ 10212 h 13522"/>
                <a:gd name="T6" fmla="*/ 12420 w 20123"/>
                <a:gd name="T7" fmla="*/ 6393 h 13522"/>
                <a:gd name="T8" fmla="*/ 14247 w 20123"/>
                <a:gd name="T9" fmla="*/ 7429 h 13522"/>
                <a:gd name="T10" fmla="*/ 15564 w 20123"/>
                <a:gd name="T11" fmla="*/ 8176 h 13522"/>
                <a:gd name="T12" fmla="*/ 13448 w 20123"/>
                <a:gd name="T13" fmla="*/ 11723 h 13522"/>
                <a:gd name="T14" fmla="*/ 15282 w 20123"/>
                <a:gd name="T15" fmla="*/ 13522 h 13522"/>
                <a:gd name="T16" fmla="*/ 18996 w 20123"/>
                <a:gd name="T17" fmla="*/ 8872 h 13522"/>
                <a:gd name="T18" fmla="*/ 18168 w 20123"/>
                <a:gd name="T19" fmla="*/ 4763 h 13522"/>
                <a:gd name="T20" fmla="*/ 15663 w 20123"/>
                <a:gd name="T21" fmla="*/ 2646 h 13522"/>
                <a:gd name="T22" fmla="*/ 9631 w 20123"/>
                <a:gd name="T23" fmla="*/ 36 h 13522"/>
                <a:gd name="T24" fmla="*/ 6421 w 20123"/>
                <a:gd name="T25" fmla="*/ 0 h 13522"/>
                <a:gd name="T26" fmla="*/ 1976 w 20123"/>
                <a:gd name="T27" fmla="*/ 2505 h 13522"/>
                <a:gd name="T28" fmla="*/ 0 w 20123"/>
                <a:gd name="T29" fmla="*/ 8361 h 13522"/>
                <a:gd name="T30" fmla="*/ 3945 w 20123"/>
                <a:gd name="T31" fmla="*/ 4732 h 13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123" h="13522">
                  <a:moveTo>
                    <a:pt x="3945" y="4732"/>
                  </a:moveTo>
                  <a:lnTo>
                    <a:pt x="3373" y="10252"/>
                  </a:lnTo>
                  <a:cubicBezTo>
                    <a:pt x="3470" y="10315"/>
                    <a:pt x="9014" y="10690"/>
                    <a:pt x="12646" y="10212"/>
                  </a:cubicBezTo>
                  <a:lnTo>
                    <a:pt x="12420" y="6393"/>
                  </a:lnTo>
                  <a:lnTo>
                    <a:pt x="14247" y="7429"/>
                  </a:lnTo>
                  <a:lnTo>
                    <a:pt x="15564" y="8176"/>
                  </a:lnTo>
                  <a:lnTo>
                    <a:pt x="13448" y="11723"/>
                  </a:lnTo>
                  <a:cubicBezTo>
                    <a:pt x="13413" y="12535"/>
                    <a:pt x="14389" y="13137"/>
                    <a:pt x="15282" y="13522"/>
                  </a:cubicBezTo>
                  <a:cubicBezTo>
                    <a:pt x="15282" y="13522"/>
                    <a:pt x="18281" y="9924"/>
                    <a:pt x="18996" y="8872"/>
                  </a:cubicBezTo>
                  <a:cubicBezTo>
                    <a:pt x="20123" y="7213"/>
                    <a:pt x="19792" y="6219"/>
                    <a:pt x="18168" y="4763"/>
                  </a:cubicBezTo>
                  <a:cubicBezTo>
                    <a:pt x="17145" y="3846"/>
                    <a:pt x="16844" y="3615"/>
                    <a:pt x="15663" y="2646"/>
                  </a:cubicBezTo>
                  <a:cubicBezTo>
                    <a:pt x="13300" y="706"/>
                    <a:pt x="12180" y="1"/>
                    <a:pt x="9631" y="36"/>
                  </a:cubicBezTo>
                  <a:cubicBezTo>
                    <a:pt x="8646" y="530"/>
                    <a:pt x="7261" y="424"/>
                    <a:pt x="6421" y="0"/>
                  </a:cubicBezTo>
                  <a:cubicBezTo>
                    <a:pt x="4960" y="153"/>
                    <a:pt x="2807" y="372"/>
                    <a:pt x="1976" y="2505"/>
                  </a:cubicBezTo>
                  <a:cubicBezTo>
                    <a:pt x="1164" y="4586"/>
                    <a:pt x="706" y="6350"/>
                    <a:pt x="0" y="8361"/>
                  </a:cubicBezTo>
                  <a:cubicBezTo>
                    <a:pt x="51" y="8319"/>
                    <a:pt x="4304" y="10196"/>
                    <a:pt x="3945" y="473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1">
              <a:extLst>
                <a:ext uri="{FF2B5EF4-FFF2-40B4-BE49-F238E27FC236}">
                  <a16:creationId xmlns:a16="http://schemas.microsoft.com/office/drawing/2014/main" id="{7FE3E26E-7745-422C-87F6-81D1DC3DE4A9}"/>
                </a:ext>
              </a:extLst>
            </p:cNvPr>
            <p:cNvSpPr>
              <a:spLocks/>
            </p:cNvSpPr>
            <p:nvPr/>
          </p:nvSpPr>
          <p:spPr bwMode="auto">
            <a:xfrm>
              <a:off x="10950846" y="2855044"/>
              <a:ext cx="210810" cy="232617"/>
            </a:xfrm>
            <a:custGeom>
              <a:avLst/>
              <a:gdLst>
                <a:gd name="T0" fmla="*/ 0 w 1923"/>
                <a:gd name="T1" fmla="*/ 0 h 2127"/>
                <a:gd name="T2" fmla="*/ 96 w 1923"/>
                <a:gd name="T3" fmla="*/ 1091 h 2127"/>
                <a:gd name="T4" fmla="*/ 1923 w 1923"/>
                <a:gd name="T5" fmla="*/ 2127 h 2127"/>
                <a:gd name="T6" fmla="*/ 0 w 1923"/>
                <a:gd name="T7" fmla="*/ 0 h 2127"/>
              </a:gdLst>
              <a:ahLst/>
              <a:cxnLst>
                <a:cxn ang="0">
                  <a:pos x="T0" y="T1"/>
                </a:cxn>
                <a:cxn ang="0">
                  <a:pos x="T2" y="T3"/>
                </a:cxn>
                <a:cxn ang="0">
                  <a:pos x="T4" y="T5"/>
                </a:cxn>
                <a:cxn ang="0">
                  <a:pos x="T6" y="T7"/>
                </a:cxn>
              </a:cxnLst>
              <a:rect l="0" t="0" r="r" b="b"/>
              <a:pathLst>
                <a:path w="1923" h="2127">
                  <a:moveTo>
                    <a:pt x="0" y="0"/>
                  </a:moveTo>
                  <a:lnTo>
                    <a:pt x="96" y="1091"/>
                  </a:lnTo>
                  <a:lnTo>
                    <a:pt x="1923" y="2127"/>
                  </a:lnTo>
                  <a:lnTo>
                    <a:pt x="0" y="0"/>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2">
              <a:extLst>
                <a:ext uri="{FF2B5EF4-FFF2-40B4-BE49-F238E27FC236}">
                  <a16:creationId xmlns:a16="http://schemas.microsoft.com/office/drawing/2014/main" id="{4DBD5993-CDF6-45E7-A6D7-B0A03C216705}"/>
                </a:ext>
              </a:extLst>
            </p:cNvPr>
            <p:cNvSpPr>
              <a:spLocks/>
            </p:cNvSpPr>
            <p:nvPr/>
          </p:nvSpPr>
          <p:spPr bwMode="auto">
            <a:xfrm>
              <a:off x="9615720" y="2440694"/>
              <a:ext cx="600928" cy="1201856"/>
            </a:xfrm>
            <a:custGeom>
              <a:avLst/>
              <a:gdLst>
                <a:gd name="T0" fmla="*/ 212 w 5503"/>
                <a:gd name="T1" fmla="*/ 7408 h 11042"/>
                <a:gd name="T2" fmla="*/ 2998 w 5503"/>
                <a:gd name="T3" fmla="*/ 0 h 11042"/>
                <a:gd name="T4" fmla="*/ 5503 w 5503"/>
                <a:gd name="T5" fmla="*/ 3951 h 11042"/>
                <a:gd name="T6" fmla="*/ 3986 w 5503"/>
                <a:gd name="T7" fmla="*/ 8290 h 11042"/>
                <a:gd name="T8" fmla="*/ 2217 w 5503"/>
                <a:gd name="T9" fmla="*/ 9871 h 11042"/>
                <a:gd name="T10" fmla="*/ 0 w 5503"/>
                <a:gd name="T11" fmla="*/ 11042 h 11042"/>
                <a:gd name="T12" fmla="*/ 212 w 5503"/>
                <a:gd name="T13" fmla="*/ 7408 h 11042"/>
              </a:gdLst>
              <a:ahLst/>
              <a:cxnLst>
                <a:cxn ang="0">
                  <a:pos x="T0" y="T1"/>
                </a:cxn>
                <a:cxn ang="0">
                  <a:pos x="T2" y="T3"/>
                </a:cxn>
                <a:cxn ang="0">
                  <a:pos x="T4" y="T5"/>
                </a:cxn>
                <a:cxn ang="0">
                  <a:pos x="T6" y="T7"/>
                </a:cxn>
                <a:cxn ang="0">
                  <a:pos x="T8" y="T9"/>
                </a:cxn>
                <a:cxn ang="0">
                  <a:pos x="T10" y="T11"/>
                </a:cxn>
                <a:cxn ang="0">
                  <a:pos x="T12" y="T13"/>
                </a:cxn>
              </a:cxnLst>
              <a:rect l="0" t="0" r="r" b="b"/>
              <a:pathLst>
                <a:path w="5503" h="11042">
                  <a:moveTo>
                    <a:pt x="212" y="7408"/>
                  </a:moveTo>
                  <a:cubicBezTo>
                    <a:pt x="1305" y="3704"/>
                    <a:pt x="1980" y="1607"/>
                    <a:pt x="2998" y="0"/>
                  </a:cubicBezTo>
                  <a:lnTo>
                    <a:pt x="5503" y="3951"/>
                  </a:lnTo>
                  <a:lnTo>
                    <a:pt x="3986" y="8290"/>
                  </a:lnTo>
                  <a:cubicBezTo>
                    <a:pt x="3598" y="9172"/>
                    <a:pt x="3316" y="9278"/>
                    <a:pt x="2217" y="9871"/>
                  </a:cubicBezTo>
                  <a:cubicBezTo>
                    <a:pt x="1665" y="10169"/>
                    <a:pt x="0" y="11042"/>
                    <a:pt x="0" y="11042"/>
                  </a:cubicBezTo>
                  <a:lnTo>
                    <a:pt x="212" y="740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3">
              <a:extLst>
                <a:ext uri="{FF2B5EF4-FFF2-40B4-BE49-F238E27FC236}">
                  <a16:creationId xmlns:a16="http://schemas.microsoft.com/office/drawing/2014/main" id="{B0B9780C-AA88-461C-A929-4F1CAE76406F}"/>
                </a:ext>
              </a:extLst>
            </p:cNvPr>
            <p:cNvSpPr>
              <a:spLocks/>
            </p:cNvSpPr>
            <p:nvPr/>
          </p:nvSpPr>
          <p:spPr bwMode="auto">
            <a:xfrm>
              <a:off x="9947683" y="2850198"/>
              <a:ext cx="157502" cy="569427"/>
            </a:xfrm>
            <a:custGeom>
              <a:avLst/>
              <a:gdLst>
                <a:gd name="T0" fmla="*/ 1396 w 1451"/>
                <a:gd name="T1" fmla="*/ 5225 h 5225"/>
                <a:gd name="T2" fmla="*/ 1448 w 1451"/>
                <a:gd name="T3" fmla="*/ 5177 h 5225"/>
                <a:gd name="T4" fmla="*/ 1401 w 1451"/>
                <a:gd name="T5" fmla="*/ 5119 h 5225"/>
                <a:gd name="T6" fmla="*/ 116 w 1451"/>
                <a:gd name="T7" fmla="*/ 4984 h 5225"/>
                <a:gd name="T8" fmla="*/ 918 w 1451"/>
                <a:gd name="T9" fmla="*/ 65 h 5225"/>
                <a:gd name="T10" fmla="*/ 875 w 1451"/>
                <a:gd name="T11" fmla="*/ 4 h 5225"/>
                <a:gd name="T12" fmla="*/ 814 w 1451"/>
                <a:gd name="T13" fmla="*/ 48 h 5225"/>
                <a:gd name="T14" fmla="*/ 2 w 1451"/>
                <a:gd name="T15" fmla="*/ 5022 h 5225"/>
                <a:gd name="T16" fmla="*/ 13 w 1451"/>
                <a:gd name="T17" fmla="*/ 5063 h 5225"/>
                <a:gd name="T18" fmla="*/ 49 w 1451"/>
                <a:gd name="T19" fmla="*/ 5083 h 5225"/>
                <a:gd name="T20" fmla="*/ 1390 w 1451"/>
                <a:gd name="T21" fmla="*/ 5225 h 5225"/>
                <a:gd name="T22" fmla="*/ 1396 w 1451"/>
                <a:gd name="T23" fmla="*/ 5225 h 5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1" h="5225">
                  <a:moveTo>
                    <a:pt x="1396" y="5225"/>
                  </a:moveTo>
                  <a:cubicBezTo>
                    <a:pt x="1422" y="5225"/>
                    <a:pt x="1445" y="5205"/>
                    <a:pt x="1448" y="5177"/>
                  </a:cubicBezTo>
                  <a:cubicBezTo>
                    <a:pt x="1451" y="5148"/>
                    <a:pt x="1430" y="5122"/>
                    <a:pt x="1401" y="5119"/>
                  </a:cubicBezTo>
                  <a:lnTo>
                    <a:pt x="116" y="4984"/>
                  </a:lnTo>
                  <a:lnTo>
                    <a:pt x="918" y="65"/>
                  </a:lnTo>
                  <a:cubicBezTo>
                    <a:pt x="923" y="36"/>
                    <a:pt x="903" y="9"/>
                    <a:pt x="875" y="4"/>
                  </a:cubicBezTo>
                  <a:cubicBezTo>
                    <a:pt x="846" y="0"/>
                    <a:pt x="819" y="19"/>
                    <a:pt x="814" y="48"/>
                  </a:cubicBezTo>
                  <a:lnTo>
                    <a:pt x="2" y="5022"/>
                  </a:lnTo>
                  <a:cubicBezTo>
                    <a:pt x="0" y="5037"/>
                    <a:pt x="4" y="5051"/>
                    <a:pt x="13" y="5063"/>
                  </a:cubicBezTo>
                  <a:cubicBezTo>
                    <a:pt x="22" y="5075"/>
                    <a:pt x="35" y="5082"/>
                    <a:pt x="49" y="5083"/>
                  </a:cubicBezTo>
                  <a:lnTo>
                    <a:pt x="1390" y="5225"/>
                  </a:lnTo>
                  <a:lnTo>
                    <a:pt x="1396" y="522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4">
              <a:extLst>
                <a:ext uri="{FF2B5EF4-FFF2-40B4-BE49-F238E27FC236}">
                  <a16:creationId xmlns:a16="http://schemas.microsoft.com/office/drawing/2014/main" id="{36F9DB29-D6DE-4985-9CFF-9D2E7BA4E4D8}"/>
                </a:ext>
              </a:extLst>
            </p:cNvPr>
            <p:cNvSpPr>
              <a:spLocks/>
            </p:cNvSpPr>
            <p:nvPr/>
          </p:nvSpPr>
          <p:spPr bwMode="auto">
            <a:xfrm>
              <a:off x="9116561" y="3497164"/>
              <a:ext cx="247156" cy="404657"/>
            </a:xfrm>
            <a:custGeom>
              <a:avLst/>
              <a:gdLst>
                <a:gd name="T0" fmla="*/ 0 w 2269"/>
                <a:gd name="T1" fmla="*/ 992 h 3692"/>
                <a:gd name="T2" fmla="*/ 1369 w 2269"/>
                <a:gd name="T3" fmla="*/ 3396 h 3692"/>
                <a:gd name="T4" fmla="*/ 0 w 2269"/>
                <a:gd name="T5" fmla="*/ 992 h 3692"/>
              </a:gdLst>
              <a:ahLst/>
              <a:cxnLst>
                <a:cxn ang="0">
                  <a:pos x="T0" y="T1"/>
                </a:cxn>
                <a:cxn ang="0">
                  <a:pos x="T2" y="T3"/>
                </a:cxn>
                <a:cxn ang="0">
                  <a:pos x="T4" y="T5"/>
                </a:cxn>
              </a:cxnLst>
              <a:rect l="0" t="0" r="r" b="b"/>
              <a:pathLst>
                <a:path w="2269" h="3692">
                  <a:moveTo>
                    <a:pt x="0" y="992"/>
                  </a:moveTo>
                  <a:cubicBezTo>
                    <a:pt x="0" y="992"/>
                    <a:pt x="563" y="3692"/>
                    <a:pt x="1369" y="3396"/>
                  </a:cubicBezTo>
                  <a:cubicBezTo>
                    <a:pt x="2269" y="2942"/>
                    <a:pt x="1391" y="0"/>
                    <a:pt x="0" y="99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5">
              <a:extLst>
                <a:ext uri="{FF2B5EF4-FFF2-40B4-BE49-F238E27FC236}">
                  <a16:creationId xmlns:a16="http://schemas.microsoft.com/office/drawing/2014/main" id="{33E34091-7E61-4375-A3EF-634D4EED60CE}"/>
                </a:ext>
              </a:extLst>
            </p:cNvPr>
            <p:cNvSpPr>
              <a:spLocks/>
            </p:cNvSpPr>
            <p:nvPr/>
          </p:nvSpPr>
          <p:spPr bwMode="auto">
            <a:xfrm>
              <a:off x="8791866" y="3165201"/>
              <a:ext cx="911085" cy="797198"/>
            </a:xfrm>
            <a:custGeom>
              <a:avLst/>
              <a:gdLst>
                <a:gd name="T0" fmla="*/ 6572 w 8322"/>
                <a:gd name="T1" fmla="*/ 1087 h 7325"/>
                <a:gd name="T2" fmla="*/ 2606 w 8322"/>
                <a:gd name="T3" fmla="*/ 4324 h 7325"/>
                <a:gd name="T4" fmla="*/ 1323 w 8322"/>
                <a:gd name="T5" fmla="*/ 4731 h 7325"/>
                <a:gd name="T6" fmla="*/ 335 w 8322"/>
                <a:gd name="T7" fmla="*/ 5613 h 7325"/>
                <a:gd name="T8" fmla="*/ 589 w 8322"/>
                <a:gd name="T9" fmla="*/ 5977 h 7325"/>
                <a:gd name="T10" fmla="*/ 1281 w 8322"/>
                <a:gd name="T11" fmla="*/ 5299 h 7325"/>
                <a:gd name="T12" fmla="*/ 2169 w 8322"/>
                <a:gd name="T13" fmla="*/ 7271 h 7325"/>
                <a:gd name="T14" fmla="*/ 3863 w 8322"/>
                <a:gd name="T15" fmla="*/ 5613 h 7325"/>
                <a:gd name="T16" fmla="*/ 7860 w 8322"/>
                <a:gd name="T17" fmla="*/ 3095 h 7325"/>
                <a:gd name="T18" fmla="*/ 6572 w 8322"/>
                <a:gd name="T19" fmla="*/ 1087 h 7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22" h="7325">
                  <a:moveTo>
                    <a:pt x="6572" y="1087"/>
                  </a:moveTo>
                  <a:cubicBezTo>
                    <a:pt x="6572" y="1087"/>
                    <a:pt x="3170" y="3930"/>
                    <a:pt x="2606" y="4324"/>
                  </a:cubicBezTo>
                  <a:cubicBezTo>
                    <a:pt x="2585" y="4339"/>
                    <a:pt x="1632" y="4595"/>
                    <a:pt x="1323" y="4731"/>
                  </a:cubicBezTo>
                  <a:cubicBezTo>
                    <a:pt x="995" y="4875"/>
                    <a:pt x="527" y="5384"/>
                    <a:pt x="335" y="5613"/>
                  </a:cubicBezTo>
                  <a:cubicBezTo>
                    <a:pt x="0" y="6012"/>
                    <a:pt x="425" y="6044"/>
                    <a:pt x="589" y="5977"/>
                  </a:cubicBezTo>
                  <a:cubicBezTo>
                    <a:pt x="782" y="5899"/>
                    <a:pt x="1159" y="5609"/>
                    <a:pt x="1281" y="5299"/>
                  </a:cubicBezTo>
                  <a:cubicBezTo>
                    <a:pt x="1281" y="5299"/>
                    <a:pt x="2073" y="7325"/>
                    <a:pt x="2169" y="7271"/>
                  </a:cubicBezTo>
                  <a:cubicBezTo>
                    <a:pt x="3073" y="6762"/>
                    <a:pt x="3467" y="6113"/>
                    <a:pt x="3863" y="5613"/>
                  </a:cubicBezTo>
                  <a:cubicBezTo>
                    <a:pt x="3978" y="5466"/>
                    <a:pt x="6400" y="4365"/>
                    <a:pt x="7860" y="3095"/>
                  </a:cubicBezTo>
                  <a:cubicBezTo>
                    <a:pt x="8322" y="2694"/>
                    <a:pt x="8081" y="0"/>
                    <a:pt x="6572" y="108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36">
              <a:extLst>
                <a:ext uri="{FF2B5EF4-FFF2-40B4-BE49-F238E27FC236}">
                  <a16:creationId xmlns:a16="http://schemas.microsoft.com/office/drawing/2014/main" id="{BA10FE11-98C4-47EE-AA7F-A1E912977EF3}"/>
                </a:ext>
              </a:extLst>
            </p:cNvPr>
            <p:cNvSpPr>
              <a:spLocks/>
            </p:cNvSpPr>
            <p:nvPr/>
          </p:nvSpPr>
          <p:spPr bwMode="auto">
            <a:xfrm>
              <a:off x="9116561" y="3153084"/>
              <a:ext cx="872315" cy="714813"/>
            </a:xfrm>
            <a:custGeom>
              <a:avLst/>
              <a:gdLst>
                <a:gd name="T0" fmla="*/ 0 w 7978"/>
                <a:gd name="T1" fmla="*/ 4151 h 6555"/>
                <a:gd name="T2" fmla="*/ 1369 w 7978"/>
                <a:gd name="T3" fmla="*/ 6555 h 6555"/>
                <a:gd name="T4" fmla="*/ 7978 w 7978"/>
                <a:gd name="T5" fmla="*/ 2590 h 6555"/>
                <a:gd name="T6" fmla="*/ 4641 w 7978"/>
                <a:gd name="T7" fmla="*/ 0 h 6555"/>
                <a:gd name="T8" fmla="*/ 0 w 7978"/>
                <a:gd name="T9" fmla="*/ 4151 h 6555"/>
              </a:gdLst>
              <a:ahLst/>
              <a:cxnLst>
                <a:cxn ang="0">
                  <a:pos x="T0" y="T1"/>
                </a:cxn>
                <a:cxn ang="0">
                  <a:pos x="T2" y="T3"/>
                </a:cxn>
                <a:cxn ang="0">
                  <a:pos x="T4" y="T5"/>
                </a:cxn>
                <a:cxn ang="0">
                  <a:pos x="T6" y="T7"/>
                </a:cxn>
                <a:cxn ang="0">
                  <a:pos x="T8" y="T9"/>
                </a:cxn>
              </a:cxnLst>
              <a:rect l="0" t="0" r="r" b="b"/>
              <a:pathLst>
                <a:path w="7978" h="6555">
                  <a:moveTo>
                    <a:pt x="0" y="4151"/>
                  </a:moveTo>
                  <a:cubicBezTo>
                    <a:pt x="711" y="4294"/>
                    <a:pt x="1885" y="6169"/>
                    <a:pt x="1369" y="6555"/>
                  </a:cubicBezTo>
                  <a:cubicBezTo>
                    <a:pt x="1529" y="6554"/>
                    <a:pt x="6708" y="3578"/>
                    <a:pt x="7978" y="2590"/>
                  </a:cubicBezTo>
                  <a:lnTo>
                    <a:pt x="4641" y="0"/>
                  </a:lnTo>
                  <a:lnTo>
                    <a:pt x="0" y="415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37">
              <a:extLst>
                <a:ext uri="{FF2B5EF4-FFF2-40B4-BE49-F238E27FC236}">
                  <a16:creationId xmlns:a16="http://schemas.microsoft.com/office/drawing/2014/main" id="{0411E426-BBC1-42BB-8733-D94EBEDAC3F6}"/>
                </a:ext>
              </a:extLst>
            </p:cNvPr>
            <p:cNvSpPr>
              <a:spLocks/>
            </p:cNvSpPr>
            <p:nvPr/>
          </p:nvSpPr>
          <p:spPr bwMode="auto">
            <a:xfrm>
              <a:off x="8518055" y="3070699"/>
              <a:ext cx="1153395" cy="2018440"/>
            </a:xfrm>
            <a:custGeom>
              <a:avLst/>
              <a:gdLst>
                <a:gd name="T0" fmla="*/ 10556 w 10556"/>
                <a:gd name="T1" fmla="*/ 17427 h 18511"/>
                <a:gd name="T2" fmla="*/ 9251 w 10556"/>
                <a:gd name="T3" fmla="*/ 18511 h 18511"/>
                <a:gd name="T4" fmla="*/ 0 w 10556"/>
                <a:gd name="T5" fmla="*/ 639 h 18511"/>
                <a:gd name="T6" fmla="*/ 1490 w 10556"/>
                <a:gd name="T7" fmla="*/ 0 h 18511"/>
                <a:gd name="T8" fmla="*/ 10556 w 10556"/>
                <a:gd name="T9" fmla="*/ 17427 h 18511"/>
              </a:gdLst>
              <a:ahLst/>
              <a:cxnLst>
                <a:cxn ang="0">
                  <a:pos x="T0" y="T1"/>
                </a:cxn>
                <a:cxn ang="0">
                  <a:pos x="T2" y="T3"/>
                </a:cxn>
                <a:cxn ang="0">
                  <a:pos x="T4" y="T5"/>
                </a:cxn>
                <a:cxn ang="0">
                  <a:pos x="T6" y="T7"/>
                </a:cxn>
                <a:cxn ang="0">
                  <a:pos x="T8" y="T9"/>
                </a:cxn>
              </a:cxnLst>
              <a:rect l="0" t="0" r="r" b="b"/>
              <a:pathLst>
                <a:path w="10556" h="18511">
                  <a:moveTo>
                    <a:pt x="10556" y="17427"/>
                  </a:moveTo>
                  <a:lnTo>
                    <a:pt x="9251" y="18511"/>
                  </a:lnTo>
                  <a:lnTo>
                    <a:pt x="0" y="639"/>
                  </a:lnTo>
                  <a:lnTo>
                    <a:pt x="1490" y="0"/>
                  </a:lnTo>
                  <a:lnTo>
                    <a:pt x="10556" y="1742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38">
              <a:extLst>
                <a:ext uri="{FF2B5EF4-FFF2-40B4-BE49-F238E27FC236}">
                  <a16:creationId xmlns:a16="http://schemas.microsoft.com/office/drawing/2014/main" id="{EDE1BBB9-A164-489D-84EA-5F13AC85860D}"/>
                </a:ext>
              </a:extLst>
            </p:cNvPr>
            <p:cNvSpPr>
              <a:spLocks/>
            </p:cNvSpPr>
            <p:nvPr/>
          </p:nvSpPr>
          <p:spPr bwMode="auto">
            <a:xfrm>
              <a:off x="6456000" y="679102"/>
              <a:ext cx="2117788" cy="2759908"/>
            </a:xfrm>
            <a:custGeom>
              <a:avLst/>
              <a:gdLst>
                <a:gd name="T0" fmla="*/ 18746 w 19346"/>
                <a:gd name="T1" fmla="*/ 22637 h 25324"/>
                <a:gd name="T2" fmla="*/ 19346 w 19346"/>
                <a:gd name="T3" fmla="*/ 22357 h 25324"/>
                <a:gd name="T4" fmla="*/ 3900 w 19346"/>
                <a:gd name="T5" fmla="*/ 15780 h 25324"/>
                <a:gd name="T6" fmla="*/ 9630 w 19346"/>
                <a:gd name="T7" fmla="*/ 0 h 25324"/>
                <a:gd name="T8" fmla="*/ 9016 w 19346"/>
                <a:gd name="T9" fmla="*/ 247 h 25324"/>
                <a:gd name="T10" fmla="*/ 2687 w 19346"/>
                <a:gd name="T11" fmla="*/ 16307 h 25324"/>
                <a:gd name="T12" fmla="*/ 18746 w 19346"/>
                <a:gd name="T13" fmla="*/ 22637 h 25324"/>
              </a:gdLst>
              <a:ahLst/>
              <a:cxnLst>
                <a:cxn ang="0">
                  <a:pos x="T0" y="T1"/>
                </a:cxn>
                <a:cxn ang="0">
                  <a:pos x="T2" y="T3"/>
                </a:cxn>
                <a:cxn ang="0">
                  <a:pos x="T4" y="T5"/>
                </a:cxn>
                <a:cxn ang="0">
                  <a:pos x="T6" y="T7"/>
                </a:cxn>
                <a:cxn ang="0">
                  <a:pos x="T8" y="T9"/>
                </a:cxn>
                <a:cxn ang="0">
                  <a:pos x="T10" y="T11"/>
                </a:cxn>
                <a:cxn ang="0">
                  <a:pos x="T12" y="T13"/>
                </a:cxn>
              </a:cxnLst>
              <a:rect l="0" t="0" r="r" b="b"/>
              <a:pathLst>
                <a:path w="19346" h="25324">
                  <a:moveTo>
                    <a:pt x="18746" y="22637"/>
                  </a:moveTo>
                  <a:cubicBezTo>
                    <a:pt x="18950" y="22549"/>
                    <a:pt x="19149" y="22455"/>
                    <a:pt x="19346" y="22357"/>
                  </a:cubicBezTo>
                  <a:cubicBezTo>
                    <a:pt x="13309" y="24607"/>
                    <a:pt x="6498" y="21759"/>
                    <a:pt x="3900" y="15780"/>
                  </a:cubicBezTo>
                  <a:cubicBezTo>
                    <a:pt x="1301" y="9801"/>
                    <a:pt x="3866" y="2879"/>
                    <a:pt x="9630" y="0"/>
                  </a:cubicBezTo>
                  <a:cubicBezTo>
                    <a:pt x="9424" y="77"/>
                    <a:pt x="9220" y="159"/>
                    <a:pt x="9016" y="247"/>
                  </a:cubicBezTo>
                  <a:cubicBezTo>
                    <a:pt x="2834" y="2934"/>
                    <a:pt x="0" y="10125"/>
                    <a:pt x="2687" y="16307"/>
                  </a:cubicBezTo>
                  <a:cubicBezTo>
                    <a:pt x="5373" y="22490"/>
                    <a:pt x="12563" y="25324"/>
                    <a:pt x="18746" y="2263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39">
              <a:extLst>
                <a:ext uri="{FF2B5EF4-FFF2-40B4-BE49-F238E27FC236}">
                  <a16:creationId xmlns:a16="http://schemas.microsoft.com/office/drawing/2014/main" id="{2F962F3B-D5D9-4D10-8D4C-7ABE70487AD9}"/>
                </a:ext>
              </a:extLst>
            </p:cNvPr>
            <p:cNvSpPr>
              <a:spLocks/>
            </p:cNvSpPr>
            <p:nvPr/>
          </p:nvSpPr>
          <p:spPr bwMode="auto">
            <a:xfrm>
              <a:off x="6671655" y="536139"/>
              <a:ext cx="2948911" cy="2662984"/>
            </a:xfrm>
            <a:custGeom>
              <a:avLst/>
              <a:gdLst>
                <a:gd name="T0" fmla="*/ 13135 w 26956"/>
                <a:gd name="T1" fmla="*/ 24418 h 24418"/>
                <a:gd name="T2" fmla="*/ 3570 w 26956"/>
                <a:gd name="T3" fmla="*/ 19805 h 24418"/>
                <a:gd name="T4" fmla="*/ 1934 w 26956"/>
                <a:gd name="T5" fmla="*/ 17074 h 24418"/>
                <a:gd name="T6" fmla="*/ 1228 w 26956"/>
                <a:gd name="T7" fmla="*/ 14933 h 24418"/>
                <a:gd name="T8" fmla="*/ 7459 w 26956"/>
                <a:gd name="T9" fmla="*/ 1399 h 24418"/>
                <a:gd name="T10" fmla="*/ 7460 w 26956"/>
                <a:gd name="T11" fmla="*/ 1399 h 24418"/>
                <a:gd name="T12" fmla="*/ 7468 w 26956"/>
                <a:gd name="T13" fmla="*/ 1394 h 24418"/>
                <a:gd name="T14" fmla="*/ 7468 w 26956"/>
                <a:gd name="T15" fmla="*/ 1394 h 24418"/>
                <a:gd name="T16" fmla="*/ 7476 w 26956"/>
                <a:gd name="T17" fmla="*/ 1390 h 24418"/>
                <a:gd name="T18" fmla="*/ 7477 w 26956"/>
                <a:gd name="T19" fmla="*/ 1389 h 24418"/>
                <a:gd name="T20" fmla="*/ 7485 w 26956"/>
                <a:gd name="T21" fmla="*/ 1385 h 24418"/>
                <a:gd name="T22" fmla="*/ 7486 w 26956"/>
                <a:gd name="T23" fmla="*/ 1385 h 24418"/>
                <a:gd name="T24" fmla="*/ 7492 w 26956"/>
                <a:gd name="T25" fmla="*/ 1382 h 24418"/>
                <a:gd name="T26" fmla="*/ 7495 w 26956"/>
                <a:gd name="T27" fmla="*/ 1380 h 24418"/>
                <a:gd name="T28" fmla="*/ 7500 w 26956"/>
                <a:gd name="T29" fmla="*/ 1377 h 24418"/>
                <a:gd name="T30" fmla="*/ 7503 w 26956"/>
                <a:gd name="T31" fmla="*/ 1376 h 24418"/>
                <a:gd name="T32" fmla="*/ 7508 w 26956"/>
                <a:gd name="T33" fmla="*/ 1373 h 24418"/>
                <a:gd name="T34" fmla="*/ 7512 w 26956"/>
                <a:gd name="T35" fmla="*/ 1371 h 24418"/>
                <a:gd name="T36" fmla="*/ 7515 w 26956"/>
                <a:gd name="T37" fmla="*/ 1370 h 24418"/>
                <a:gd name="T38" fmla="*/ 7521 w 26956"/>
                <a:gd name="T39" fmla="*/ 1367 h 24418"/>
                <a:gd name="T40" fmla="*/ 7522 w 26956"/>
                <a:gd name="T41" fmla="*/ 1366 h 24418"/>
                <a:gd name="T42" fmla="*/ 7664 w 26956"/>
                <a:gd name="T43" fmla="*/ 1294 h 24418"/>
                <a:gd name="T44" fmla="*/ 7664 w 26956"/>
                <a:gd name="T45" fmla="*/ 1294 h 24418"/>
                <a:gd name="T46" fmla="*/ 8264 w 26956"/>
                <a:gd name="T47" fmla="*/ 1014 h 24418"/>
                <a:gd name="T48" fmla="*/ 13122 w 26956"/>
                <a:gd name="T49" fmla="*/ 0 h 24418"/>
                <a:gd name="T50" fmla="*/ 24323 w 26956"/>
                <a:gd name="T51" fmla="*/ 7344 h 24418"/>
                <a:gd name="T52" fmla="*/ 18361 w 26956"/>
                <a:gd name="T53" fmla="*/ 23237 h 24418"/>
                <a:gd name="T54" fmla="*/ 18361 w 26956"/>
                <a:gd name="T55" fmla="*/ 23237 h 24418"/>
                <a:gd name="T56" fmla="*/ 17510 w 26956"/>
                <a:gd name="T57" fmla="*/ 23602 h 24418"/>
                <a:gd name="T58" fmla="*/ 17378 w 26956"/>
                <a:gd name="T59" fmla="*/ 23652 h 24418"/>
                <a:gd name="T60" fmla="*/ 17380 w 26956"/>
                <a:gd name="T61" fmla="*/ 23651 h 24418"/>
                <a:gd name="T62" fmla="*/ 14482 w 26956"/>
                <a:gd name="T63" fmla="*/ 24343 h 24418"/>
                <a:gd name="T64" fmla="*/ 14482 w 26956"/>
                <a:gd name="T65" fmla="*/ 24343 h 24418"/>
                <a:gd name="T66" fmla="*/ 14468 w 26956"/>
                <a:gd name="T67" fmla="*/ 24345 h 24418"/>
                <a:gd name="T68" fmla="*/ 14463 w 26956"/>
                <a:gd name="T69" fmla="*/ 24345 h 24418"/>
                <a:gd name="T70" fmla="*/ 14451 w 26956"/>
                <a:gd name="T71" fmla="*/ 24346 h 24418"/>
                <a:gd name="T72" fmla="*/ 14443 w 26956"/>
                <a:gd name="T73" fmla="*/ 24347 h 24418"/>
                <a:gd name="T74" fmla="*/ 14441 w 26956"/>
                <a:gd name="T75" fmla="*/ 24348 h 24418"/>
                <a:gd name="T76" fmla="*/ 13135 w 26956"/>
                <a:gd name="T77" fmla="*/ 24418 h 24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6956" h="24418">
                  <a:moveTo>
                    <a:pt x="13135" y="24418"/>
                  </a:moveTo>
                  <a:cubicBezTo>
                    <a:pt x="9448" y="24418"/>
                    <a:pt x="5898" y="22738"/>
                    <a:pt x="3570" y="19805"/>
                  </a:cubicBezTo>
                  <a:cubicBezTo>
                    <a:pt x="2922" y="18989"/>
                    <a:pt x="2369" y="18075"/>
                    <a:pt x="1934" y="17074"/>
                  </a:cubicBezTo>
                  <a:cubicBezTo>
                    <a:pt x="1628" y="16370"/>
                    <a:pt x="1394" y="15654"/>
                    <a:pt x="1228" y="14933"/>
                  </a:cubicBezTo>
                  <a:cubicBezTo>
                    <a:pt x="0" y="9595"/>
                    <a:pt x="2509" y="3988"/>
                    <a:pt x="7459" y="1399"/>
                  </a:cubicBezTo>
                  <a:lnTo>
                    <a:pt x="7460" y="1399"/>
                  </a:lnTo>
                  <a:cubicBezTo>
                    <a:pt x="7463" y="1397"/>
                    <a:pt x="7465" y="1396"/>
                    <a:pt x="7468" y="1394"/>
                  </a:cubicBezTo>
                  <a:lnTo>
                    <a:pt x="7468" y="1394"/>
                  </a:lnTo>
                  <a:cubicBezTo>
                    <a:pt x="7471" y="1393"/>
                    <a:pt x="7474" y="1391"/>
                    <a:pt x="7476" y="1390"/>
                  </a:cubicBezTo>
                  <a:cubicBezTo>
                    <a:pt x="7476" y="1390"/>
                    <a:pt x="7477" y="1390"/>
                    <a:pt x="7477" y="1389"/>
                  </a:cubicBezTo>
                  <a:cubicBezTo>
                    <a:pt x="7480" y="1388"/>
                    <a:pt x="7482" y="1387"/>
                    <a:pt x="7485" y="1385"/>
                  </a:cubicBezTo>
                  <a:cubicBezTo>
                    <a:pt x="7486" y="1385"/>
                    <a:pt x="7485" y="1385"/>
                    <a:pt x="7486" y="1385"/>
                  </a:cubicBezTo>
                  <a:cubicBezTo>
                    <a:pt x="7488" y="1384"/>
                    <a:pt x="7490" y="1383"/>
                    <a:pt x="7492" y="1382"/>
                  </a:cubicBezTo>
                  <a:cubicBezTo>
                    <a:pt x="7493" y="1381"/>
                    <a:pt x="7494" y="1381"/>
                    <a:pt x="7495" y="1380"/>
                  </a:cubicBezTo>
                  <a:cubicBezTo>
                    <a:pt x="7497" y="1379"/>
                    <a:pt x="7499" y="1378"/>
                    <a:pt x="7500" y="1377"/>
                  </a:cubicBezTo>
                  <a:cubicBezTo>
                    <a:pt x="7501" y="1377"/>
                    <a:pt x="7502" y="1376"/>
                    <a:pt x="7503" y="1376"/>
                  </a:cubicBezTo>
                  <a:cubicBezTo>
                    <a:pt x="7505" y="1375"/>
                    <a:pt x="7507" y="1374"/>
                    <a:pt x="7508" y="1373"/>
                  </a:cubicBezTo>
                  <a:cubicBezTo>
                    <a:pt x="7510" y="1373"/>
                    <a:pt x="7511" y="1372"/>
                    <a:pt x="7512" y="1371"/>
                  </a:cubicBezTo>
                  <a:cubicBezTo>
                    <a:pt x="7513" y="1371"/>
                    <a:pt x="7514" y="1370"/>
                    <a:pt x="7515" y="1370"/>
                  </a:cubicBezTo>
                  <a:cubicBezTo>
                    <a:pt x="7517" y="1369"/>
                    <a:pt x="7519" y="1368"/>
                    <a:pt x="7521" y="1367"/>
                  </a:cubicBezTo>
                  <a:cubicBezTo>
                    <a:pt x="7521" y="1366"/>
                    <a:pt x="7522" y="1366"/>
                    <a:pt x="7522" y="1366"/>
                  </a:cubicBezTo>
                  <a:cubicBezTo>
                    <a:pt x="7569" y="1342"/>
                    <a:pt x="7616" y="1318"/>
                    <a:pt x="7664" y="1294"/>
                  </a:cubicBezTo>
                  <a:lnTo>
                    <a:pt x="7664" y="1294"/>
                  </a:lnTo>
                  <a:cubicBezTo>
                    <a:pt x="7860" y="1196"/>
                    <a:pt x="8060" y="1103"/>
                    <a:pt x="8264" y="1014"/>
                  </a:cubicBezTo>
                  <a:cubicBezTo>
                    <a:pt x="9848" y="326"/>
                    <a:pt x="11498" y="0"/>
                    <a:pt x="13122" y="0"/>
                  </a:cubicBezTo>
                  <a:cubicBezTo>
                    <a:pt x="17835" y="0"/>
                    <a:pt x="22325" y="2746"/>
                    <a:pt x="24323" y="7344"/>
                  </a:cubicBezTo>
                  <a:cubicBezTo>
                    <a:pt x="26956" y="13403"/>
                    <a:pt x="24288" y="20429"/>
                    <a:pt x="18361" y="23237"/>
                  </a:cubicBezTo>
                  <a:lnTo>
                    <a:pt x="18361" y="23237"/>
                  </a:lnTo>
                  <a:lnTo>
                    <a:pt x="17510" y="23602"/>
                  </a:lnTo>
                  <a:cubicBezTo>
                    <a:pt x="17466" y="23619"/>
                    <a:pt x="17422" y="23635"/>
                    <a:pt x="17378" y="23652"/>
                  </a:cubicBezTo>
                  <a:cubicBezTo>
                    <a:pt x="17379" y="23652"/>
                    <a:pt x="17379" y="23651"/>
                    <a:pt x="17380" y="23651"/>
                  </a:cubicBezTo>
                  <a:cubicBezTo>
                    <a:pt x="16427" y="24006"/>
                    <a:pt x="15454" y="24234"/>
                    <a:pt x="14482" y="24343"/>
                  </a:cubicBezTo>
                  <a:cubicBezTo>
                    <a:pt x="14482" y="24343"/>
                    <a:pt x="14482" y="24343"/>
                    <a:pt x="14482" y="24343"/>
                  </a:cubicBezTo>
                  <a:cubicBezTo>
                    <a:pt x="14477" y="24344"/>
                    <a:pt x="14472" y="24344"/>
                    <a:pt x="14468" y="24345"/>
                  </a:cubicBezTo>
                  <a:cubicBezTo>
                    <a:pt x="14466" y="24345"/>
                    <a:pt x="14464" y="24345"/>
                    <a:pt x="14463" y="24345"/>
                  </a:cubicBezTo>
                  <a:cubicBezTo>
                    <a:pt x="14459" y="24346"/>
                    <a:pt x="14455" y="24346"/>
                    <a:pt x="14451" y="24346"/>
                  </a:cubicBezTo>
                  <a:cubicBezTo>
                    <a:pt x="14449" y="24347"/>
                    <a:pt x="14446" y="24347"/>
                    <a:pt x="14443" y="24347"/>
                  </a:cubicBezTo>
                  <a:cubicBezTo>
                    <a:pt x="14442" y="24347"/>
                    <a:pt x="14442" y="24348"/>
                    <a:pt x="14441" y="24348"/>
                  </a:cubicBezTo>
                  <a:cubicBezTo>
                    <a:pt x="14005" y="24395"/>
                    <a:pt x="13569" y="24418"/>
                    <a:pt x="13135" y="24418"/>
                  </a:cubicBezTo>
                  <a:close/>
                </a:path>
              </a:pathLst>
            </a:custGeom>
            <a:solidFill>
              <a:schemeClr val="bg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4" name="Freeform 40">
              <a:extLst>
                <a:ext uri="{FF2B5EF4-FFF2-40B4-BE49-F238E27FC236}">
                  <a16:creationId xmlns:a16="http://schemas.microsoft.com/office/drawing/2014/main" id="{F41EBE05-F28C-46E0-A9F4-5B7868D8B2B0}"/>
                </a:ext>
              </a:extLst>
            </p:cNvPr>
            <p:cNvSpPr>
              <a:spLocks/>
            </p:cNvSpPr>
            <p:nvPr/>
          </p:nvSpPr>
          <p:spPr bwMode="auto">
            <a:xfrm>
              <a:off x="8588326" y="3070699"/>
              <a:ext cx="92078" cy="38770"/>
            </a:xfrm>
            <a:custGeom>
              <a:avLst/>
              <a:gdLst>
                <a:gd name="T0" fmla="*/ 0 w 851"/>
                <a:gd name="T1" fmla="*/ 365 h 365"/>
                <a:gd name="T2" fmla="*/ 851 w 851"/>
                <a:gd name="T3" fmla="*/ 0 h 365"/>
                <a:gd name="T4" fmla="*/ 483 w 851"/>
                <a:gd name="T5" fmla="*/ 167 h 365"/>
                <a:gd name="T6" fmla="*/ 0 w 851"/>
                <a:gd name="T7" fmla="*/ 365 h 365"/>
              </a:gdLst>
              <a:ahLst/>
              <a:cxnLst>
                <a:cxn ang="0">
                  <a:pos x="T0" y="T1"/>
                </a:cxn>
                <a:cxn ang="0">
                  <a:pos x="T2" y="T3"/>
                </a:cxn>
                <a:cxn ang="0">
                  <a:pos x="T4" y="T5"/>
                </a:cxn>
                <a:cxn ang="0">
                  <a:pos x="T6" y="T7"/>
                </a:cxn>
              </a:cxnLst>
              <a:rect l="0" t="0" r="r" b="b"/>
              <a:pathLst>
                <a:path w="851" h="365">
                  <a:moveTo>
                    <a:pt x="0" y="365"/>
                  </a:moveTo>
                  <a:lnTo>
                    <a:pt x="851" y="0"/>
                  </a:lnTo>
                  <a:cubicBezTo>
                    <a:pt x="730" y="57"/>
                    <a:pt x="607" y="113"/>
                    <a:pt x="483" y="167"/>
                  </a:cubicBezTo>
                  <a:cubicBezTo>
                    <a:pt x="323" y="236"/>
                    <a:pt x="162" y="302"/>
                    <a:pt x="0" y="365"/>
                  </a:cubicBezTo>
                  <a:close/>
                </a:path>
              </a:pathLst>
            </a:custGeom>
            <a:solidFill>
              <a:srgbClr val="917E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41">
              <a:extLst>
                <a:ext uri="{FF2B5EF4-FFF2-40B4-BE49-F238E27FC236}">
                  <a16:creationId xmlns:a16="http://schemas.microsoft.com/office/drawing/2014/main" id="{A8CAEA3B-41D7-4D86-B5A3-31ADEB16B6E8}"/>
                </a:ext>
              </a:extLst>
            </p:cNvPr>
            <p:cNvSpPr>
              <a:spLocks noEditPoints="1"/>
            </p:cNvSpPr>
            <p:nvPr/>
          </p:nvSpPr>
          <p:spPr bwMode="auto">
            <a:xfrm>
              <a:off x="6804926" y="679102"/>
              <a:ext cx="1768861" cy="2512752"/>
            </a:xfrm>
            <a:custGeom>
              <a:avLst/>
              <a:gdLst>
                <a:gd name="T0" fmla="*/ 13213 w 16152"/>
                <a:gd name="T1" fmla="*/ 23054 h 23054"/>
                <a:gd name="T2" fmla="*/ 13215 w 16152"/>
                <a:gd name="T3" fmla="*/ 23053 h 23054"/>
                <a:gd name="T4" fmla="*/ 13213 w 16152"/>
                <a:gd name="T5" fmla="*/ 23054 h 23054"/>
                <a:gd name="T6" fmla="*/ 13223 w 16152"/>
                <a:gd name="T7" fmla="*/ 23052 h 23054"/>
                <a:gd name="T8" fmla="*/ 13235 w 16152"/>
                <a:gd name="T9" fmla="*/ 23051 h 23054"/>
                <a:gd name="T10" fmla="*/ 13223 w 16152"/>
                <a:gd name="T11" fmla="*/ 23052 h 23054"/>
                <a:gd name="T12" fmla="*/ 13240 w 16152"/>
                <a:gd name="T13" fmla="*/ 23051 h 23054"/>
                <a:gd name="T14" fmla="*/ 13254 w 16152"/>
                <a:gd name="T15" fmla="*/ 23049 h 23054"/>
                <a:gd name="T16" fmla="*/ 13240 w 16152"/>
                <a:gd name="T17" fmla="*/ 23051 h 23054"/>
                <a:gd name="T18" fmla="*/ 13254 w 16152"/>
                <a:gd name="T19" fmla="*/ 23049 h 23054"/>
                <a:gd name="T20" fmla="*/ 16152 w 16152"/>
                <a:gd name="T21" fmla="*/ 22357 h 23054"/>
                <a:gd name="T22" fmla="*/ 16150 w 16152"/>
                <a:gd name="T23" fmla="*/ 22358 h 23054"/>
                <a:gd name="T24" fmla="*/ 13254 w 16152"/>
                <a:gd name="T25" fmla="*/ 23049 h 23054"/>
                <a:gd name="T26" fmla="*/ 2342 w 16152"/>
                <a:gd name="T27" fmla="*/ 18511 h 23054"/>
                <a:gd name="T28" fmla="*/ 706 w 16152"/>
                <a:gd name="T29" fmla="*/ 15780 h 23054"/>
                <a:gd name="T30" fmla="*/ 0 w 16152"/>
                <a:gd name="T31" fmla="*/ 13639 h 23054"/>
                <a:gd name="T32" fmla="*/ 706 w 16152"/>
                <a:gd name="T33" fmla="*/ 15780 h 23054"/>
                <a:gd name="T34" fmla="*/ 2342 w 16152"/>
                <a:gd name="T35" fmla="*/ 18511 h 23054"/>
                <a:gd name="T36" fmla="*/ 6231 w 16152"/>
                <a:gd name="T37" fmla="*/ 105 h 23054"/>
                <a:gd name="T38" fmla="*/ 6232 w 16152"/>
                <a:gd name="T39" fmla="*/ 105 h 23054"/>
                <a:gd name="T40" fmla="*/ 6231 w 16152"/>
                <a:gd name="T41" fmla="*/ 105 h 23054"/>
                <a:gd name="T42" fmla="*/ 6240 w 16152"/>
                <a:gd name="T43" fmla="*/ 100 h 23054"/>
                <a:gd name="T44" fmla="*/ 6240 w 16152"/>
                <a:gd name="T45" fmla="*/ 100 h 23054"/>
                <a:gd name="T46" fmla="*/ 6248 w 16152"/>
                <a:gd name="T47" fmla="*/ 96 h 23054"/>
                <a:gd name="T48" fmla="*/ 6249 w 16152"/>
                <a:gd name="T49" fmla="*/ 95 h 23054"/>
                <a:gd name="T50" fmla="*/ 6248 w 16152"/>
                <a:gd name="T51" fmla="*/ 96 h 23054"/>
                <a:gd name="T52" fmla="*/ 6257 w 16152"/>
                <a:gd name="T53" fmla="*/ 91 h 23054"/>
                <a:gd name="T54" fmla="*/ 6258 w 16152"/>
                <a:gd name="T55" fmla="*/ 91 h 23054"/>
                <a:gd name="T56" fmla="*/ 6257 w 16152"/>
                <a:gd name="T57" fmla="*/ 91 h 23054"/>
                <a:gd name="T58" fmla="*/ 6264 w 16152"/>
                <a:gd name="T59" fmla="*/ 88 h 23054"/>
                <a:gd name="T60" fmla="*/ 6267 w 16152"/>
                <a:gd name="T61" fmla="*/ 86 h 23054"/>
                <a:gd name="T62" fmla="*/ 6264 w 16152"/>
                <a:gd name="T63" fmla="*/ 88 h 23054"/>
                <a:gd name="T64" fmla="*/ 6272 w 16152"/>
                <a:gd name="T65" fmla="*/ 83 h 23054"/>
                <a:gd name="T66" fmla="*/ 6275 w 16152"/>
                <a:gd name="T67" fmla="*/ 82 h 23054"/>
                <a:gd name="T68" fmla="*/ 6272 w 16152"/>
                <a:gd name="T69" fmla="*/ 83 h 23054"/>
                <a:gd name="T70" fmla="*/ 6280 w 16152"/>
                <a:gd name="T71" fmla="*/ 79 h 23054"/>
                <a:gd name="T72" fmla="*/ 6284 w 16152"/>
                <a:gd name="T73" fmla="*/ 77 h 23054"/>
                <a:gd name="T74" fmla="*/ 6280 w 16152"/>
                <a:gd name="T75" fmla="*/ 79 h 23054"/>
                <a:gd name="T76" fmla="*/ 6287 w 16152"/>
                <a:gd name="T77" fmla="*/ 76 h 23054"/>
                <a:gd name="T78" fmla="*/ 6293 w 16152"/>
                <a:gd name="T79" fmla="*/ 73 h 23054"/>
                <a:gd name="T80" fmla="*/ 6287 w 16152"/>
                <a:gd name="T81" fmla="*/ 76 h 23054"/>
                <a:gd name="T82" fmla="*/ 6294 w 16152"/>
                <a:gd name="T83" fmla="*/ 72 h 23054"/>
                <a:gd name="T84" fmla="*/ 6436 w 16152"/>
                <a:gd name="T85" fmla="*/ 0 h 23054"/>
                <a:gd name="T86" fmla="*/ 6436 w 16152"/>
                <a:gd name="T87" fmla="*/ 0 h 23054"/>
                <a:gd name="T88" fmla="*/ 6294 w 16152"/>
                <a:gd name="T89" fmla="*/ 72 h 23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152" h="23054">
                  <a:moveTo>
                    <a:pt x="13213" y="23054"/>
                  </a:moveTo>
                  <a:cubicBezTo>
                    <a:pt x="13214" y="23054"/>
                    <a:pt x="13214" y="23053"/>
                    <a:pt x="13215" y="23053"/>
                  </a:cubicBezTo>
                  <a:cubicBezTo>
                    <a:pt x="13214" y="23053"/>
                    <a:pt x="13214" y="23054"/>
                    <a:pt x="13213" y="23054"/>
                  </a:cubicBezTo>
                  <a:close/>
                  <a:moveTo>
                    <a:pt x="13223" y="23052"/>
                  </a:moveTo>
                  <a:cubicBezTo>
                    <a:pt x="13227" y="23052"/>
                    <a:pt x="13231" y="23052"/>
                    <a:pt x="13235" y="23051"/>
                  </a:cubicBezTo>
                  <a:cubicBezTo>
                    <a:pt x="13231" y="23052"/>
                    <a:pt x="13227" y="23052"/>
                    <a:pt x="13223" y="23052"/>
                  </a:cubicBezTo>
                  <a:close/>
                  <a:moveTo>
                    <a:pt x="13240" y="23051"/>
                  </a:moveTo>
                  <a:cubicBezTo>
                    <a:pt x="13244" y="23050"/>
                    <a:pt x="13249" y="23050"/>
                    <a:pt x="13254" y="23049"/>
                  </a:cubicBezTo>
                  <a:cubicBezTo>
                    <a:pt x="13249" y="23050"/>
                    <a:pt x="13244" y="23050"/>
                    <a:pt x="13240" y="23051"/>
                  </a:cubicBezTo>
                  <a:close/>
                  <a:moveTo>
                    <a:pt x="13254" y="23049"/>
                  </a:moveTo>
                  <a:cubicBezTo>
                    <a:pt x="14226" y="22940"/>
                    <a:pt x="15199" y="22712"/>
                    <a:pt x="16152" y="22357"/>
                  </a:cubicBezTo>
                  <a:cubicBezTo>
                    <a:pt x="16151" y="22357"/>
                    <a:pt x="16151" y="22358"/>
                    <a:pt x="16150" y="22358"/>
                  </a:cubicBezTo>
                  <a:cubicBezTo>
                    <a:pt x="15197" y="22713"/>
                    <a:pt x="14226" y="22940"/>
                    <a:pt x="13254" y="23049"/>
                  </a:cubicBezTo>
                  <a:close/>
                  <a:moveTo>
                    <a:pt x="2342" y="18511"/>
                  </a:moveTo>
                  <a:cubicBezTo>
                    <a:pt x="1695" y="17695"/>
                    <a:pt x="1141" y="16781"/>
                    <a:pt x="706" y="15780"/>
                  </a:cubicBezTo>
                  <a:cubicBezTo>
                    <a:pt x="400" y="15077"/>
                    <a:pt x="166" y="14360"/>
                    <a:pt x="0" y="13639"/>
                  </a:cubicBezTo>
                  <a:cubicBezTo>
                    <a:pt x="166" y="14360"/>
                    <a:pt x="400" y="15076"/>
                    <a:pt x="706" y="15780"/>
                  </a:cubicBezTo>
                  <a:cubicBezTo>
                    <a:pt x="1141" y="16781"/>
                    <a:pt x="1694" y="17695"/>
                    <a:pt x="2342" y="18511"/>
                  </a:cubicBezTo>
                  <a:close/>
                  <a:moveTo>
                    <a:pt x="6231" y="105"/>
                  </a:moveTo>
                  <a:lnTo>
                    <a:pt x="6232" y="105"/>
                  </a:lnTo>
                  <a:lnTo>
                    <a:pt x="6231" y="105"/>
                  </a:lnTo>
                  <a:close/>
                  <a:moveTo>
                    <a:pt x="6240" y="100"/>
                  </a:moveTo>
                  <a:lnTo>
                    <a:pt x="6240" y="100"/>
                  </a:lnTo>
                  <a:close/>
                  <a:moveTo>
                    <a:pt x="6248" y="96"/>
                  </a:moveTo>
                  <a:cubicBezTo>
                    <a:pt x="6248" y="96"/>
                    <a:pt x="6249" y="96"/>
                    <a:pt x="6249" y="95"/>
                  </a:cubicBezTo>
                  <a:cubicBezTo>
                    <a:pt x="6249" y="96"/>
                    <a:pt x="6248" y="96"/>
                    <a:pt x="6248" y="96"/>
                  </a:cubicBezTo>
                  <a:close/>
                  <a:moveTo>
                    <a:pt x="6257" y="91"/>
                  </a:moveTo>
                  <a:lnTo>
                    <a:pt x="6258" y="91"/>
                  </a:lnTo>
                  <a:cubicBezTo>
                    <a:pt x="6257" y="91"/>
                    <a:pt x="6258" y="91"/>
                    <a:pt x="6257" y="91"/>
                  </a:cubicBezTo>
                  <a:close/>
                  <a:moveTo>
                    <a:pt x="6264" y="88"/>
                  </a:moveTo>
                  <a:cubicBezTo>
                    <a:pt x="6265" y="87"/>
                    <a:pt x="6266" y="87"/>
                    <a:pt x="6267" y="86"/>
                  </a:cubicBezTo>
                  <a:cubicBezTo>
                    <a:pt x="6266" y="87"/>
                    <a:pt x="6265" y="87"/>
                    <a:pt x="6264" y="88"/>
                  </a:cubicBezTo>
                  <a:close/>
                  <a:moveTo>
                    <a:pt x="6272" y="83"/>
                  </a:moveTo>
                  <a:cubicBezTo>
                    <a:pt x="6273" y="83"/>
                    <a:pt x="6274" y="82"/>
                    <a:pt x="6275" y="82"/>
                  </a:cubicBezTo>
                  <a:cubicBezTo>
                    <a:pt x="6274" y="82"/>
                    <a:pt x="6273" y="83"/>
                    <a:pt x="6272" y="83"/>
                  </a:cubicBezTo>
                  <a:close/>
                  <a:moveTo>
                    <a:pt x="6280" y="79"/>
                  </a:moveTo>
                  <a:cubicBezTo>
                    <a:pt x="6282" y="79"/>
                    <a:pt x="6283" y="78"/>
                    <a:pt x="6284" y="77"/>
                  </a:cubicBezTo>
                  <a:cubicBezTo>
                    <a:pt x="6283" y="78"/>
                    <a:pt x="6282" y="79"/>
                    <a:pt x="6280" y="79"/>
                  </a:cubicBezTo>
                  <a:close/>
                  <a:moveTo>
                    <a:pt x="6287" y="76"/>
                  </a:moveTo>
                  <a:cubicBezTo>
                    <a:pt x="6289" y="75"/>
                    <a:pt x="6291" y="74"/>
                    <a:pt x="6293" y="73"/>
                  </a:cubicBezTo>
                  <a:cubicBezTo>
                    <a:pt x="6291" y="74"/>
                    <a:pt x="6289" y="75"/>
                    <a:pt x="6287" y="76"/>
                  </a:cubicBezTo>
                  <a:close/>
                  <a:moveTo>
                    <a:pt x="6294" y="72"/>
                  </a:moveTo>
                  <a:cubicBezTo>
                    <a:pt x="6342" y="48"/>
                    <a:pt x="6388" y="24"/>
                    <a:pt x="6436" y="0"/>
                  </a:cubicBezTo>
                  <a:lnTo>
                    <a:pt x="6436" y="0"/>
                  </a:lnTo>
                  <a:cubicBezTo>
                    <a:pt x="6388" y="24"/>
                    <a:pt x="6341" y="48"/>
                    <a:pt x="6294" y="72"/>
                  </a:cubicBezTo>
                  <a:close/>
                </a:path>
              </a:pathLst>
            </a:custGeom>
            <a:solidFill>
              <a:srgbClr val="917E7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2">
              <a:extLst>
                <a:ext uri="{FF2B5EF4-FFF2-40B4-BE49-F238E27FC236}">
                  <a16:creationId xmlns:a16="http://schemas.microsoft.com/office/drawing/2014/main" id="{CC524854-A537-4E8E-8D91-ACC65A97B3A7}"/>
                </a:ext>
              </a:extLst>
            </p:cNvPr>
            <p:cNvSpPr>
              <a:spLocks noEditPoints="1"/>
            </p:cNvSpPr>
            <p:nvPr/>
          </p:nvSpPr>
          <p:spPr bwMode="auto">
            <a:xfrm>
              <a:off x="6596540" y="492523"/>
              <a:ext cx="3024026" cy="2881062"/>
            </a:xfrm>
            <a:custGeom>
              <a:avLst/>
              <a:gdLst>
                <a:gd name="T0" fmla="*/ 8974 w 27635"/>
                <a:gd name="T1" fmla="*/ 1460 h 26423"/>
                <a:gd name="T2" fmla="*/ 2671 w 27635"/>
                <a:gd name="T3" fmla="*/ 17450 h 26423"/>
                <a:gd name="T4" fmla="*/ 2623 w 27635"/>
                <a:gd name="T5" fmla="*/ 17471 h 26423"/>
                <a:gd name="T6" fmla="*/ 2671 w 27635"/>
                <a:gd name="T7" fmla="*/ 17450 h 26423"/>
                <a:gd name="T8" fmla="*/ 18662 w 27635"/>
                <a:gd name="T9" fmla="*/ 23752 h 26423"/>
                <a:gd name="T10" fmla="*/ 24964 w 27635"/>
                <a:gd name="T11" fmla="*/ 7762 h 26423"/>
                <a:gd name="T12" fmla="*/ 13801 w 27635"/>
                <a:gd name="T13" fmla="*/ 453 h 26423"/>
                <a:gd name="T14" fmla="*/ 8974 w 27635"/>
                <a:gd name="T15" fmla="*/ 1460 h 26423"/>
                <a:gd name="T16" fmla="*/ 9322 w 27635"/>
                <a:gd name="T17" fmla="*/ 24011 h 26423"/>
                <a:gd name="T18" fmla="*/ 2574 w 27635"/>
                <a:gd name="T19" fmla="*/ 17492 h 26423"/>
                <a:gd name="T20" fmla="*/ 2412 w 27635"/>
                <a:gd name="T21" fmla="*/ 8111 h 26423"/>
                <a:gd name="T22" fmla="*/ 8932 w 27635"/>
                <a:gd name="T23" fmla="*/ 1363 h 26423"/>
                <a:gd name="T24" fmla="*/ 18313 w 27635"/>
                <a:gd name="T25" fmla="*/ 1201 h 26423"/>
                <a:gd name="T26" fmla="*/ 25061 w 27635"/>
                <a:gd name="T27" fmla="*/ 7720 h 26423"/>
                <a:gd name="T28" fmla="*/ 25223 w 27635"/>
                <a:gd name="T29" fmla="*/ 17101 h 26423"/>
                <a:gd name="T30" fmla="*/ 18704 w 27635"/>
                <a:gd name="T31" fmla="*/ 23849 h 26423"/>
                <a:gd name="T32" fmla="*/ 13820 w 27635"/>
                <a:gd name="T33" fmla="*/ 24872 h 26423"/>
                <a:gd name="T34" fmla="*/ 9322 w 27635"/>
                <a:gd name="T35" fmla="*/ 24011 h 26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35" h="26423">
                  <a:moveTo>
                    <a:pt x="8974" y="1460"/>
                  </a:moveTo>
                  <a:cubicBezTo>
                    <a:pt x="2828" y="4131"/>
                    <a:pt x="0" y="11304"/>
                    <a:pt x="2671" y="17450"/>
                  </a:cubicBezTo>
                  <a:lnTo>
                    <a:pt x="2623" y="17471"/>
                  </a:lnTo>
                  <a:lnTo>
                    <a:pt x="2671" y="17450"/>
                  </a:lnTo>
                  <a:cubicBezTo>
                    <a:pt x="5342" y="23596"/>
                    <a:pt x="12516" y="26423"/>
                    <a:pt x="18662" y="23752"/>
                  </a:cubicBezTo>
                  <a:cubicBezTo>
                    <a:pt x="24807" y="21081"/>
                    <a:pt x="27635" y="13908"/>
                    <a:pt x="24964" y="7762"/>
                  </a:cubicBezTo>
                  <a:cubicBezTo>
                    <a:pt x="22976" y="3189"/>
                    <a:pt x="18496" y="453"/>
                    <a:pt x="13801" y="453"/>
                  </a:cubicBezTo>
                  <a:cubicBezTo>
                    <a:pt x="12186" y="453"/>
                    <a:pt x="10546" y="776"/>
                    <a:pt x="8974" y="1460"/>
                  </a:cubicBezTo>
                  <a:close/>
                  <a:moveTo>
                    <a:pt x="9322" y="24011"/>
                  </a:moveTo>
                  <a:cubicBezTo>
                    <a:pt x="6276" y="22810"/>
                    <a:pt x="3879" y="20495"/>
                    <a:pt x="2574" y="17492"/>
                  </a:cubicBezTo>
                  <a:cubicBezTo>
                    <a:pt x="1269" y="14489"/>
                    <a:pt x="1212" y="11157"/>
                    <a:pt x="2412" y="8111"/>
                  </a:cubicBezTo>
                  <a:cubicBezTo>
                    <a:pt x="3613" y="5064"/>
                    <a:pt x="5928" y="2668"/>
                    <a:pt x="8932" y="1363"/>
                  </a:cubicBezTo>
                  <a:cubicBezTo>
                    <a:pt x="11934" y="58"/>
                    <a:pt x="15266" y="0"/>
                    <a:pt x="18313" y="1201"/>
                  </a:cubicBezTo>
                  <a:cubicBezTo>
                    <a:pt x="21359" y="2402"/>
                    <a:pt x="23756" y="4717"/>
                    <a:pt x="25061" y="7720"/>
                  </a:cubicBezTo>
                  <a:cubicBezTo>
                    <a:pt x="26366" y="10723"/>
                    <a:pt x="26423" y="14055"/>
                    <a:pt x="25223" y="17101"/>
                  </a:cubicBezTo>
                  <a:cubicBezTo>
                    <a:pt x="24022" y="20148"/>
                    <a:pt x="21707" y="22544"/>
                    <a:pt x="18704" y="23849"/>
                  </a:cubicBezTo>
                  <a:cubicBezTo>
                    <a:pt x="17136" y="24530"/>
                    <a:pt x="15479" y="24872"/>
                    <a:pt x="13820" y="24872"/>
                  </a:cubicBezTo>
                  <a:cubicBezTo>
                    <a:pt x="12301" y="24872"/>
                    <a:pt x="10779" y="24585"/>
                    <a:pt x="9322" y="24011"/>
                  </a:cubicBezTo>
                  <a:close/>
                </a:path>
              </a:pathLst>
            </a:custGeom>
            <a:solidFill>
              <a:srgbClr val="371D15"/>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7" name="Freeform 43">
              <a:extLst>
                <a:ext uri="{FF2B5EF4-FFF2-40B4-BE49-F238E27FC236}">
                  <a16:creationId xmlns:a16="http://schemas.microsoft.com/office/drawing/2014/main" id="{D32C853B-2A46-4466-BAAB-404F26778284}"/>
                </a:ext>
              </a:extLst>
            </p:cNvPr>
            <p:cNvSpPr>
              <a:spLocks/>
            </p:cNvSpPr>
            <p:nvPr/>
          </p:nvSpPr>
          <p:spPr bwMode="auto">
            <a:xfrm>
              <a:off x="8833058" y="3773397"/>
              <a:ext cx="189002" cy="218079"/>
            </a:xfrm>
            <a:custGeom>
              <a:avLst/>
              <a:gdLst>
                <a:gd name="T0" fmla="*/ 1656 w 1727"/>
                <a:gd name="T1" fmla="*/ 1264 h 1997"/>
                <a:gd name="T2" fmla="*/ 1407 w 1727"/>
                <a:gd name="T3" fmla="*/ 1214 h 1997"/>
                <a:gd name="T4" fmla="*/ 1390 w 1727"/>
                <a:gd name="T5" fmla="*/ 1222 h 1997"/>
                <a:gd name="T6" fmla="*/ 1586 w 1727"/>
                <a:gd name="T7" fmla="*/ 840 h 1997"/>
                <a:gd name="T8" fmla="*/ 1255 w 1727"/>
                <a:gd name="T9" fmla="*/ 755 h 1997"/>
                <a:gd name="T10" fmla="*/ 1152 w 1727"/>
                <a:gd name="T11" fmla="*/ 818 h 1997"/>
                <a:gd name="T12" fmla="*/ 1252 w 1727"/>
                <a:gd name="T13" fmla="*/ 712 h 1997"/>
                <a:gd name="T14" fmla="*/ 1311 w 1727"/>
                <a:gd name="T15" fmla="*/ 452 h 1997"/>
                <a:gd name="T16" fmla="*/ 1268 w 1727"/>
                <a:gd name="T17" fmla="*/ 386 h 1997"/>
                <a:gd name="T18" fmla="*/ 909 w 1727"/>
                <a:gd name="T19" fmla="*/ 391 h 1997"/>
                <a:gd name="T20" fmla="*/ 902 w 1727"/>
                <a:gd name="T21" fmla="*/ 395 h 1997"/>
                <a:gd name="T22" fmla="*/ 927 w 1727"/>
                <a:gd name="T23" fmla="*/ 310 h 1997"/>
                <a:gd name="T24" fmla="*/ 911 w 1727"/>
                <a:gd name="T25" fmla="*/ 184 h 1997"/>
                <a:gd name="T26" fmla="*/ 878 w 1727"/>
                <a:gd name="T27" fmla="*/ 127 h 1997"/>
                <a:gd name="T28" fmla="*/ 591 w 1727"/>
                <a:gd name="T29" fmla="*/ 59 h 1997"/>
                <a:gd name="T30" fmla="*/ 564 w 1727"/>
                <a:gd name="T31" fmla="*/ 71 h 1997"/>
                <a:gd name="T32" fmla="*/ 127 w 1727"/>
                <a:gd name="T33" fmla="*/ 419 h 1997"/>
                <a:gd name="T34" fmla="*/ 40 w 1727"/>
                <a:gd name="T35" fmla="*/ 715 h 1997"/>
                <a:gd name="T36" fmla="*/ 265 w 1727"/>
                <a:gd name="T37" fmla="*/ 891 h 1997"/>
                <a:gd name="T38" fmla="*/ 503 w 1727"/>
                <a:gd name="T39" fmla="*/ 1272 h 1997"/>
                <a:gd name="T40" fmla="*/ 522 w 1727"/>
                <a:gd name="T41" fmla="*/ 1297 h 1997"/>
                <a:gd name="T42" fmla="*/ 841 w 1727"/>
                <a:gd name="T43" fmla="*/ 1581 h 1997"/>
                <a:gd name="T44" fmla="*/ 851 w 1727"/>
                <a:gd name="T45" fmla="*/ 1614 h 1997"/>
                <a:gd name="T46" fmla="*/ 1198 w 1727"/>
                <a:gd name="T47" fmla="*/ 1863 h 1997"/>
                <a:gd name="T48" fmla="*/ 1558 w 1727"/>
                <a:gd name="T49" fmla="*/ 1604 h 1997"/>
                <a:gd name="T50" fmla="*/ 1656 w 1727"/>
                <a:gd name="T51" fmla="*/ 1264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27" h="1997">
                  <a:moveTo>
                    <a:pt x="1656" y="1264"/>
                  </a:moveTo>
                  <a:cubicBezTo>
                    <a:pt x="1584" y="1192"/>
                    <a:pt x="1480" y="1193"/>
                    <a:pt x="1407" y="1214"/>
                  </a:cubicBezTo>
                  <a:cubicBezTo>
                    <a:pt x="1401" y="1216"/>
                    <a:pt x="1395" y="1220"/>
                    <a:pt x="1390" y="1222"/>
                  </a:cubicBezTo>
                  <a:cubicBezTo>
                    <a:pt x="1554" y="1115"/>
                    <a:pt x="1634" y="965"/>
                    <a:pt x="1586" y="840"/>
                  </a:cubicBezTo>
                  <a:cubicBezTo>
                    <a:pt x="1547" y="741"/>
                    <a:pt x="1393" y="678"/>
                    <a:pt x="1255" y="755"/>
                  </a:cubicBezTo>
                  <a:cubicBezTo>
                    <a:pt x="1200" y="786"/>
                    <a:pt x="1209" y="785"/>
                    <a:pt x="1152" y="818"/>
                  </a:cubicBezTo>
                  <a:cubicBezTo>
                    <a:pt x="1190" y="782"/>
                    <a:pt x="1224" y="746"/>
                    <a:pt x="1252" y="712"/>
                  </a:cubicBezTo>
                  <a:cubicBezTo>
                    <a:pt x="1322" y="626"/>
                    <a:pt x="1342" y="531"/>
                    <a:pt x="1311" y="452"/>
                  </a:cubicBezTo>
                  <a:cubicBezTo>
                    <a:pt x="1301" y="429"/>
                    <a:pt x="1287" y="406"/>
                    <a:pt x="1268" y="386"/>
                  </a:cubicBezTo>
                  <a:cubicBezTo>
                    <a:pt x="1217" y="332"/>
                    <a:pt x="1104" y="262"/>
                    <a:pt x="909" y="391"/>
                  </a:cubicBezTo>
                  <a:lnTo>
                    <a:pt x="902" y="395"/>
                  </a:lnTo>
                  <a:cubicBezTo>
                    <a:pt x="917" y="364"/>
                    <a:pt x="924" y="334"/>
                    <a:pt x="927" y="310"/>
                  </a:cubicBezTo>
                  <a:cubicBezTo>
                    <a:pt x="932" y="267"/>
                    <a:pt x="926" y="224"/>
                    <a:pt x="911" y="184"/>
                  </a:cubicBezTo>
                  <a:cubicBezTo>
                    <a:pt x="902" y="163"/>
                    <a:pt x="891" y="144"/>
                    <a:pt x="878" y="127"/>
                  </a:cubicBezTo>
                  <a:cubicBezTo>
                    <a:pt x="829" y="63"/>
                    <a:pt x="739" y="0"/>
                    <a:pt x="591" y="59"/>
                  </a:cubicBezTo>
                  <a:cubicBezTo>
                    <a:pt x="583" y="62"/>
                    <a:pt x="574" y="66"/>
                    <a:pt x="564" y="71"/>
                  </a:cubicBezTo>
                  <a:cubicBezTo>
                    <a:pt x="461" y="119"/>
                    <a:pt x="129" y="417"/>
                    <a:pt x="127" y="419"/>
                  </a:cubicBezTo>
                  <a:cubicBezTo>
                    <a:pt x="37" y="503"/>
                    <a:pt x="0" y="590"/>
                    <a:pt x="40" y="715"/>
                  </a:cubicBezTo>
                  <a:cubicBezTo>
                    <a:pt x="65" y="792"/>
                    <a:pt x="171" y="887"/>
                    <a:pt x="265" y="891"/>
                  </a:cubicBezTo>
                  <a:cubicBezTo>
                    <a:pt x="56" y="1057"/>
                    <a:pt x="314" y="1339"/>
                    <a:pt x="503" y="1272"/>
                  </a:cubicBezTo>
                  <a:cubicBezTo>
                    <a:pt x="520" y="1266"/>
                    <a:pt x="530" y="1281"/>
                    <a:pt x="522" y="1297"/>
                  </a:cubicBezTo>
                  <a:cubicBezTo>
                    <a:pt x="421" y="1500"/>
                    <a:pt x="708" y="1684"/>
                    <a:pt x="841" y="1581"/>
                  </a:cubicBezTo>
                  <a:cubicBezTo>
                    <a:pt x="847" y="1577"/>
                    <a:pt x="859" y="1599"/>
                    <a:pt x="851" y="1614"/>
                  </a:cubicBezTo>
                  <a:cubicBezTo>
                    <a:pt x="787" y="1731"/>
                    <a:pt x="924" y="1997"/>
                    <a:pt x="1198" y="1863"/>
                  </a:cubicBezTo>
                  <a:cubicBezTo>
                    <a:pt x="1225" y="1850"/>
                    <a:pt x="1547" y="1611"/>
                    <a:pt x="1558" y="1604"/>
                  </a:cubicBezTo>
                  <a:cubicBezTo>
                    <a:pt x="1692" y="1511"/>
                    <a:pt x="1727" y="1334"/>
                    <a:pt x="1656" y="126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pic>
          <p:nvPicPr>
            <p:cNvPr id="51" name="Picture 2">
              <a:extLst>
                <a:ext uri="{FF2B5EF4-FFF2-40B4-BE49-F238E27FC236}">
                  <a16:creationId xmlns:a16="http://schemas.microsoft.com/office/drawing/2014/main" id="{005A4853-7386-40F3-A11A-1652816291B4}"/>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4896" y="1589398"/>
              <a:ext cx="936104" cy="9361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a:extLst>
                <a:ext uri="{FF2B5EF4-FFF2-40B4-BE49-F238E27FC236}">
                  <a16:creationId xmlns:a16="http://schemas.microsoft.com/office/drawing/2014/main" id="{8BE8E900-D997-4EE8-AF93-4BDF9C972EF2}"/>
                </a:ext>
                <a:ext uri="{C183D7F6-B498-43B3-948B-1728B52AA6E4}">
                  <adec:decorative xmlns:adec="http://schemas.microsoft.com/office/drawing/2017/decorative" val="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1806" r="15948"/>
            <a:stretch/>
          </p:blipFill>
          <p:spPr bwMode="auto">
            <a:xfrm>
              <a:off x="7414161" y="714890"/>
              <a:ext cx="1013974" cy="87718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Download Microsoft Excel Logo in SVG Vector or PNG File ...">
              <a:extLst>
                <a:ext uri="{FF2B5EF4-FFF2-40B4-BE49-F238E27FC236}">
                  <a16:creationId xmlns:a16="http://schemas.microsoft.com/office/drawing/2014/main" id="{728859C1-4602-4FA4-B845-BDE3F49182E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6056" t="16718" r="26094" b="16333"/>
            <a:stretch/>
          </p:blipFill>
          <p:spPr bwMode="auto">
            <a:xfrm>
              <a:off x="8110854" y="1899000"/>
              <a:ext cx="940406" cy="8771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8280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fade">
                                      <p:cBhvr>
                                        <p:cTn id="1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itle 1">
            <a:extLst>
              <a:ext uri="{FF2B5EF4-FFF2-40B4-BE49-F238E27FC236}">
                <a16:creationId xmlns:a16="http://schemas.microsoft.com/office/drawing/2014/main" id="{0360B279-FDE3-B245-3859-B9C5E23CF8F5}"/>
              </a:ext>
            </a:extLst>
          </p:cNvPr>
          <p:cNvSpPr>
            <a:spLocks noGrp="1"/>
          </p:cNvSpPr>
          <p:nvPr>
            <p:ph type="title"/>
          </p:nvPr>
        </p:nvSpPr>
        <p:spPr>
          <a:xfrm>
            <a:off x="335735" y="152896"/>
            <a:ext cx="9135266" cy="936104"/>
          </a:xfrm>
        </p:spPr>
        <p:txBody>
          <a:bodyPr anchor="ctr">
            <a:normAutofit/>
          </a:bodyPr>
          <a:lstStyle/>
          <a:p>
            <a:r>
              <a:rPr lang="en-US"/>
              <a:t>Accessibility inspector and Excel</a:t>
            </a:r>
          </a:p>
        </p:txBody>
      </p:sp>
      <p:pic>
        <p:nvPicPr>
          <p:cNvPr id="4098" name="Picture 2">
            <a:extLst>
              <a:ext uri="{FF2B5EF4-FFF2-40B4-BE49-F238E27FC236}">
                <a16:creationId xmlns:a16="http://schemas.microsoft.com/office/drawing/2014/main" id="{9BB8EE71-9D55-48B0-AA35-EECCE956BF80}"/>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tretch>
            <a:fillRect/>
          </a:stretch>
        </p:blipFill>
        <p:spPr bwMode="auto">
          <a:xfrm>
            <a:off x="336000" y="1672201"/>
            <a:ext cx="11520000" cy="4233598"/>
          </a:xfrm>
          <a:prstGeom prst="rect">
            <a:avLst/>
          </a:prstGeom>
          <a:solidFill>
            <a:srgbClr val="FFFFFF"/>
          </a:solidFill>
        </p:spPr>
      </p:pic>
    </p:spTree>
    <p:extLst>
      <p:ext uri="{BB962C8B-B14F-4D97-AF65-F5344CB8AC3E}">
        <p14:creationId xmlns:p14="http://schemas.microsoft.com/office/powerpoint/2010/main" val="18580604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9714-6B9D-4192-800A-E40796C2E2EB}"/>
              </a:ext>
            </a:extLst>
          </p:cNvPr>
          <p:cNvSpPr>
            <a:spLocks noGrp="1"/>
          </p:cNvSpPr>
          <p:nvPr>
            <p:ph type="title"/>
          </p:nvPr>
        </p:nvSpPr>
        <p:spPr/>
        <p:txBody>
          <a:bodyPr/>
          <a:lstStyle/>
          <a:p>
            <a:r>
              <a:rPr lang="en-GB"/>
              <a:t>Demonstration </a:t>
            </a:r>
            <a:r>
              <a:rPr lang="en-GB">
                <a:solidFill>
                  <a:schemeClr val="bg1"/>
                </a:solidFill>
              </a:rPr>
              <a:t>(((excel)))</a:t>
            </a:r>
          </a:p>
        </p:txBody>
      </p:sp>
      <p:sp>
        <p:nvSpPr>
          <p:cNvPr id="3" name="Content Placeholder 2">
            <a:extLst>
              <a:ext uri="{FF2B5EF4-FFF2-40B4-BE49-F238E27FC236}">
                <a16:creationId xmlns:a16="http://schemas.microsoft.com/office/drawing/2014/main" id="{6BEF558B-C5FC-43B6-BF28-0098B71CA19C}"/>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370668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9714-6B9D-4192-800A-E40796C2E2EB}"/>
              </a:ext>
            </a:extLst>
          </p:cNvPr>
          <p:cNvSpPr>
            <a:spLocks noGrp="1"/>
          </p:cNvSpPr>
          <p:nvPr>
            <p:ph type="title"/>
          </p:nvPr>
        </p:nvSpPr>
        <p:spPr/>
        <p:txBody>
          <a:bodyPr/>
          <a:lstStyle/>
          <a:p>
            <a:r>
              <a:rPr lang="en-GB"/>
              <a:t>Styles Gallery in Excel</a:t>
            </a:r>
            <a:endParaRPr lang="en-GB">
              <a:solidFill>
                <a:schemeClr val="bg1"/>
              </a:solidFill>
            </a:endParaRPr>
          </a:p>
        </p:txBody>
      </p:sp>
      <p:grpSp>
        <p:nvGrpSpPr>
          <p:cNvPr id="90" name="Group 89">
            <a:extLst>
              <a:ext uri="{FF2B5EF4-FFF2-40B4-BE49-F238E27FC236}">
                <a16:creationId xmlns:a16="http://schemas.microsoft.com/office/drawing/2014/main" id="{82357D72-0C64-4433-865C-4D516013C173}"/>
              </a:ext>
              <a:ext uri="{C183D7F6-B498-43B3-948B-1728B52AA6E4}">
                <adec:decorative xmlns:adec="http://schemas.microsoft.com/office/drawing/2017/decorative" val="1"/>
              </a:ext>
            </a:extLst>
          </p:cNvPr>
          <p:cNvGrpSpPr>
            <a:grpSpLocks noChangeAspect="1"/>
          </p:cNvGrpSpPr>
          <p:nvPr/>
        </p:nvGrpSpPr>
        <p:grpSpPr>
          <a:xfrm>
            <a:off x="-241959" y="3697800"/>
            <a:ext cx="4559363" cy="3160200"/>
            <a:chOff x="3325813" y="1831975"/>
            <a:chExt cx="5540375" cy="3840162"/>
          </a:xfrm>
          <a:effectLst>
            <a:outerShdw blurRad="50800" dist="38100" dir="2700000" algn="tl" rotWithShape="0">
              <a:prstClr val="black">
                <a:alpha val="40000"/>
              </a:prstClr>
            </a:outerShdw>
          </a:effectLst>
        </p:grpSpPr>
        <p:sp>
          <p:nvSpPr>
            <p:cNvPr id="91" name="Freeform 6">
              <a:extLst>
                <a:ext uri="{FF2B5EF4-FFF2-40B4-BE49-F238E27FC236}">
                  <a16:creationId xmlns:a16="http://schemas.microsoft.com/office/drawing/2014/main" id="{32400B75-391E-4861-AC10-F09D2F37E166}"/>
                </a:ext>
              </a:extLst>
            </p:cNvPr>
            <p:cNvSpPr>
              <a:spLocks noEditPoints="1"/>
            </p:cNvSpPr>
            <p:nvPr/>
          </p:nvSpPr>
          <p:spPr bwMode="auto">
            <a:xfrm>
              <a:off x="6677025" y="4518025"/>
              <a:ext cx="230188" cy="1149350"/>
            </a:xfrm>
            <a:custGeom>
              <a:avLst/>
              <a:gdLst>
                <a:gd name="T0" fmla="*/ 2237 w 3197"/>
                <a:gd name="T1" fmla="*/ 15977 h 16087"/>
                <a:gd name="T2" fmla="*/ 3080 w 3197"/>
                <a:gd name="T3" fmla="*/ 15977 h 16087"/>
                <a:gd name="T4" fmla="*/ 1571 w 3197"/>
                <a:gd name="T5" fmla="*/ 171 h 16087"/>
                <a:gd name="T6" fmla="*/ 119 w 3197"/>
                <a:gd name="T7" fmla="*/ 114 h 16087"/>
                <a:gd name="T8" fmla="*/ 2237 w 3197"/>
                <a:gd name="T9" fmla="*/ 15977 h 16087"/>
                <a:gd name="T10" fmla="*/ 3141 w 3197"/>
                <a:gd name="T11" fmla="*/ 16087 h 16087"/>
                <a:gd name="T12" fmla="*/ 2189 w 3197"/>
                <a:gd name="T13" fmla="*/ 16087 h 16087"/>
                <a:gd name="T14" fmla="*/ 2134 w 3197"/>
                <a:gd name="T15" fmla="*/ 16039 h 16087"/>
                <a:gd name="T16" fmla="*/ 2 w 3197"/>
                <a:gd name="T17" fmla="*/ 63 h 16087"/>
                <a:gd name="T18" fmla="*/ 16 w 3197"/>
                <a:gd name="T19" fmla="*/ 18 h 16087"/>
                <a:gd name="T20" fmla="*/ 59 w 3197"/>
                <a:gd name="T21" fmla="*/ 0 h 16087"/>
                <a:gd name="T22" fmla="*/ 1623 w 3197"/>
                <a:gd name="T23" fmla="*/ 63 h 16087"/>
                <a:gd name="T24" fmla="*/ 1676 w 3197"/>
                <a:gd name="T25" fmla="*/ 112 h 16087"/>
                <a:gd name="T26" fmla="*/ 3195 w 3197"/>
                <a:gd name="T27" fmla="*/ 16025 h 16087"/>
                <a:gd name="T28" fmla="*/ 3181 w 3197"/>
                <a:gd name="T29" fmla="*/ 16068 h 16087"/>
                <a:gd name="T30" fmla="*/ 3141 w 3197"/>
                <a:gd name="T31" fmla="*/ 16087 h 16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7" h="16087">
                  <a:moveTo>
                    <a:pt x="2237" y="15977"/>
                  </a:moveTo>
                  <a:lnTo>
                    <a:pt x="3080" y="15977"/>
                  </a:lnTo>
                  <a:lnTo>
                    <a:pt x="1571" y="171"/>
                  </a:lnTo>
                  <a:lnTo>
                    <a:pt x="119" y="114"/>
                  </a:lnTo>
                  <a:lnTo>
                    <a:pt x="2237" y="15977"/>
                  </a:lnTo>
                  <a:close/>
                  <a:moveTo>
                    <a:pt x="3141" y="16087"/>
                  </a:moveTo>
                  <a:lnTo>
                    <a:pt x="2189" y="16087"/>
                  </a:lnTo>
                  <a:cubicBezTo>
                    <a:pt x="2161" y="16087"/>
                    <a:pt x="2138" y="16066"/>
                    <a:pt x="2134" y="16039"/>
                  </a:cubicBezTo>
                  <a:lnTo>
                    <a:pt x="2" y="63"/>
                  </a:lnTo>
                  <a:cubicBezTo>
                    <a:pt x="0" y="47"/>
                    <a:pt x="5" y="30"/>
                    <a:pt x="16" y="18"/>
                  </a:cubicBezTo>
                  <a:cubicBezTo>
                    <a:pt x="27" y="6"/>
                    <a:pt x="42" y="0"/>
                    <a:pt x="59" y="0"/>
                  </a:cubicBezTo>
                  <a:lnTo>
                    <a:pt x="1623" y="63"/>
                  </a:lnTo>
                  <a:cubicBezTo>
                    <a:pt x="1651" y="64"/>
                    <a:pt x="1673" y="85"/>
                    <a:pt x="1676" y="112"/>
                  </a:cubicBezTo>
                  <a:lnTo>
                    <a:pt x="3195" y="16025"/>
                  </a:lnTo>
                  <a:cubicBezTo>
                    <a:pt x="3197" y="16041"/>
                    <a:pt x="3192" y="16057"/>
                    <a:pt x="3181" y="16068"/>
                  </a:cubicBezTo>
                  <a:cubicBezTo>
                    <a:pt x="3171" y="16080"/>
                    <a:pt x="3156" y="16087"/>
                    <a:pt x="3141" y="16087"/>
                  </a:cubicBezTo>
                  <a:close/>
                </a:path>
              </a:pathLst>
            </a:custGeom>
            <a:solidFill>
              <a:srgbClr val="3B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7">
              <a:extLst>
                <a:ext uri="{FF2B5EF4-FFF2-40B4-BE49-F238E27FC236}">
                  <a16:creationId xmlns:a16="http://schemas.microsoft.com/office/drawing/2014/main" id="{65AA2C52-80A0-4FD0-97AE-29FDF7D56BB8}"/>
                </a:ext>
              </a:extLst>
            </p:cNvPr>
            <p:cNvSpPr>
              <a:spLocks noEditPoints="1"/>
            </p:cNvSpPr>
            <p:nvPr/>
          </p:nvSpPr>
          <p:spPr bwMode="auto">
            <a:xfrm>
              <a:off x="5929313" y="4570413"/>
              <a:ext cx="215900" cy="1096962"/>
            </a:xfrm>
            <a:custGeom>
              <a:avLst/>
              <a:gdLst>
                <a:gd name="T0" fmla="*/ 116 w 3024"/>
                <a:gd name="T1" fmla="*/ 15239 h 15363"/>
                <a:gd name="T2" fmla="*/ 960 w 3024"/>
                <a:gd name="T3" fmla="*/ 15239 h 15363"/>
                <a:gd name="T4" fmla="*/ 2905 w 3024"/>
                <a:gd name="T5" fmla="*/ 146 h 15363"/>
                <a:gd name="T6" fmla="*/ 1491 w 3024"/>
                <a:gd name="T7" fmla="*/ 115 h 15363"/>
                <a:gd name="T8" fmla="*/ 116 w 3024"/>
                <a:gd name="T9" fmla="*/ 15239 h 15363"/>
                <a:gd name="T10" fmla="*/ 1 w 3024"/>
                <a:gd name="T11" fmla="*/ 15323 h 15363"/>
                <a:gd name="T12" fmla="*/ 1391 w 3024"/>
                <a:gd name="T13" fmla="*/ 0 h 15363"/>
                <a:gd name="T14" fmla="*/ 3024 w 3024"/>
                <a:gd name="T15" fmla="*/ 79 h 15363"/>
                <a:gd name="T16" fmla="*/ 1063 w 3024"/>
                <a:gd name="T17" fmla="*/ 15336 h 15363"/>
                <a:gd name="T18" fmla="*/ 1 w 3024"/>
                <a:gd name="T19" fmla="*/ 15323 h 1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4" h="15363">
                  <a:moveTo>
                    <a:pt x="116" y="15239"/>
                  </a:moveTo>
                  <a:lnTo>
                    <a:pt x="960" y="15239"/>
                  </a:lnTo>
                  <a:lnTo>
                    <a:pt x="2905" y="146"/>
                  </a:lnTo>
                  <a:lnTo>
                    <a:pt x="1491" y="115"/>
                  </a:lnTo>
                  <a:lnTo>
                    <a:pt x="116" y="15239"/>
                  </a:lnTo>
                  <a:close/>
                  <a:moveTo>
                    <a:pt x="1" y="15323"/>
                  </a:moveTo>
                  <a:lnTo>
                    <a:pt x="1391" y="0"/>
                  </a:lnTo>
                  <a:lnTo>
                    <a:pt x="3024" y="79"/>
                  </a:lnTo>
                  <a:lnTo>
                    <a:pt x="1063" y="15336"/>
                  </a:lnTo>
                  <a:cubicBezTo>
                    <a:pt x="1059" y="15363"/>
                    <a:pt x="0" y="15339"/>
                    <a:pt x="1" y="1532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8">
              <a:extLst>
                <a:ext uri="{FF2B5EF4-FFF2-40B4-BE49-F238E27FC236}">
                  <a16:creationId xmlns:a16="http://schemas.microsoft.com/office/drawing/2014/main" id="{08266494-BA31-42F6-B5E2-40BFD9274033}"/>
                </a:ext>
              </a:extLst>
            </p:cNvPr>
            <p:cNvSpPr>
              <a:spLocks/>
            </p:cNvSpPr>
            <p:nvPr/>
          </p:nvSpPr>
          <p:spPr bwMode="auto">
            <a:xfrm>
              <a:off x="6694488" y="4605338"/>
              <a:ext cx="119063" cy="111125"/>
            </a:xfrm>
            <a:custGeom>
              <a:avLst/>
              <a:gdLst>
                <a:gd name="T0" fmla="*/ 1451 w 1662"/>
                <a:gd name="T1" fmla="*/ 0 h 1560"/>
                <a:gd name="T2" fmla="*/ 1662 w 1662"/>
                <a:gd name="T3" fmla="*/ 1560 h 1560"/>
                <a:gd name="T4" fmla="*/ 206 w 1662"/>
                <a:gd name="T5" fmla="*/ 1560 h 1560"/>
                <a:gd name="T6" fmla="*/ 0 w 1662"/>
                <a:gd name="T7" fmla="*/ 15 h 1560"/>
                <a:gd name="T8" fmla="*/ 1451 w 1662"/>
                <a:gd name="T9" fmla="*/ 0 h 1560"/>
              </a:gdLst>
              <a:ahLst/>
              <a:cxnLst>
                <a:cxn ang="0">
                  <a:pos x="T0" y="T1"/>
                </a:cxn>
                <a:cxn ang="0">
                  <a:pos x="T2" y="T3"/>
                </a:cxn>
                <a:cxn ang="0">
                  <a:pos x="T4" y="T5"/>
                </a:cxn>
                <a:cxn ang="0">
                  <a:pos x="T6" y="T7"/>
                </a:cxn>
                <a:cxn ang="0">
                  <a:pos x="T8" y="T9"/>
                </a:cxn>
              </a:cxnLst>
              <a:rect l="0" t="0" r="r" b="b"/>
              <a:pathLst>
                <a:path w="1662" h="1560">
                  <a:moveTo>
                    <a:pt x="1451" y="0"/>
                  </a:moveTo>
                  <a:lnTo>
                    <a:pt x="1662" y="1560"/>
                  </a:lnTo>
                  <a:lnTo>
                    <a:pt x="206" y="1560"/>
                  </a:lnTo>
                  <a:lnTo>
                    <a:pt x="0" y="15"/>
                  </a:lnTo>
                  <a:lnTo>
                    <a:pt x="1451" y="0"/>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9">
              <a:extLst>
                <a:ext uri="{FF2B5EF4-FFF2-40B4-BE49-F238E27FC236}">
                  <a16:creationId xmlns:a16="http://schemas.microsoft.com/office/drawing/2014/main" id="{DE05914A-16A1-4A5F-A8EB-9C2EF827A1F0}"/>
                </a:ext>
              </a:extLst>
            </p:cNvPr>
            <p:cNvSpPr>
              <a:spLocks/>
            </p:cNvSpPr>
            <p:nvPr/>
          </p:nvSpPr>
          <p:spPr bwMode="auto">
            <a:xfrm>
              <a:off x="6016625" y="4660900"/>
              <a:ext cx="114300" cy="111125"/>
            </a:xfrm>
            <a:custGeom>
              <a:avLst/>
              <a:gdLst>
                <a:gd name="T0" fmla="*/ 143 w 1595"/>
                <a:gd name="T1" fmla="*/ 0 h 1559"/>
                <a:gd name="T2" fmla="*/ 0 w 1595"/>
                <a:gd name="T3" fmla="*/ 1559 h 1559"/>
                <a:gd name="T4" fmla="*/ 1429 w 1595"/>
                <a:gd name="T5" fmla="*/ 1559 h 1559"/>
                <a:gd name="T6" fmla="*/ 1595 w 1595"/>
                <a:gd name="T7" fmla="*/ 15 h 1559"/>
                <a:gd name="T8" fmla="*/ 143 w 1595"/>
                <a:gd name="T9" fmla="*/ 0 h 1559"/>
              </a:gdLst>
              <a:ahLst/>
              <a:cxnLst>
                <a:cxn ang="0">
                  <a:pos x="T0" y="T1"/>
                </a:cxn>
                <a:cxn ang="0">
                  <a:pos x="T2" y="T3"/>
                </a:cxn>
                <a:cxn ang="0">
                  <a:pos x="T4" y="T5"/>
                </a:cxn>
                <a:cxn ang="0">
                  <a:pos x="T6" y="T7"/>
                </a:cxn>
                <a:cxn ang="0">
                  <a:pos x="T8" y="T9"/>
                </a:cxn>
              </a:cxnLst>
              <a:rect l="0" t="0" r="r" b="b"/>
              <a:pathLst>
                <a:path w="1595" h="1559">
                  <a:moveTo>
                    <a:pt x="143" y="0"/>
                  </a:moveTo>
                  <a:lnTo>
                    <a:pt x="0" y="1559"/>
                  </a:lnTo>
                  <a:lnTo>
                    <a:pt x="1429" y="1559"/>
                  </a:lnTo>
                  <a:lnTo>
                    <a:pt x="1595" y="15"/>
                  </a:lnTo>
                  <a:lnTo>
                    <a:pt x="14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5" name="Rectangle 10">
              <a:extLst>
                <a:ext uri="{FF2B5EF4-FFF2-40B4-BE49-F238E27FC236}">
                  <a16:creationId xmlns:a16="http://schemas.microsoft.com/office/drawing/2014/main" id="{3C23DE85-FA9C-4D36-809B-5D17CFC50CF6}"/>
                </a:ext>
              </a:extLst>
            </p:cNvPr>
            <p:cNvSpPr>
              <a:spLocks noChangeArrowheads="1"/>
            </p:cNvSpPr>
            <p:nvPr/>
          </p:nvSpPr>
          <p:spPr bwMode="auto">
            <a:xfrm>
              <a:off x="5911850" y="4560888"/>
              <a:ext cx="1008063" cy="10636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96" name="Freeform 11">
              <a:extLst>
                <a:ext uri="{FF2B5EF4-FFF2-40B4-BE49-F238E27FC236}">
                  <a16:creationId xmlns:a16="http://schemas.microsoft.com/office/drawing/2014/main" id="{EEC2097C-8AFF-4FDF-8ACB-F986254864AE}"/>
                </a:ext>
              </a:extLst>
            </p:cNvPr>
            <p:cNvSpPr>
              <a:spLocks/>
            </p:cNvSpPr>
            <p:nvPr/>
          </p:nvSpPr>
          <p:spPr bwMode="auto">
            <a:xfrm>
              <a:off x="5791200" y="3679825"/>
              <a:ext cx="1063625" cy="885825"/>
            </a:xfrm>
            <a:custGeom>
              <a:avLst/>
              <a:gdLst>
                <a:gd name="T0" fmla="*/ 14836 w 14836"/>
                <a:gd name="T1" fmla="*/ 12385 h 12385"/>
                <a:gd name="T2" fmla="*/ 5104 w 14836"/>
                <a:gd name="T3" fmla="*/ 12320 h 12385"/>
                <a:gd name="T4" fmla="*/ 600 w 14836"/>
                <a:gd name="T5" fmla="*/ 6703 h 12385"/>
                <a:gd name="T6" fmla="*/ 836 w 14836"/>
                <a:gd name="T7" fmla="*/ 4802 h 12385"/>
                <a:gd name="T8" fmla="*/ 863 w 14836"/>
                <a:gd name="T9" fmla="*/ 4571 h 12385"/>
                <a:gd name="T10" fmla="*/ 975 w 14836"/>
                <a:gd name="T11" fmla="*/ 3609 h 12385"/>
                <a:gd name="T12" fmla="*/ 1200 w 14836"/>
                <a:gd name="T13" fmla="*/ 1552 h 12385"/>
                <a:gd name="T14" fmla="*/ 9596 w 14836"/>
                <a:gd name="T15" fmla="*/ 0 h 12385"/>
                <a:gd name="T16" fmla="*/ 11219 w 14836"/>
                <a:gd name="T17" fmla="*/ 459 h 12385"/>
                <a:gd name="T18" fmla="*/ 12168 w 14836"/>
                <a:gd name="T19" fmla="*/ 5112 h 12385"/>
                <a:gd name="T20" fmla="*/ 12262 w 14836"/>
                <a:gd name="T21" fmla="*/ 5160 h 12385"/>
                <a:gd name="T22" fmla="*/ 14836 w 14836"/>
                <a:gd name="T23" fmla="*/ 12385 h 12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36" h="12385">
                  <a:moveTo>
                    <a:pt x="14836" y="12385"/>
                  </a:moveTo>
                  <a:lnTo>
                    <a:pt x="5104" y="12320"/>
                  </a:lnTo>
                  <a:cubicBezTo>
                    <a:pt x="1870" y="12320"/>
                    <a:pt x="0" y="11324"/>
                    <a:pt x="600" y="6703"/>
                  </a:cubicBezTo>
                  <a:cubicBezTo>
                    <a:pt x="685" y="6049"/>
                    <a:pt x="765" y="5404"/>
                    <a:pt x="836" y="4802"/>
                  </a:cubicBezTo>
                  <a:cubicBezTo>
                    <a:pt x="845" y="4724"/>
                    <a:pt x="854" y="4648"/>
                    <a:pt x="863" y="4571"/>
                  </a:cubicBezTo>
                  <a:cubicBezTo>
                    <a:pt x="904" y="4232"/>
                    <a:pt x="941" y="3909"/>
                    <a:pt x="975" y="3609"/>
                  </a:cubicBezTo>
                  <a:cubicBezTo>
                    <a:pt x="1114" y="2391"/>
                    <a:pt x="1200" y="1552"/>
                    <a:pt x="1200" y="1552"/>
                  </a:cubicBezTo>
                  <a:cubicBezTo>
                    <a:pt x="3912" y="1195"/>
                    <a:pt x="6910" y="350"/>
                    <a:pt x="9596" y="0"/>
                  </a:cubicBezTo>
                  <a:lnTo>
                    <a:pt x="11219" y="459"/>
                  </a:lnTo>
                  <a:lnTo>
                    <a:pt x="12168" y="5112"/>
                  </a:lnTo>
                  <a:cubicBezTo>
                    <a:pt x="12200" y="5128"/>
                    <a:pt x="12231" y="5144"/>
                    <a:pt x="12262" y="5160"/>
                  </a:cubicBezTo>
                  <a:cubicBezTo>
                    <a:pt x="13774" y="5792"/>
                    <a:pt x="14836" y="12385"/>
                    <a:pt x="14836" y="1238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7" name="Freeform 12">
              <a:extLst>
                <a:ext uri="{FF2B5EF4-FFF2-40B4-BE49-F238E27FC236}">
                  <a16:creationId xmlns:a16="http://schemas.microsoft.com/office/drawing/2014/main" id="{E1FD8364-092D-4F21-8B07-365FE19C3BAD}"/>
                </a:ext>
              </a:extLst>
            </p:cNvPr>
            <p:cNvSpPr>
              <a:spLocks/>
            </p:cNvSpPr>
            <p:nvPr/>
          </p:nvSpPr>
          <p:spPr bwMode="auto">
            <a:xfrm>
              <a:off x="7213600" y="4608513"/>
              <a:ext cx="422275" cy="955675"/>
            </a:xfrm>
            <a:custGeom>
              <a:avLst/>
              <a:gdLst>
                <a:gd name="T0" fmla="*/ 2500 w 5886"/>
                <a:gd name="T1" fmla="*/ 12885 h 13379"/>
                <a:gd name="T2" fmla="*/ 2464 w 5886"/>
                <a:gd name="T3" fmla="*/ 12676 h 13379"/>
                <a:gd name="T4" fmla="*/ 2464 w 5886"/>
                <a:gd name="T5" fmla="*/ 12675 h 13379"/>
                <a:gd name="T6" fmla="*/ 2357 w 5886"/>
                <a:gd name="T7" fmla="*/ 12142 h 13379"/>
                <a:gd name="T8" fmla="*/ 2169 w 5886"/>
                <a:gd name="T9" fmla="*/ 11192 h 13379"/>
                <a:gd name="T10" fmla="*/ 0 w 5886"/>
                <a:gd name="T11" fmla="*/ 283 h 13379"/>
                <a:gd name="T12" fmla="*/ 3352 w 5886"/>
                <a:gd name="T13" fmla="*/ 0 h 13379"/>
                <a:gd name="T14" fmla="*/ 4768 w 5886"/>
                <a:gd name="T15" fmla="*/ 11551 h 13379"/>
                <a:gd name="T16" fmla="*/ 4781 w 5886"/>
                <a:gd name="T17" fmla="*/ 11666 h 13379"/>
                <a:gd name="T18" fmla="*/ 4863 w 5886"/>
                <a:gd name="T19" fmla="*/ 12324 h 13379"/>
                <a:gd name="T20" fmla="*/ 5017 w 5886"/>
                <a:gd name="T21" fmla="*/ 12621 h 13379"/>
                <a:gd name="T22" fmla="*/ 5040 w 5886"/>
                <a:gd name="T23" fmla="*/ 12633 h 13379"/>
                <a:gd name="T24" fmla="*/ 5458 w 5886"/>
                <a:gd name="T25" fmla="*/ 12809 h 13379"/>
                <a:gd name="T26" fmla="*/ 5459 w 5886"/>
                <a:gd name="T27" fmla="*/ 12809 h 13379"/>
                <a:gd name="T28" fmla="*/ 2500 w 5886"/>
                <a:gd name="T29" fmla="*/ 12885 h 1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86" h="13379">
                  <a:moveTo>
                    <a:pt x="2500" y="12885"/>
                  </a:moveTo>
                  <a:cubicBezTo>
                    <a:pt x="2502" y="12870"/>
                    <a:pt x="2489" y="12798"/>
                    <a:pt x="2464" y="12676"/>
                  </a:cubicBezTo>
                  <a:lnTo>
                    <a:pt x="2464" y="12675"/>
                  </a:lnTo>
                  <a:cubicBezTo>
                    <a:pt x="2464" y="12674"/>
                    <a:pt x="2425" y="12480"/>
                    <a:pt x="2357" y="12142"/>
                  </a:cubicBezTo>
                  <a:cubicBezTo>
                    <a:pt x="2309" y="11895"/>
                    <a:pt x="2244" y="11573"/>
                    <a:pt x="2169" y="11192"/>
                  </a:cubicBezTo>
                  <a:cubicBezTo>
                    <a:pt x="1515" y="7903"/>
                    <a:pt x="0" y="283"/>
                    <a:pt x="0" y="283"/>
                  </a:cubicBezTo>
                  <a:lnTo>
                    <a:pt x="3352" y="0"/>
                  </a:lnTo>
                  <a:cubicBezTo>
                    <a:pt x="3352" y="0"/>
                    <a:pt x="4435" y="8851"/>
                    <a:pt x="4768" y="11551"/>
                  </a:cubicBezTo>
                  <a:cubicBezTo>
                    <a:pt x="4772" y="11591"/>
                    <a:pt x="4777" y="11629"/>
                    <a:pt x="4781" y="11666"/>
                  </a:cubicBezTo>
                  <a:cubicBezTo>
                    <a:pt x="4832" y="12079"/>
                    <a:pt x="4862" y="12321"/>
                    <a:pt x="4863" y="12324"/>
                  </a:cubicBezTo>
                  <a:cubicBezTo>
                    <a:pt x="4895" y="12494"/>
                    <a:pt x="4911" y="12563"/>
                    <a:pt x="5017" y="12621"/>
                  </a:cubicBezTo>
                  <a:cubicBezTo>
                    <a:pt x="5024" y="12626"/>
                    <a:pt x="5032" y="12629"/>
                    <a:pt x="5040" y="12633"/>
                  </a:cubicBezTo>
                  <a:cubicBezTo>
                    <a:pt x="5151" y="12682"/>
                    <a:pt x="5294" y="12742"/>
                    <a:pt x="5458" y="12809"/>
                  </a:cubicBezTo>
                  <a:cubicBezTo>
                    <a:pt x="5458" y="12809"/>
                    <a:pt x="5458" y="12809"/>
                    <a:pt x="5459" y="12809"/>
                  </a:cubicBezTo>
                  <a:cubicBezTo>
                    <a:pt x="5886" y="13379"/>
                    <a:pt x="2459" y="13130"/>
                    <a:pt x="2500" y="12885"/>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98" name="Freeform 13">
              <a:extLst>
                <a:ext uri="{FF2B5EF4-FFF2-40B4-BE49-F238E27FC236}">
                  <a16:creationId xmlns:a16="http://schemas.microsoft.com/office/drawing/2014/main" id="{0770C48A-9C12-42C7-ADE4-9E2497E1A990}"/>
                </a:ext>
              </a:extLst>
            </p:cNvPr>
            <p:cNvSpPr>
              <a:spLocks/>
            </p:cNvSpPr>
            <p:nvPr/>
          </p:nvSpPr>
          <p:spPr bwMode="auto">
            <a:xfrm>
              <a:off x="7370763" y="5513388"/>
              <a:ext cx="495300" cy="153987"/>
            </a:xfrm>
            <a:custGeom>
              <a:avLst/>
              <a:gdLst>
                <a:gd name="T0" fmla="*/ 599 w 6926"/>
                <a:gd name="T1" fmla="*/ 2146 h 2146"/>
                <a:gd name="T2" fmla="*/ 6174 w 6926"/>
                <a:gd name="T3" fmla="*/ 2146 h 2146"/>
                <a:gd name="T4" fmla="*/ 6138 w 6926"/>
                <a:gd name="T5" fmla="*/ 1194 h 2146"/>
                <a:gd name="T6" fmla="*/ 3273 w 6926"/>
                <a:gd name="T7" fmla="*/ 136 h 2146"/>
                <a:gd name="T8" fmla="*/ 3272 w 6926"/>
                <a:gd name="T9" fmla="*/ 136 h 2146"/>
                <a:gd name="T10" fmla="*/ 1266 w 6926"/>
                <a:gd name="T11" fmla="*/ 247 h 2146"/>
                <a:gd name="T12" fmla="*/ 278 w 6926"/>
                <a:gd name="T13" fmla="*/ 0 h 2146"/>
                <a:gd name="T14" fmla="*/ 278 w 6926"/>
                <a:gd name="T15" fmla="*/ 2 h 2146"/>
                <a:gd name="T16" fmla="*/ 278 w 6926"/>
                <a:gd name="T17" fmla="*/ 2 h 2146"/>
                <a:gd name="T18" fmla="*/ 105 w 6926"/>
                <a:gd name="T19" fmla="*/ 1123 h 2146"/>
                <a:gd name="T20" fmla="*/ 599 w 6926"/>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6" h="2146">
                  <a:moveTo>
                    <a:pt x="599" y="2146"/>
                  </a:moveTo>
                  <a:cubicBezTo>
                    <a:pt x="599" y="2146"/>
                    <a:pt x="4949" y="2146"/>
                    <a:pt x="6174" y="2146"/>
                  </a:cubicBezTo>
                  <a:cubicBezTo>
                    <a:pt x="6575" y="2146"/>
                    <a:pt x="6926" y="1486"/>
                    <a:pt x="6138" y="1194"/>
                  </a:cubicBezTo>
                  <a:cubicBezTo>
                    <a:pt x="5658" y="1016"/>
                    <a:pt x="3480" y="223"/>
                    <a:pt x="3273" y="136"/>
                  </a:cubicBezTo>
                  <a:cubicBezTo>
                    <a:pt x="3272" y="135"/>
                    <a:pt x="3272" y="135"/>
                    <a:pt x="3272" y="136"/>
                  </a:cubicBezTo>
                  <a:cubicBezTo>
                    <a:pt x="2903" y="231"/>
                    <a:pt x="2165" y="328"/>
                    <a:pt x="1266" y="247"/>
                  </a:cubicBezTo>
                  <a:cubicBezTo>
                    <a:pt x="1187" y="240"/>
                    <a:pt x="520" y="168"/>
                    <a:pt x="278" y="0"/>
                  </a:cubicBezTo>
                  <a:cubicBezTo>
                    <a:pt x="278" y="1"/>
                    <a:pt x="278" y="1"/>
                    <a:pt x="278" y="2"/>
                  </a:cubicBezTo>
                  <a:lnTo>
                    <a:pt x="278" y="2"/>
                  </a:lnTo>
                  <a:cubicBezTo>
                    <a:pt x="177" y="420"/>
                    <a:pt x="132" y="823"/>
                    <a:pt x="105" y="1123"/>
                  </a:cubicBezTo>
                  <a:cubicBezTo>
                    <a:pt x="70" y="1516"/>
                    <a:pt x="0" y="2146"/>
                    <a:pt x="599" y="214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99" name="Freeform 14">
              <a:extLst>
                <a:ext uri="{FF2B5EF4-FFF2-40B4-BE49-F238E27FC236}">
                  <a16:creationId xmlns:a16="http://schemas.microsoft.com/office/drawing/2014/main" id="{2DDEEE69-5CA0-43AB-8900-C0C5516F22E6}"/>
                </a:ext>
              </a:extLst>
            </p:cNvPr>
            <p:cNvSpPr>
              <a:spLocks/>
            </p:cNvSpPr>
            <p:nvPr/>
          </p:nvSpPr>
          <p:spPr bwMode="auto">
            <a:xfrm>
              <a:off x="7369175" y="5407025"/>
              <a:ext cx="198438" cy="68262"/>
            </a:xfrm>
            <a:custGeom>
              <a:avLst/>
              <a:gdLst>
                <a:gd name="T0" fmla="*/ 2764 w 2764"/>
                <a:gd name="T1" fmla="*/ 382 h 950"/>
                <a:gd name="T2" fmla="*/ 2735 w 2764"/>
                <a:gd name="T3" fmla="*/ 450 h 950"/>
                <a:gd name="T4" fmla="*/ 2612 w 2764"/>
                <a:gd name="T5" fmla="*/ 474 h 950"/>
                <a:gd name="T6" fmla="*/ 188 w 2764"/>
                <a:gd name="T7" fmla="*/ 950 h 950"/>
                <a:gd name="T8" fmla="*/ 0 w 2764"/>
                <a:gd name="T9" fmla="*/ 0 h 950"/>
                <a:gd name="T10" fmla="*/ 2597 w 2764"/>
                <a:gd name="T11" fmla="*/ 359 h 950"/>
                <a:gd name="T12" fmla="*/ 2599 w 2764"/>
                <a:gd name="T13" fmla="*/ 359 h 950"/>
                <a:gd name="T14" fmla="*/ 2764 w 2764"/>
                <a:gd name="T15" fmla="*/ 382 h 9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4" h="950">
                  <a:moveTo>
                    <a:pt x="2764" y="382"/>
                  </a:moveTo>
                  <a:lnTo>
                    <a:pt x="2735" y="450"/>
                  </a:lnTo>
                  <a:lnTo>
                    <a:pt x="2612" y="474"/>
                  </a:lnTo>
                  <a:lnTo>
                    <a:pt x="188" y="950"/>
                  </a:lnTo>
                  <a:cubicBezTo>
                    <a:pt x="140" y="703"/>
                    <a:pt x="75" y="381"/>
                    <a:pt x="0" y="0"/>
                  </a:cubicBezTo>
                  <a:lnTo>
                    <a:pt x="2597" y="359"/>
                  </a:lnTo>
                  <a:lnTo>
                    <a:pt x="2599" y="359"/>
                  </a:lnTo>
                  <a:lnTo>
                    <a:pt x="2764" y="3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0" name="Freeform 15">
              <a:extLst>
                <a:ext uri="{FF2B5EF4-FFF2-40B4-BE49-F238E27FC236}">
                  <a16:creationId xmlns:a16="http://schemas.microsoft.com/office/drawing/2014/main" id="{D3B1466B-903F-46E0-8736-B3A73EDD84B7}"/>
                </a:ext>
              </a:extLst>
            </p:cNvPr>
            <p:cNvSpPr>
              <a:spLocks/>
            </p:cNvSpPr>
            <p:nvPr/>
          </p:nvSpPr>
          <p:spPr bwMode="auto">
            <a:xfrm>
              <a:off x="6446838" y="3987800"/>
              <a:ext cx="1033463" cy="573087"/>
            </a:xfrm>
            <a:custGeom>
              <a:avLst/>
              <a:gdLst>
                <a:gd name="T0" fmla="*/ 13019 w 14411"/>
                <a:gd name="T1" fmla="*/ 6773 h 8008"/>
                <a:gd name="T2" fmla="*/ 7878 w 14411"/>
                <a:gd name="T3" fmla="*/ 7261 h 8008"/>
                <a:gd name="T4" fmla="*/ 6572 w 14411"/>
                <a:gd name="T5" fmla="*/ 7385 h 8008"/>
                <a:gd name="T6" fmla="*/ 0 w 14411"/>
                <a:gd name="T7" fmla="*/ 8008 h 8008"/>
                <a:gd name="T8" fmla="*/ 1801 w 14411"/>
                <a:gd name="T9" fmla="*/ 0 h 8008"/>
                <a:gd name="T10" fmla="*/ 13159 w 14411"/>
                <a:gd name="T11" fmla="*/ 1693 h 8008"/>
                <a:gd name="T12" fmla="*/ 13019 w 14411"/>
                <a:gd name="T13" fmla="*/ 6773 h 8008"/>
              </a:gdLst>
              <a:ahLst/>
              <a:cxnLst>
                <a:cxn ang="0">
                  <a:pos x="T0" y="T1"/>
                </a:cxn>
                <a:cxn ang="0">
                  <a:pos x="T2" y="T3"/>
                </a:cxn>
                <a:cxn ang="0">
                  <a:pos x="T4" y="T5"/>
                </a:cxn>
                <a:cxn ang="0">
                  <a:pos x="T6" y="T7"/>
                </a:cxn>
                <a:cxn ang="0">
                  <a:pos x="T8" y="T9"/>
                </a:cxn>
                <a:cxn ang="0">
                  <a:pos x="T10" y="T11"/>
                </a:cxn>
                <a:cxn ang="0">
                  <a:pos x="T12" y="T13"/>
                </a:cxn>
              </a:cxnLst>
              <a:rect l="0" t="0" r="r" b="b"/>
              <a:pathLst>
                <a:path w="14411" h="8008">
                  <a:moveTo>
                    <a:pt x="13019" y="6773"/>
                  </a:moveTo>
                  <a:lnTo>
                    <a:pt x="7878" y="7261"/>
                  </a:lnTo>
                  <a:lnTo>
                    <a:pt x="6572" y="7385"/>
                  </a:lnTo>
                  <a:lnTo>
                    <a:pt x="0" y="8008"/>
                  </a:lnTo>
                  <a:lnTo>
                    <a:pt x="1801" y="0"/>
                  </a:lnTo>
                  <a:cubicBezTo>
                    <a:pt x="1801" y="0"/>
                    <a:pt x="10689" y="1270"/>
                    <a:pt x="13159" y="1693"/>
                  </a:cubicBezTo>
                  <a:cubicBezTo>
                    <a:pt x="14411" y="1908"/>
                    <a:pt x="13019" y="6773"/>
                    <a:pt x="13019" y="67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1" name="Freeform 16">
              <a:extLst>
                <a:ext uri="{FF2B5EF4-FFF2-40B4-BE49-F238E27FC236}">
                  <a16:creationId xmlns:a16="http://schemas.microsoft.com/office/drawing/2014/main" id="{C6EB5B1F-196F-4A90-B97A-F775184FC863}"/>
                </a:ext>
              </a:extLst>
            </p:cNvPr>
            <p:cNvSpPr>
              <a:spLocks/>
            </p:cNvSpPr>
            <p:nvPr/>
          </p:nvSpPr>
          <p:spPr bwMode="auto">
            <a:xfrm>
              <a:off x="7046913" y="4103688"/>
              <a:ext cx="641350" cy="1338262"/>
            </a:xfrm>
            <a:custGeom>
              <a:avLst/>
              <a:gdLst>
                <a:gd name="T0" fmla="*/ 7289 w 8951"/>
                <a:gd name="T1" fmla="*/ 2922 h 18747"/>
                <a:gd name="T2" fmla="*/ 4103 w 8951"/>
                <a:gd name="T3" fmla="*/ 45 h 18747"/>
                <a:gd name="T4" fmla="*/ 2004 w 8951"/>
                <a:gd name="T5" fmla="*/ 101 h 18747"/>
                <a:gd name="T6" fmla="*/ 0 w 8951"/>
                <a:gd name="T7" fmla="*/ 3176 h 18747"/>
                <a:gd name="T8" fmla="*/ 3060 w 8951"/>
                <a:gd name="T9" fmla="*/ 18747 h 18747"/>
                <a:gd name="T10" fmla="*/ 8951 w 8951"/>
                <a:gd name="T11" fmla="*/ 18747 h 18747"/>
                <a:gd name="T12" fmla="*/ 7289 w 8951"/>
                <a:gd name="T13" fmla="*/ 2922 h 18747"/>
              </a:gdLst>
              <a:ahLst/>
              <a:cxnLst>
                <a:cxn ang="0">
                  <a:pos x="T0" y="T1"/>
                </a:cxn>
                <a:cxn ang="0">
                  <a:pos x="T2" y="T3"/>
                </a:cxn>
                <a:cxn ang="0">
                  <a:pos x="T4" y="T5"/>
                </a:cxn>
                <a:cxn ang="0">
                  <a:pos x="T6" y="T7"/>
                </a:cxn>
                <a:cxn ang="0">
                  <a:pos x="T8" y="T9"/>
                </a:cxn>
                <a:cxn ang="0">
                  <a:pos x="T10" y="T11"/>
                </a:cxn>
                <a:cxn ang="0">
                  <a:pos x="T12" y="T13"/>
                </a:cxn>
              </a:cxnLst>
              <a:rect l="0" t="0" r="r" b="b"/>
              <a:pathLst>
                <a:path w="8951" h="18747">
                  <a:moveTo>
                    <a:pt x="7289" y="2922"/>
                  </a:moveTo>
                  <a:cubicBezTo>
                    <a:pt x="6962" y="1187"/>
                    <a:pt x="5919" y="0"/>
                    <a:pt x="4103" y="45"/>
                  </a:cubicBezTo>
                  <a:cubicBezTo>
                    <a:pt x="3579" y="58"/>
                    <a:pt x="2004" y="101"/>
                    <a:pt x="2004" y="101"/>
                  </a:cubicBezTo>
                  <a:cubicBezTo>
                    <a:pt x="299" y="613"/>
                    <a:pt x="0" y="3176"/>
                    <a:pt x="0" y="3176"/>
                  </a:cubicBezTo>
                  <a:lnTo>
                    <a:pt x="3060" y="18747"/>
                  </a:lnTo>
                  <a:cubicBezTo>
                    <a:pt x="3101" y="18742"/>
                    <a:pt x="8951" y="18747"/>
                    <a:pt x="8951" y="18747"/>
                  </a:cubicBezTo>
                  <a:cubicBezTo>
                    <a:pt x="8951" y="18747"/>
                    <a:pt x="7555" y="4344"/>
                    <a:pt x="7289" y="292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2" name="Freeform 17">
              <a:extLst>
                <a:ext uri="{FF2B5EF4-FFF2-40B4-BE49-F238E27FC236}">
                  <a16:creationId xmlns:a16="http://schemas.microsoft.com/office/drawing/2014/main" id="{DC8E733A-A65C-4028-8F18-E825848D1187}"/>
                </a:ext>
              </a:extLst>
            </p:cNvPr>
            <p:cNvSpPr>
              <a:spLocks/>
            </p:cNvSpPr>
            <p:nvPr/>
          </p:nvSpPr>
          <p:spPr bwMode="auto">
            <a:xfrm>
              <a:off x="6918325" y="4284663"/>
              <a:ext cx="93663" cy="230187"/>
            </a:xfrm>
            <a:custGeom>
              <a:avLst/>
              <a:gdLst>
                <a:gd name="T0" fmla="*/ 1306 w 1306"/>
                <a:gd name="T1" fmla="*/ 3099 h 3223"/>
                <a:gd name="T2" fmla="*/ 0 w 1306"/>
                <a:gd name="T3" fmla="*/ 3223 h 3223"/>
                <a:gd name="T4" fmla="*/ 589 w 1306"/>
                <a:gd name="T5" fmla="*/ 0 h 3223"/>
                <a:gd name="T6" fmla="*/ 1306 w 1306"/>
                <a:gd name="T7" fmla="*/ 3099 h 3223"/>
              </a:gdLst>
              <a:ahLst/>
              <a:cxnLst>
                <a:cxn ang="0">
                  <a:pos x="T0" y="T1"/>
                </a:cxn>
                <a:cxn ang="0">
                  <a:pos x="T2" y="T3"/>
                </a:cxn>
                <a:cxn ang="0">
                  <a:pos x="T4" y="T5"/>
                </a:cxn>
                <a:cxn ang="0">
                  <a:pos x="T6" y="T7"/>
                </a:cxn>
              </a:cxnLst>
              <a:rect l="0" t="0" r="r" b="b"/>
              <a:pathLst>
                <a:path w="1306" h="3223">
                  <a:moveTo>
                    <a:pt x="1306" y="3099"/>
                  </a:moveTo>
                  <a:lnTo>
                    <a:pt x="0" y="3223"/>
                  </a:lnTo>
                  <a:lnTo>
                    <a:pt x="589" y="0"/>
                  </a:lnTo>
                  <a:lnTo>
                    <a:pt x="1306" y="309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03" name="Freeform 18">
              <a:extLst>
                <a:ext uri="{FF2B5EF4-FFF2-40B4-BE49-F238E27FC236}">
                  <a16:creationId xmlns:a16="http://schemas.microsoft.com/office/drawing/2014/main" id="{5CCDA309-9278-4796-AF6D-C4CF1ADA043A}"/>
                </a:ext>
              </a:extLst>
            </p:cNvPr>
            <p:cNvSpPr>
              <a:spLocks/>
            </p:cNvSpPr>
            <p:nvPr/>
          </p:nvSpPr>
          <p:spPr bwMode="auto">
            <a:xfrm>
              <a:off x="6486525" y="4597400"/>
              <a:ext cx="365125" cy="966787"/>
            </a:xfrm>
            <a:custGeom>
              <a:avLst/>
              <a:gdLst>
                <a:gd name="T0" fmla="*/ 0 w 5080"/>
                <a:gd name="T1" fmla="*/ 352 h 13517"/>
                <a:gd name="T2" fmla="*/ 1457 w 5080"/>
                <a:gd name="T3" fmla="*/ 11328 h 13517"/>
                <a:gd name="T4" fmla="*/ 1586 w 5080"/>
                <a:gd name="T5" fmla="*/ 12293 h 13517"/>
                <a:gd name="T6" fmla="*/ 1658 w 5080"/>
                <a:gd name="T7" fmla="*/ 12813 h 13517"/>
                <a:gd name="T8" fmla="*/ 1658 w 5080"/>
                <a:gd name="T9" fmla="*/ 12813 h 13517"/>
                <a:gd name="T10" fmla="*/ 1693 w 5080"/>
                <a:gd name="T11" fmla="*/ 13023 h 13517"/>
                <a:gd name="T12" fmla="*/ 4652 w 5080"/>
                <a:gd name="T13" fmla="*/ 12947 h 13517"/>
                <a:gd name="T14" fmla="*/ 4652 w 5080"/>
                <a:gd name="T15" fmla="*/ 12947 h 13517"/>
                <a:gd name="T16" fmla="*/ 4234 w 5080"/>
                <a:gd name="T17" fmla="*/ 12771 h 13517"/>
                <a:gd name="T18" fmla="*/ 4211 w 5080"/>
                <a:gd name="T19" fmla="*/ 12759 h 13517"/>
                <a:gd name="T20" fmla="*/ 4056 w 5080"/>
                <a:gd name="T21" fmla="*/ 12462 h 13517"/>
                <a:gd name="T22" fmla="*/ 4064 w 5080"/>
                <a:gd name="T23" fmla="*/ 11749 h 13517"/>
                <a:gd name="T24" fmla="*/ 4066 w 5080"/>
                <a:gd name="T25" fmla="*/ 11689 h 13517"/>
                <a:gd name="T26" fmla="*/ 4409 w 5080"/>
                <a:gd name="T27" fmla="*/ 0 h 13517"/>
                <a:gd name="T28" fmla="*/ 0 w 5080"/>
                <a:gd name="T29" fmla="*/ 352 h 13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80" h="13517">
                  <a:moveTo>
                    <a:pt x="0" y="352"/>
                  </a:moveTo>
                  <a:cubicBezTo>
                    <a:pt x="0" y="352"/>
                    <a:pt x="1015" y="8023"/>
                    <a:pt x="1457" y="11328"/>
                  </a:cubicBezTo>
                  <a:cubicBezTo>
                    <a:pt x="1509" y="11716"/>
                    <a:pt x="1553" y="12045"/>
                    <a:pt x="1586" y="12293"/>
                  </a:cubicBezTo>
                  <a:cubicBezTo>
                    <a:pt x="1629" y="12613"/>
                    <a:pt x="1655" y="12800"/>
                    <a:pt x="1658" y="12813"/>
                  </a:cubicBezTo>
                  <a:lnTo>
                    <a:pt x="1658" y="12813"/>
                  </a:lnTo>
                  <a:cubicBezTo>
                    <a:pt x="1683" y="12936"/>
                    <a:pt x="1696" y="13008"/>
                    <a:pt x="1693" y="13023"/>
                  </a:cubicBezTo>
                  <a:cubicBezTo>
                    <a:pt x="1652" y="13268"/>
                    <a:pt x="5080" y="13517"/>
                    <a:pt x="4652" y="12947"/>
                  </a:cubicBezTo>
                  <a:cubicBezTo>
                    <a:pt x="4652" y="12947"/>
                    <a:pt x="4652" y="12947"/>
                    <a:pt x="4652" y="12947"/>
                  </a:cubicBezTo>
                  <a:cubicBezTo>
                    <a:pt x="4488" y="12880"/>
                    <a:pt x="4344" y="12820"/>
                    <a:pt x="4234" y="12771"/>
                  </a:cubicBezTo>
                  <a:cubicBezTo>
                    <a:pt x="4226" y="12767"/>
                    <a:pt x="4218" y="12763"/>
                    <a:pt x="4211" y="12759"/>
                  </a:cubicBezTo>
                  <a:cubicBezTo>
                    <a:pt x="4105" y="12701"/>
                    <a:pt x="4062" y="12626"/>
                    <a:pt x="4056" y="12462"/>
                  </a:cubicBezTo>
                  <a:cubicBezTo>
                    <a:pt x="4056" y="12436"/>
                    <a:pt x="4055" y="12177"/>
                    <a:pt x="4064" y="11749"/>
                  </a:cubicBezTo>
                  <a:cubicBezTo>
                    <a:pt x="4065" y="11729"/>
                    <a:pt x="4065" y="11709"/>
                    <a:pt x="4066" y="11689"/>
                  </a:cubicBezTo>
                  <a:cubicBezTo>
                    <a:pt x="4127" y="8965"/>
                    <a:pt x="4409" y="0"/>
                    <a:pt x="4409" y="0"/>
                  </a:cubicBezTo>
                  <a:lnTo>
                    <a:pt x="0" y="352"/>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19">
              <a:extLst>
                <a:ext uri="{FF2B5EF4-FFF2-40B4-BE49-F238E27FC236}">
                  <a16:creationId xmlns:a16="http://schemas.microsoft.com/office/drawing/2014/main" id="{95FF7C96-AEEA-44DD-B78B-0E6D0CB6FF1A}"/>
                </a:ext>
              </a:extLst>
            </p:cNvPr>
            <p:cNvSpPr>
              <a:spLocks/>
            </p:cNvSpPr>
            <p:nvPr/>
          </p:nvSpPr>
          <p:spPr bwMode="auto">
            <a:xfrm>
              <a:off x="6586538" y="5513388"/>
              <a:ext cx="495300" cy="153987"/>
            </a:xfrm>
            <a:custGeom>
              <a:avLst/>
              <a:gdLst>
                <a:gd name="T0" fmla="*/ 600 w 6927"/>
                <a:gd name="T1" fmla="*/ 2146 h 2146"/>
                <a:gd name="T2" fmla="*/ 6174 w 6927"/>
                <a:gd name="T3" fmla="*/ 2146 h 2146"/>
                <a:gd name="T4" fmla="*/ 6139 w 6927"/>
                <a:gd name="T5" fmla="*/ 1194 h 2146"/>
                <a:gd name="T6" fmla="*/ 3273 w 6927"/>
                <a:gd name="T7" fmla="*/ 136 h 2146"/>
                <a:gd name="T8" fmla="*/ 3273 w 6927"/>
                <a:gd name="T9" fmla="*/ 136 h 2146"/>
                <a:gd name="T10" fmla="*/ 1267 w 6927"/>
                <a:gd name="T11" fmla="*/ 247 h 2146"/>
                <a:gd name="T12" fmla="*/ 279 w 6927"/>
                <a:gd name="T13" fmla="*/ 0 h 2146"/>
                <a:gd name="T14" fmla="*/ 279 w 6927"/>
                <a:gd name="T15" fmla="*/ 2 h 2146"/>
                <a:gd name="T16" fmla="*/ 279 w 6927"/>
                <a:gd name="T17" fmla="*/ 2 h 2146"/>
                <a:gd name="T18" fmla="*/ 106 w 6927"/>
                <a:gd name="T19" fmla="*/ 1123 h 2146"/>
                <a:gd name="T20" fmla="*/ 600 w 6927"/>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7" h="2146">
                  <a:moveTo>
                    <a:pt x="600" y="2146"/>
                  </a:moveTo>
                  <a:cubicBezTo>
                    <a:pt x="600" y="2146"/>
                    <a:pt x="4949" y="2146"/>
                    <a:pt x="6174" y="2146"/>
                  </a:cubicBezTo>
                  <a:cubicBezTo>
                    <a:pt x="6577" y="2146"/>
                    <a:pt x="6927" y="1486"/>
                    <a:pt x="6139" y="1194"/>
                  </a:cubicBezTo>
                  <a:cubicBezTo>
                    <a:pt x="5659" y="1016"/>
                    <a:pt x="3481" y="223"/>
                    <a:pt x="3273" y="136"/>
                  </a:cubicBezTo>
                  <a:cubicBezTo>
                    <a:pt x="3273" y="135"/>
                    <a:pt x="3273" y="135"/>
                    <a:pt x="3273" y="136"/>
                  </a:cubicBezTo>
                  <a:cubicBezTo>
                    <a:pt x="2903" y="231"/>
                    <a:pt x="2166" y="328"/>
                    <a:pt x="1267" y="247"/>
                  </a:cubicBezTo>
                  <a:cubicBezTo>
                    <a:pt x="1188" y="240"/>
                    <a:pt x="521" y="168"/>
                    <a:pt x="279" y="0"/>
                  </a:cubicBezTo>
                  <a:cubicBezTo>
                    <a:pt x="279" y="1"/>
                    <a:pt x="279" y="1"/>
                    <a:pt x="279" y="2"/>
                  </a:cubicBezTo>
                  <a:lnTo>
                    <a:pt x="279" y="2"/>
                  </a:lnTo>
                  <a:cubicBezTo>
                    <a:pt x="178" y="420"/>
                    <a:pt x="133" y="823"/>
                    <a:pt x="106" y="1123"/>
                  </a:cubicBezTo>
                  <a:cubicBezTo>
                    <a:pt x="71" y="1516"/>
                    <a:pt x="0" y="2146"/>
                    <a:pt x="600" y="214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05" name="Freeform 20">
              <a:extLst>
                <a:ext uri="{FF2B5EF4-FFF2-40B4-BE49-F238E27FC236}">
                  <a16:creationId xmlns:a16="http://schemas.microsoft.com/office/drawing/2014/main" id="{6D50F3FA-4BEC-4399-B6AD-CE5C3CF188C5}"/>
                </a:ext>
              </a:extLst>
            </p:cNvPr>
            <p:cNvSpPr>
              <a:spLocks/>
            </p:cNvSpPr>
            <p:nvPr/>
          </p:nvSpPr>
          <p:spPr bwMode="auto">
            <a:xfrm>
              <a:off x="6591300" y="5407025"/>
              <a:ext cx="198438" cy="69850"/>
            </a:xfrm>
            <a:custGeom>
              <a:avLst/>
              <a:gdLst>
                <a:gd name="T0" fmla="*/ 0 w 2776"/>
                <a:gd name="T1" fmla="*/ 0 h 965"/>
                <a:gd name="T2" fmla="*/ 129 w 2776"/>
                <a:gd name="T3" fmla="*/ 965 h 965"/>
                <a:gd name="T4" fmla="*/ 2641 w 2776"/>
                <a:gd name="T5" fmla="*/ 452 h 965"/>
                <a:gd name="T6" fmla="*/ 2776 w 2776"/>
                <a:gd name="T7" fmla="*/ 384 h 965"/>
                <a:gd name="T8" fmla="*/ 2609 w 2776"/>
                <a:gd name="T9" fmla="*/ 361 h 965"/>
                <a:gd name="T10" fmla="*/ 0 w 2776"/>
                <a:gd name="T11" fmla="*/ 0 h 965"/>
              </a:gdLst>
              <a:ahLst/>
              <a:cxnLst>
                <a:cxn ang="0">
                  <a:pos x="T0" y="T1"/>
                </a:cxn>
                <a:cxn ang="0">
                  <a:pos x="T2" y="T3"/>
                </a:cxn>
                <a:cxn ang="0">
                  <a:pos x="T4" y="T5"/>
                </a:cxn>
                <a:cxn ang="0">
                  <a:pos x="T6" y="T7"/>
                </a:cxn>
                <a:cxn ang="0">
                  <a:pos x="T8" y="T9"/>
                </a:cxn>
                <a:cxn ang="0">
                  <a:pos x="T10" y="T11"/>
                </a:cxn>
              </a:cxnLst>
              <a:rect l="0" t="0" r="r" b="b"/>
              <a:pathLst>
                <a:path w="2776" h="965">
                  <a:moveTo>
                    <a:pt x="0" y="0"/>
                  </a:moveTo>
                  <a:cubicBezTo>
                    <a:pt x="52" y="388"/>
                    <a:pt x="96" y="717"/>
                    <a:pt x="129" y="965"/>
                  </a:cubicBezTo>
                  <a:lnTo>
                    <a:pt x="2641" y="452"/>
                  </a:lnTo>
                  <a:lnTo>
                    <a:pt x="2776" y="384"/>
                  </a:lnTo>
                  <a:lnTo>
                    <a:pt x="2609" y="361"/>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6" name="Freeform 21">
              <a:extLst>
                <a:ext uri="{FF2B5EF4-FFF2-40B4-BE49-F238E27FC236}">
                  <a16:creationId xmlns:a16="http://schemas.microsoft.com/office/drawing/2014/main" id="{394F269F-935C-412E-96E2-97D82465A51E}"/>
                </a:ext>
              </a:extLst>
            </p:cNvPr>
            <p:cNvSpPr>
              <a:spLocks/>
            </p:cNvSpPr>
            <p:nvPr/>
          </p:nvSpPr>
          <p:spPr bwMode="auto">
            <a:xfrm>
              <a:off x="6446838" y="4056063"/>
              <a:ext cx="520700" cy="1385887"/>
            </a:xfrm>
            <a:custGeom>
              <a:avLst/>
              <a:gdLst>
                <a:gd name="T0" fmla="*/ 7263 w 7268"/>
                <a:gd name="T1" fmla="*/ 3788 h 19413"/>
                <a:gd name="T2" fmla="*/ 7254 w 7268"/>
                <a:gd name="T3" fmla="*/ 3490 h 19413"/>
                <a:gd name="T4" fmla="*/ 2998 w 7268"/>
                <a:gd name="T5" fmla="*/ 785 h 19413"/>
                <a:gd name="T6" fmla="*/ 3481 w 7268"/>
                <a:gd name="T7" fmla="*/ 2242 h 19413"/>
                <a:gd name="T8" fmla="*/ 0 w 7268"/>
                <a:gd name="T9" fmla="*/ 3038 h 19413"/>
                <a:gd name="T10" fmla="*/ 568 w 7268"/>
                <a:gd name="T11" fmla="*/ 19411 h 19413"/>
                <a:gd name="T12" fmla="*/ 6352 w 7268"/>
                <a:gd name="T13" fmla="*/ 19411 h 19413"/>
                <a:gd name="T14" fmla="*/ 7240 w 7268"/>
                <a:gd name="T15" fmla="*/ 4116 h 19413"/>
                <a:gd name="T16" fmla="*/ 7263 w 7268"/>
                <a:gd name="T17" fmla="*/ 3788 h 19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8" h="19413">
                  <a:moveTo>
                    <a:pt x="7263" y="3788"/>
                  </a:moveTo>
                  <a:cubicBezTo>
                    <a:pt x="7268" y="3683"/>
                    <a:pt x="7265" y="3584"/>
                    <a:pt x="7254" y="3490"/>
                  </a:cubicBezTo>
                  <a:cubicBezTo>
                    <a:pt x="7117" y="1687"/>
                    <a:pt x="5463" y="0"/>
                    <a:pt x="2998" y="785"/>
                  </a:cubicBezTo>
                  <a:lnTo>
                    <a:pt x="3481" y="2242"/>
                  </a:lnTo>
                  <a:cubicBezTo>
                    <a:pt x="1716" y="2473"/>
                    <a:pt x="0" y="3038"/>
                    <a:pt x="0" y="3038"/>
                  </a:cubicBezTo>
                  <a:lnTo>
                    <a:pt x="568" y="19411"/>
                  </a:lnTo>
                  <a:cubicBezTo>
                    <a:pt x="609" y="19413"/>
                    <a:pt x="6352" y="19411"/>
                    <a:pt x="6352" y="19411"/>
                  </a:cubicBezTo>
                  <a:cubicBezTo>
                    <a:pt x="6352" y="19411"/>
                    <a:pt x="6757" y="10677"/>
                    <a:pt x="7240" y="4116"/>
                  </a:cubicBezTo>
                  <a:cubicBezTo>
                    <a:pt x="7254" y="4007"/>
                    <a:pt x="7261" y="3898"/>
                    <a:pt x="7263" y="37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7" name="Freeform 22">
              <a:extLst>
                <a:ext uri="{FF2B5EF4-FFF2-40B4-BE49-F238E27FC236}">
                  <a16:creationId xmlns:a16="http://schemas.microsoft.com/office/drawing/2014/main" id="{F9A6B8A0-8651-434F-9C73-521E0D6E0B1C}"/>
                </a:ext>
              </a:extLst>
            </p:cNvPr>
            <p:cNvSpPr>
              <a:spLocks/>
            </p:cNvSpPr>
            <p:nvPr/>
          </p:nvSpPr>
          <p:spPr bwMode="auto">
            <a:xfrm>
              <a:off x="6651625" y="4087813"/>
              <a:ext cx="195263" cy="33337"/>
            </a:xfrm>
            <a:custGeom>
              <a:avLst/>
              <a:gdLst>
                <a:gd name="T0" fmla="*/ 2667 w 2724"/>
                <a:gd name="T1" fmla="*/ 462 h 462"/>
                <a:gd name="T2" fmla="*/ 2660 w 2724"/>
                <a:gd name="T3" fmla="*/ 462 h 462"/>
                <a:gd name="T4" fmla="*/ 50 w 2724"/>
                <a:gd name="T5" fmla="*/ 109 h 462"/>
                <a:gd name="T6" fmla="*/ 5 w 2724"/>
                <a:gd name="T7" fmla="*/ 50 h 462"/>
                <a:gd name="T8" fmla="*/ 64 w 2724"/>
                <a:gd name="T9" fmla="*/ 4 h 462"/>
                <a:gd name="T10" fmla="*/ 2674 w 2724"/>
                <a:gd name="T11" fmla="*/ 357 h 462"/>
                <a:gd name="T12" fmla="*/ 2720 w 2724"/>
                <a:gd name="T13" fmla="*/ 416 h 462"/>
                <a:gd name="T14" fmla="*/ 2667 w 2724"/>
                <a:gd name="T15" fmla="*/ 462 h 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4" h="462">
                  <a:moveTo>
                    <a:pt x="2667" y="462"/>
                  </a:moveTo>
                  <a:cubicBezTo>
                    <a:pt x="2665" y="462"/>
                    <a:pt x="2663" y="462"/>
                    <a:pt x="2660" y="462"/>
                  </a:cubicBezTo>
                  <a:lnTo>
                    <a:pt x="50" y="109"/>
                  </a:lnTo>
                  <a:cubicBezTo>
                    <a:pt x="21" y="105"/>
                    <a:pt x="0" y="78"/>
                    <a:pt x="5" y="50"/>
                  </a:cubicBezTo>
                  <a:cubicBezTo>
                    <a:pt x="8" y="21"/>
                    <a:pt x="35" y="0"/>
                    <a:pt x="64" y="4"/>
                  </a:cubicBezTo>
                  <a:lnTo>
                    <a:pt x="2674" y="357"/>
                  </a:lnTo>
                  <a:cubicBezTo>
                    <a:pt x="2703" y="361"/>
                    <a:pt x="2724" y="388"/>
                    <a:pt x="2720" y="416"/>
                  </a:cubicBezTo>
                  <a:cubicBezTo>
                    <a:pt x="2716" y="443"/>
                    <a:pt x="2693" y="462"/>
                    <a:pt x="2667" y="46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23">
              <a:extLst>
                <a:ext uri="{FF2B5EF4-FFF2-40B4-BE49-F238E27FC236}">
                  <a16:creationId xmlns:a16="http://schemas.microsoft.com/office/drawing/2014/main" id="{69CC31D6-576C-49E8-B26D-C2E008FF80E2}"/>
                </a:ext>
              </a:extLst>
            </p:cNvPr>
            <p:cNvSpPr>
              <a:spLocks/>
            </p:cNvSpPr>
            <p:nvPr/>
          </p:nvSpPr>
          <p:spPr bwMode="auto">
            <a:xfrm>
              <a:off x="6450013" y="4492625"/>
              <a:ext cx="11113" cy="71437"/>
            </a:xfrm>
            <a:custGeom>
              <a:avLst/>
              <a:gdLst>
                <a:gd name="T0" fmla="*/ 85 w 138"/>
                <a:gd name="T1" fmla="*/ 995 h 995"/>
                <a:gd name="T2" fmla="*/ 32 w 138"/>
                <a:gd name="T3" fmla="*/ 943 h 995"/>
                <a:gd name="T4" fmla="*/ 1 w 138"/>
                <a:gd name="T5" fmla="*/ 56 h 995"/>
                <a:gd name="T6" fmla="*/ 52 w 138"/>
                <a:gd name="T7" fmla="*/ 2 h 995"/>
                <a:gd name="T8" fmla="*/ 106 w 138"/>
                <a:gd name="T9" fmla="*/ 53 h 995"/>
                <a:gd name="T10" fmla="*/ 137 w 138"/>
                <a:gd name="T11" fmla="*/ 940 h 995"/>
                <a:gd name="T12" fmla="*/ 86 w 138"/>
                <a:gd name="T13" fmla="*/ 995 h 995"/>
                <a:gd name="T14" fmla="*/ 85 w 138"/>
                <a:gd name="T15" fmla="*/ 995 h 9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995">
                  <a:moveTo>
                    <a:pt x="85" y="995"/>
                  </a:moveTo>
                  <a:cubicBezTo>
                    <a:pt x="56" y="995"/>
                    <a:pt x="33" y="972"/>
                    <a:pt x="32" y="943"/>
                  </a:cubicBezTo>
                  <a:lnTo>
                    <a:pt x="1" y="56"/>
                  </a:lnTo>
                  <a:cubicBezTo>
                    <a:pt x="0" y="27"/>
                    <a:pt x="22" y="3"/>
                    <a:pt x="52" y="2"/>
                  </a:cubicBezTo>
                  <a:cubicBezTo>
                    <a:pt x="81" y="0"/>
                    <a:pt x="105" y="23"/>
                    <a:pt x="106" y="53"/>
                  </a:cubicBezTo>
                  <a:lnTo>
                    <a:pt x="137" y="940"/>
                  </a:lnTo>
                  <a:cubicBezTo>
                    <a:pt x="138" y="969"/>
                    <a:pt x="116" y="994"/>
                    <a:pt x="86" y="995"/>
                  </a:cubicBezTo>
                  <a:cubicBezTo>
                    <a:pt x="86" y="995"/>
                    <a:pt x="85" y="995"/>
                    <a:pt x="85" y="995"/>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24">
              <a:extLst>
                <a:ext uri="{FF2B5EF4-FFF2-40B4-BE49-F238E27FC236}">
                  <a16:creationId xmlns:a16="http://schemas.microsoft.com/office/drawing/2014/main" id="{D3D8E2D2-A30B-4542-B136-175634B82322}"/>
                </a:ext>
              </a:extLst>
            </p:cNvPr>
            <p:cNvSpPr>
              <a:spLocks/>
            </p:cNvSpPr>
            <p:nvPr/>
          </p:nvSpPr>
          <p:spPr bwMode="auto">
            <a:xfrm>
              <a:off x="5853113" y="3938588"/>
              <a:ext cx="347663" cy="68262"/>
            </a:xfrm>
            <a:custGeom>
              <a:avLst/>
              <a:gdLst>
                <a:gd name="T0" fmla="*/ 4851 w 4851"/>
                <a:gd name="T1" fmla="*/ 130 h 962"/>
                <a:gd name="T2" fmla="*/ 0 w 4851"/>
                <a:gd name="T3" fmla="*/ 962 h 962"/>
                <a:gd name="T4" fmla="*/ 112 w 4851"/>
                <a:gd name="T5" fmla="*/ 0 h 962"/>
                <a:gd name="T6" fmla="*/ 4851 w 4851"/>
                <a:gd name="T7" fmla="*/ 130 h 962"/>
              </a:gdLst>
              <a:ahLst/>
              <a:cxnLst>
                <a:cxn ang="0">
                  <a:pos x="T0" y="T1"/>
                </a:cxn>
                <a:cxn ang="0">
                  <a:pos x="T2" y="T3"/>
                </a:cxn>
                <a:cxn ang="0">
                  <a:pos x="T4" y="T5"/>
                </a:cxn>
                <a:cxn ang="0">
                  <a:pos x="T6" y="T7"/>
                </a:cxn>
              </a:cxnLst>
              <a:rect l="0" t="0" r="r" b="b"/>
              <a:pathLst>
                <a:path w="4851" h="962">
                  <a:moveTo>
                    <a:pt x="4851" y="130"/>
                  </a:moveTo>
                  <a:lnTo>
                    <a:pt x="0" y="962"/>
                  </a:lnTo>
                  <a:cubicBezTo>
                    <a:pt x="41" y="623"/>
                    <a:pt x="78" y="300"/>
                    <a:pt x="112" y="0"/>
                  </a:cubicBezTo>
                  <a:lnTo>
                    <a:pt x="4851" y="1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0" name="Freeform 25">
              <a:extLst>
                <a:ext uri="{FF2B5EF4-FFF2-40B4-BE49-F238E27FC236}">
                  <a16:creationId xmlns:a16="http://schemas.microsoft.com/office/drawing/2014/main" id="{E00C8F0C-1162-42B2-8432-83BC5B9EF085}"/>
                </a:ext>
              </a:extLst>
            </p:cNvPr>
            <p:cNvSpPr>
              <a:spLocks/>
            </p:cNvSpPr>
            <p:nvPr/>
          </p:nvSpPr>
          <p:spPr bwMode="auto">
            <a:xfrm>
              <a:off x="7258050" y="3517900"/>
              <a:ext cx="177800" cy="317500"/>
            </a:xfrm>
            <a:custGeom>
              <a:avLst/>
              <a:gdLst>
                <a:gd name="T0" fmla="*/ 1552 w 2487"/>
                <a:gd name="T1" fmla="*/ 3766 h 4426"/>
                <a:gd name="T2" fmla="*/ 1715 w 2487"/>
                <a:gd name="T3" fmla="*/ 114 h 4426"/>
                <a:gd name="T4" fmla="*/ 1552 w 2487"/>
                <a:gd name="T5" fmla="*/ 3766 h 4426"/>
              </a:gdLst>
              <a:ahLst/>
              <a:cxnLst>
                <a:cxn ang="0">
                  <a:pos x="T0" y="T1"/>
                </a:cxn>
                <a:cxn ang="0">
                  <a:pos x="T2" y="T3"/>
                </a:cxn>
                <a:cxn ang="0">
                  <a:pos x="T4" y="T5"/>
                </a:cxn>
              </a:cxnLst>
              <a:rect l="0" t="0" r="r" b="b"/>
              <a:pathLst>
                <a:path w="2487" h="4426">
                  <a:moveTo>
                    <a:pt x="1552" y="3766"/>
                  </a:moveTo>
                  <a:cubicBezTo>
                    <a:pt x="2487" y="3605"/>
                    <a:pt x="2444" y="114"/>
                    <a:pt x="1715" y="114"/>
                  </a:cubicBezTo>
                  <a:cubicBezTo>
                    <a:pt x="349" y="0"/>
                    <a:pt x="0" y="4426"/>
                    <a:pt x="1552" y="37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1" name="Freeform 26">
              <a:extLst>
                <a:ext uri="{FF2B5EF4-FFF2-40B4-BE49-F238E27FC236}">
                  <a16:creationId xmlns:a16="http://schemas.microsoft.com/office/drawing/2014/main" id="{AF403E6F-2547-4DB8-9F98-6D87D091B8AB}"/>
                </a:ext>
              </a:extLst>
            </p:cNvPr>
            <p:cNvSpPr>
              <a:spLocks/>
            </p:cNvSpPr>
            <p:nvPr/>
          </p:nvSpPr>
          <p:spPr bwMode="auto">
            <a:xfrm>
              <a:off x="7273925" y="3649663"/>
              <a:ext cx="446088" cy="166687"/>
            </a:xfrm>
            <a:custGeom>
              <a:avLst/>
              <a:gdLst>
                <a:gd name="T0" fmla="*/ 0 w 6217"/>
                <a:gd name="T1" fmla="*/ 18 h 2328"/>
                <a:gd name="T2" fmla="*/ 1467 w 6217"/>
                <a:gd name="T3" fmla="*/ 261 h 2328"/>
                <a:gd name="T4" fmla="*/ 3433 w 6217"/>
                <a:gd name="T5" fmla="*/ 74 h 2328"/>
                <a:gd name="T6" fmla="*/ 5973 w 6217"/>
                <a:gd name="T7" fmla="*/ 1361 h 2328"/>
                <a:gd name="T8" fmla="*/ 5784 w 6217"/>
                <a:gd name="T9" fmla="*/ 1713 h 2328"/>
                <a:gd name="T10" fmla="*/ 5296 w 6217"/>
                <a:gd name="T11" fmla="*/ 1909 h 2328"/>
                <a:gd name="T12" fmla="*/ 4890 w 6217"/>
                <a:gd name="T13" fmla="*/ 2127 h 2328"/>
                <a:gd name="T14" fmla="*/ 3748 w 6217"/>
                <a:gd name="T15" fmla="*/ 1803 h 2328"/>
                <a:gd name="T16" fmla="*/ 2317 w 6217"/>
                <a:gd name="T17" fmla="*/ 2037 h 2328"/>
                <a:gd name="T18" fmla="*/ 107 w 6217"/>
                <a:gd name="T19" fmla="*/ 2157 h 2328"/>
                <a:gd name="T20" fmla="*/ 0 w 6217"/>
                <a:gd name="T21" fmla="*/ 18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17" h="2328">
                  <a:moveTo>
                    <a:pt x="0" y="18"/>
                  </a:moveTo>
                  <a:cubicBezTo>
                    <a:pt x="23" y="0"/>
                    <a:pt x="1467" y="261"/>
                    <a:pt x="1467" y="261"/>
                  </a:cubicBezTo>
                  <a:cubicBezTo>
                    <a:pt x="1897" y="242"/>
                    <a:pt x="3241" y="84"/>
                    <a:pt x="3433" y="74"/>
                  </a:cubicBezTo>
                  <a:cubicBezTo>
                    <a:pt x="4021" y="44"/>
                    <a:pt x="5416" y="916"/>
                    <a:pt x="5973" y="1361"/>
                  </a:cubicBezTo>
                  <a:cubicBezTo>
                    <a:pt x="6217" y="1556"/>
                    <a:pt x="6099" y="1820"/>
                    <a:pt x="5784" y="1713"/>
                  </a:cubicBezTo>
                  <a:cubicBezTo>
                    <a:pt x="5727" y="1694"/>
                    <a:pt x="5831" y="2167"/>
                    <a:pt x="5296" y="1909"/>
                  </a:cubicBezTo>
                  <a:cubicBezTo>
                    <a:pt x="5279" y="1901"/>
                    <a:pt x="5338" y="2328"/>
                    <a:pt x="4890" y="2127"/>
                  </a:cubicBezTo>
                  <a:cubicBezTo>
                    <a:pt x="4405" y="1911"/>
                    <a:pt x="3748" y="1803"/>
                    <a:pt x="3748" y="1803"/>
                  </a:cubicBezTo>
                  <a:cubicBezTo>
                    <a:pt x="3748" y="1803"/>
                    <a:pt x="3028" y="1906"/>
                    <a:pt x="2317" y="2037"/>
                  </a:cubicBezTo>
                  <a:cubicBezTo>
                    <a:pt x="1377" y="2210"/>
                    <a:pt x="107" y="2157"/>
                    <a:pt x="107" y="2157"/>
                  </a:cubicBezTo>
                  <a:lnTo>
                    <a:pt x="0" y="18"/>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112" name="Freeform 27">
              <a:extLst>
                <a:ext uri="{FF2B5EF4-FFF2-40B4-BE49-F238E27FC236}">
                  <a16:creationId xmlns:a16="http://schemas.microsoft.com/office/drawing/2014/main" id="{8E2C7893-CD8E-4355-9DA3-388D0F6E8184}"/>
                </a:ext>
              </a:extLst>
            </p:cNvPr>
            <p:cNvSpPr>
              <a:spLocks/>
            </p:cNvSpPr>
            <p:nvPr/>
          </p:nvSpPr>
          <p:spPr bwMode="auto">
            <a:xfrm>
              <a:off x="5889625" y="2881313"/>
              <a:ext cx="1490663" cy="915987"/>
            </a:xfrm>
            <a:custGeom>
              <a:avLst/>
              <a:gdLst>
                <a:gd name="T0" fmla="*/ 6450 w 20800"/>
                <a:gd name="T1" fmla="*/ 8 h 12821"/>
                <a:gd name="T2" fmla="*/ 11910 w 20800"/>
                <a:gd name="T3" fmla="*/ 2504 h 12821"/>
                <a:gd name="T4" fmla="*/ 13994 w 20800"/>
                <a:gd name="T5" fmla="*/ 8721 h 12821"/>
                <a:gd name="T6" fmla="*/ 20800 w 20800"/>
                <a:gd name="T7" fmla="*/ 9031 h 12821"/>
                <a:gd name="T8" fmla="*/ 20638 w 20800"/>
                <a:gd name="T9" fmla="*/ 12770 h 12821"/>
                <a:gd name="T10" fmla="*/ 12538 w 20800"/>
                <a:gd name="T11" fmla="*/ 12808 h 12821"/>
                <a:gd name="T12" fmla="*/ 11133 w 20800"/>
                <a:gd name="T13" fmla="*/ 12712 h 12821"/>
                <a:gd name="T14" fmla="*/ 9806 w 20800"/>
                <a:gd name="T15" fmla="*/ 10948 h 12821"/>
                <a:gd name="T16" fmla="*/ 9782 w 20800"/>
                <a:gd name="T17" fmla="*/ 10915 h 12821"/>
                <a:gd name="T18" fmla="*/ 0 w 20800"/>
                <a:gd name="T19" fmla="*/ 10859 h 12821"/>
                <a:gd name="T20" fmla="*/ 6450 w 20800"/>
                <a:gd name="T21" fmla="*/ 8 h 1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00" h="12821">
                  <a:moveTo>
                    <a:pt x="6450" y="8"/>
                  </a:moveTo>
                  <a:cubicBezTo>
                    <a:pt x="9263" y="0"/>
                    <a:pt x="10921" y="599"/>
                    <a:pt x="11910" y="2504"/>
                  </a:cubicBezTo>
                  <a:cubicBezTo>
                    <a:pt x="12527" y="3693"/>
                    <a:pt x="13987" y="8696"/>
                    <a:pt x="13994" y="8721"/>
                  </a:cubicBezTo>
                  <a:lnTo>
                    <a:pt x="20800" y="9031"/>
                  </a:lnTo>
                  <a:cubicBezTo>
                    <a:pt x="20079" y="8993"/>
                    <a:pt x="19886" y="12770"/>
                    <a:pt x="20638" y="12770"/>
                  </a:cubicBezTo>
                  <a:lnTo>
                    <a:pt x="12538" y="12808"/>
                  </a:lnTo>
                  <a:cubicBezTo>
                    <a:pt x="12070" y="12808"/>
                    <a:pt x="11581" y="12821"/>
                    <a:pt x="11133" y="12712"/>
                  </a:cubicBezTo>
                  <a:cubicBezTo>
                    <a:pt x="10738" y="12615"/>
                    <a:pt x="10093" y="11329"/>
                    <a:pt x="9806" y="10948"/>
                  </a:cubicBezTo>
                  <a:cubicBezTo>
                    <a:pt x="9798" y="10937"/>
                    <a:pt x="9790" y="10926"/>
                    <a:pt x="9782" y="10915"/>
                  </a:cubicBezTo>
                  <a:cubicBezTo>
                    <a:pt x="8954" y="11048"/>
                    <a:pt x="5084" y="11238"/>
                    <a:pt x="0" y="10859"/>
                  </a:cubicBezTo>
                  <a:cubicBezTo>
                    <a:pt x="0" y="10859"/>
                    <a:pt x="5563" y="651"/>
                    <a:pt x="6450"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3" name="Freeform 28">
              <a:extLst>
                <a:ext uri="{FF2B5EF4-FFF2-40B4-BE49-F238E27FC236}">
                  <a16:creationId xmlns:a16="http://schemas.microsoft.com/office/drawing/2014/main" id="{9872EB03-74AE-4540-8429-B57EB4A346BD}"/>
                </a:ext>
              </a:extLst>
            </p:cNvPr>
            <p:cNvSpPr>
              <a:spLocks/>
            </p:cNvSpPr>
            <p:nvPr/>
          </p:nvSpPr>
          <p:spPr bwMode="auto">
            <a:xfrm>
              <a:off x="6607175" y="3421063"/>
              <a:ext cx="79375" cy="368300"/>
            </a:xfrm>
            <a:custGeom>
              <a:avLst/>
              <a:gdLst>
                <a:gd name="T0" fmla="*/ 0 w 1118"/>
                <a:gd name="T1" fmla="*/ 4466 h 5163"/>
                <a:gd name="T2" fmla="*/ 1118 w 1118"/>
                <a:gd name="T3" fmla="*/ 5163 h 5163"/>
                <a:gd name="T4" fmla="*/ 272 w 1118"/>
                <a:gd name="T5" fmla="*/ 0 h 5163"/>
                <a:gd name="T6" fmla="*/ 411 w 1118"/>
                <a:gd name="T7" fmla="*/ 4391 h 5163"/>
                <a:gd name="T8" fmla="*/ 0 w 1118"/>
                <a:gd name="T9" fmla="*/ 4466 h 5163"/>
              </a:gdLst>
              <a:ahLst/>
              <a:cxnLst>
                <a:cxn ang="0">
                  <a:pos x="T0" y="T1"/>
                </a:cxn>
                <a:cxn ang="0">
                  <a:pos x="T2" y="T3"/>
                </a:cxn>
                <a:cxn ang="0">
                  <a:pos x="T4" y="T5"/>
                </a:cxn>
                <a:cxn ang="0">
                  <a:pos x="T6" y="T7"/>
                </a:cxn>
                <a:cxn ang="0">
                  <a:pos x="T8" y="T9"/>
                </a:cxn>
              </a:cxnLst>
              <a:rect l="0" t="0" r="r" b="b"/>
              <a:pathLst>
                <a:path w="1118" h="5163">
                  <a:moveTo>
                    <a:pt x="0" y="4466"/>
                  </a:moveTo>
                  <a:cubicBezTo>
                    <a:pt x="287" y="4848"/>
                    <a:pt x="723" y="5066"/>
                    <a:pt x="1118" y="5163"/>
                  </a:cubicBezTo>
                  <a:lnTo>
                    <a:pt x="272" y="0"/>
                  </a:lnTo>
                  <a:lnTo>
                    <a:pt x="411" y="4391"/>
                  </a:lnTo>
                  <a:cubicBezTo>
                    <a:pt x="411" y="4391"/>
                    <a:pt x="224" y="4429"/>
                    <a:pt x="0" y="44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4" name="Freeform 29">
              <a:extLst>
                <a:ext uri="{FF2B5EF4-FFF2-40B4-BE49-F238E27FC236}">
                  <a16:creationId xmlns:a16="http://schemas.microsoft.com/office/drawing/2014/main" id="{13F60676-D541-4FC4-81BF-705D1F281B3F}"/>
                </a:ext>
              </a:extLst>
            </p:cNvPr>
            <p:cNvSpPr>
              <a:spLocks/>
            </p:cNvSpPr>
            <p:nvPr/>
          </p:nvSpPr>
          <p:spPr bwMode="auto">
            <a:xfrm>
              <a:off x="5583238" y="2882900"/>
              <a:ext cx="842963" cy="895350"/>
            </a:xfrm>
            <a:custGeom>
              <a:avLst/>
              <a:gdLst>
                <a:gd name="T0" fmla="*/ 10716 w 11759"/>
                <a:gd name="T1" fmla="*/ 0 h 12551"/>
                <a:gd name="T2" fmla="*/ 7744 w 11759"/>
                <a:gd name="T3" fmla="*/ 27 h 12551"/>
                <a:gd name="T4" fmla="*/ 2841 w 11759"/>
                <a:gd name="T5" fmla="*/ 2250 h 12551"/>
                <a:gd name="T6" fmla="*/ 901 w 11759"/>
                <a:gd name="T7" fmla="*/ 7188 h 12551"/>
                <a:gd name="T8" fmla="*/ 2171 w 11759"/>
                <a:gd name="T9" fmla="*/ 12551 h 12551"/>
                <a:gd name="T10" fmla="*/ 4399 w 11759"/>
                <a:gd name="T11" fmla="*/ 8794 h 12551"/>
                <a:gd name="T12" fmla="*/ 4242 w 11759"/>
                <a:gd name="T13" fmla="*/ 11450 h 12551"/>
                <a:gd name="T14" fmla="*/ 7643 w 11759"/>
                <a:gd name="T15" fmla="*/ 6715 h 12551"/>
                <a:gd name="T16" fmla="*/ 10716 w 11759"/>
                <a:gd name="T17" fmla="*/ 0 h 1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59" h="12551">
                  <a:moveTo>
                    <a:pt x="10716" y="0"/>
                  </a:moveTo>
                  <a:cubicBezTo>
                    <a:pt x="9790" y="466"/>
                    <a:pt x="8828" y="571"/>
                    <a:pt x="7744" y="27"/>
                  </a:cubicBezTo>
                  <a:cubicBezTo>
                    <a:pt x="5915" y="36"/>
                    <a:pt x="4058" y="293"/>
                    <a:pt x="2841" y="2250"/>
                  </a:cubicBezTo>
                  <a:cubicBezTo>
                    <a:pt x="1853" y="3837"/>
                    <a:pt x="1465" y="5425"/>
                    <a:pt x="901" y="7188"/>
                  </a:cubicBezTo>
                  <a:cubicBezTo>
                    <a:pt x="0" y="10005"/>
                    <a:pt x="274" y="11944"/>
                    <a:pt x="2171" y="12551"/>
                  </a:cubicBezTo>
                  <a:lnTo>
                    <a:pt x="4399" y="8794"/>
                  </a:lnTo>
                  <a:lnTo>
                    <a:pt x="4242" y="11450"/>
                  </a:lnTo>
                  <a:cubicBezTo>
                    <a:pt x="5664" y="11657"/>
                    <a:pt x="6469" y="8533"/>
                    <a:pt x="7643" y="6715"/>
                  </a:cubicBezTo>
                  <a:cubicBezTo>
                    <a:pt x="9814" y="3353"/>
                    <a:pt x="11759" y="109"/>
                    <a:pt x="107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5" name="Freeform 30">
              <a:extLst>
                <a:ext uri="{FF2B5EF4-FFF2-40B4-BE49-F238E27FC236}">
                  <a16:creationId xmlns:a16="http://schemas.microsoft.com/office/drawing/2014/main" id="{069AEEDD-7B85-4F0E-8366-014054F2F851}"/>
                </a:ext>
              </a:extLst>
            </p:cNvPr>
            <p:cNvSpPr>
              <a:spLocks/>
            </p:cNvSpPr>
            <p:nvPr/>
          </p:nvSpPr>
          <p:spPr bwMode="auto">
            <a:xfrm>
              <a:off x="5819775" y="3471863"/>
              <a:ext cx="836613" cy="508000"/>
            </a:xfrm>
            <a:custGeom>
              <a:avLst/>
              <a:gdLst>
                <a:gd name="T0" fmla="*/ 11255 w 11677"/>
                <a:gd name="T1" fmla="*/ 0 h 7122"/>
                <a:gd name="T2" fmla="*/ 11677 w 11677"/>
                <a:gd name="T3" fmla="*/ 6773 h 7122"/>
                <a:gd name="T4" fmla="*/ 0 w 11677"/>
                <a:gd name="T5" fmla="*/ 6773 h 7122"/>
                <a:gd name="T6" fmla="*/ 353 w 11677"/>
                <a:gd name="T7" fmla="*/ 1834 h 7122"/>
                <a:gd name="T8" fmla="*/ 11255 w 11677"/>
                <a:gd name="T9" fmla="*/ 0 h 7122"/>
              </a:gdLst>
              <a:ahLst/>
              <a:cxnLst>
                <a:cxn ang="0">
                  <a:pos x="T0" y="T1"/>
                </a:cxn>
                <a:cxn ang="0">
                  <a:pos x="T2" y="T3"/>
                </a:cxn>
                <a:cxn ang="0">
                  <a:pos x="T4" y="T5"/>
                </a:cxn>
                <a:cxn ang="0">
                  <a:pos x="T6" y="T7"/>
                </a:cxn>
                <a:cxn ang="0">
                  <a:pos x="T8" y="T9"/>
                </a:cxn>
              </a:cxnLst>
              <a:rect l="0" t="0" r="r" b="b"/>
              <a:pathLst>
                <a:path w="11677" h="7122">
                  <a:moveTo>
                    <a:pt x="11255" y="0"/>
                  </a:moveTo>
                  <a:lnTo>
                    <a:pt x="11677" y="6773"/>
                  </a:lnTo>
                  <a:cubicBezTo>
                    <a:pt x="8104" y="7122"/>
                    <a:pt x="4171" y="7077"/>
                    <a:pt x="0" y="6773"/>
                  </a:cubicBezTo>
                  <a:lnTo>
                    <a:pt x="353" y="1834"/>
                  </a:lnTo>
                  <a:lnTo>
                    <a:pt x="1125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6" name="Freeform 31">
              <a:extLst>
                <a:ext uri="{FF2B5EF4-FFF2-40B4-BE49-F238E27FC236}">
                  <a16:creationId xmlns:a16="http://schemas.microsoft.com/office/drawing/2014/main" id="{597CF846-B757-4905-AA44-E0203D40F8A8}"/>
                </a:ext>
              </a:extLst>
            </p:cNvPr>
            <p:cNvSpPr>
              <a:spLocks/>
            </p:cNvSpPr>
            <p:nvPr/>
          </p:nvSpPr>
          <p:spPr bwMode="auto">
            <a:xfrm>
              <a:off x="5988050" y="2193925"/>
              <a:ext cx="601663" cy="584200"/>
            </a:xfrm>
            <a:custGeom>
              <a:avLst/>
              <a:gdLst>
                <a:gd name="T0" fmla="*/ 7407 w 8380"/>
                <a:gd name="T1" fmla="*/ 2991 h 8195"/>
                <a:gd name="T2" fmla="*/ 7101 w 8380"/>
                <a:gd name="T3" fmla="*/ 2673 h 8195"/>
                <a:gd name="T4" fmla="*/ 4770 w 8380"/>
                <a:gd name="T5" fmla="*/ 908 h 8195"/>
                <a:gd name="T6" fmla="*/ 1124 w 8380"/>
                <a:gd name="T7" fmla="*/ 1367 h 8195"/>
                <a:gd name="T8" fmla="*/ 1634 w 8380"/>
                <a:gd name="T9" fmla="*/ 5276 h 8195"/>
                <a:gd name="T10" fmla="*/ 5120 w 8380"/>
                <a:gd name="T11" fmla="*/ 4806 h 8195"/>
                <a:gd name="T12" fmla="*/ 5742 w 8380"/>
                <a:gd name="T13" fmla="*/ 7571 h 8195"/>
                <a:gd name="T14" fmla="*/ 5957 w 8380"/>
                <a:gd name="T15" fmla="*/ 8134 h 8195"/>
                <a:gd name="T16" fmla="*/ 6381 w 8380"/>
                <a:gd name="T17" fmla="*/ 6676 h 8195"/>
                <a:gd name="T18" fmla="*/ 6804 w 8380"/>
                <a:gd name="T19" fmla="*/ 6067 h 8195"/>
                <a:gd name="T20" fmla="*/ 7572 w 8380"/>
                <a:gd name="T21" fmla="*/ 4652 h 8195"/>
                <a:gd name="T22" fmla="*/ 7407 w 8380"/>
                <a:gd name="T23" fmla="*/ 2991 h 8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80" h="8195">
                  <a:moveTo>
                    <a:pt x="7407" y="2991"/>
                  </a:moveTo>
                  <a:cubicBezTo>
                    <a:pt x="7220" y="2901"/>
                    <a:pt x="7157" y="2870"/>
                    <a:pt x="7101" y="2673"/>
                  </a:cubicBezTo>
                  <a:cubicBezTo>
                    <a:pt x="6624" y="979"/>
                    <a:pt x="4975" y="1034"/>
                    <a:pt x="4770" y="908"/>
                  </a:cubicBezTo>
                  <a:cubicBezTo>
                    <a:pt x="3294" y="0"/>
                    <a:pt x="1879" y="393"/>
                    <a:pt x="1124" y="1367"/>
                  </a:cubicBezTo>
                  <a:cubicBezTo>
                    <a:pt x="0" y="2817"/>
                    <a:pt x="762" y="5050"/>
                    <a:pt x="1634" y="5276"/>
                  </a:cubicBezTo>
                  <a:cubicBezTo>
                    <a:pt x="2469" y="5642"/>
                    <a:pt x="3922" y="5379"/>
                    <a:pt x="5120" y="4806"/>
                  </a:cubicBezTo>
                  <a:cubicBezTo>
                    <a:pt x="5379" y="5886"/>
                    <a:pt x="5742" y="7571"/>
                    <a:pt x="5742" y="7571"/>
                  </a:cubicBezTo>
                  <a:cubicBezTo>
                    <a:pt x="5742" y="7571"/>
                    <a:pt x="5295" y="8088"/>
                    <a:pt x="5957" y="8134"/>
                  </a:cubicBezTo>
                  <a:cubicBezTo>
                    <a:pt x="6847" y="8195"/>
                    <a:pt x="6526" y="6692"/>
                    <a:pt x="6381" y="6676"/>
                  </a:cubicBezTo>
                  <a:lnTo>
                    <a:pt x="6804" y="6067"/>
                  </a:lnTo>
                  <a:cubicBezTo>
                    <a:pt x="6804" y="6067"/>
                    <a:pt x="7712" y="5594"/>
                    <a:pt x="7572" y="4652"/>
                  </a:cubicBezTo>
                  <a:cubicBezTo>
                    <a:pt x="7551" y="4507"/>
                    <a:pt x="8380" y="3460"/>
                    <a:pt x="7407" y="299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32">
              <a:extLst>
                <a:ext uri="{FF2B5EF4-FFF2-40B4-BE49-F238E27FC236}">
                  <a16:creationId xmlns:a16="http://schemas.microsoft.com/office/drawing/2014/main" id="{F083905C-C2D6-4DA5-908E-75C87C2B8E43}"/>
                </a:ext>
              </a:extLst>
            </p:cNvPr>
            <p:cNvSpPr>
              <a:spLocks/>
            </p:cNvSpPr>
            <p:nvPr/>
          </p:nvSpPr>
          <p:spPr bwMode="auto">
            <a:xfrm>
              <a:off x="6138863" y="2776538"/>
              <a:ext cx="144463" cy="77787"/>
            </a:xfrm>
            <a:custGeom>
              <a:avLst/>
              <a:gdLst>
                <a:gd name="T0" fmla="*/ 0 w 2032"/>
                <a:gd name="T1" fmla="*/ 1088 h 1088"/>
                <a:gd name="T2" fmla="*/ 190 w 2032"/>
                <a:gd name="T3" fmla="*/ 0 h 1088"/>
                <a:gd name="T4" fmla="*/ 2032 w 2032"/>
                <a:gd name="T5" fmla="*/ 338 h 1088"/>
                <a:gd name="T6" fmla="*/ 1857 w 2032"/>
                <a:gd name="T7" fmla="*/ 1048 h 1088"/>
                <a:gd name="T8" fmla="*/ 0 w 2032"/>
                <a:gd name="T9" fmla="*/ 1088 h 1088"/>
              </a:gdLst>
              <a:ahLst/>
              <a:cxnLst>
                <a:cxn ang="0">
                  <a:pos x="T0" y="T1"/>
                </a:cxn>
                <a:cxn ang="0">
                  <a:pos x="T2" y="T3"/>
                </a:cxn>
                <a:cxn ang="0">
                  <a:pos x="T4" y="T5"/>
                </a:cxn>
                <a:cxn ang="0">
                  <a:pos x="T6" y="T7"/>
                </a:cxn>
                <a:cxn ang="0">
                  <a:pos x="T8" y="T9"/>
                </a:cxn>
              </a:cxnLst>
              <a:rect l="0" t="0" r="r" b="b"/>
              <a:pathLst>
                <a:path w="2032" h="1088">
                  <a:moveTo>
                    <a:pt x="0" y="1088"/>
                  </a:moveTo>
                  <a:lnTo>
                    <a:pt x="190" y="0"/>
                  </a:lnTo>
                  <a:lnTo>
                    <a:pt x="2032" y="338"/>
                  </a:lnTo>
                  <a:lnTo>
                    <a:pt x="1857" y="1048"/>
                  </a:lnTo>
                  <a:lnTo>
                    <a:pt x="0" y="1088"/>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33">
              <a:extLst>
                <a:ext uri="{FF2B5EF4-FFF2-40B4-BE49-F238E27FC236}">
                  <a16:creationId xmlns:a16="http://schemas.microsoft.com/office/drawing/2014/main" id="{E0B3C95F-E774-432E-8324-C03693241486}"/>
                </a:ext>
              </a:extLst>
            </p:cNvPr>
            <p:cNvSpPr>
              <a:spLocks/>
            </p:cNvSpPr>
            <p:nvPr/>
          </p:nvSpPr>
          <p:spPr bwMode="auto">
            <a:xfrm>
              <a:off x="6080125" y="2378075"/>
              <a:ext cx="434975" cy="577850"/>
            </a:xfrm>
            <a:custGeom>
              <a:avLst/>
              <a:gdLst>
                <a:gd name="T0" fmla="*/ 5781 w 6061"/>
                <a:gd name="T1" fmla="*/ 4158 h 8098"/>
                <a:gd name="T2" fmla="*/ 4758 w 6061"/>
                <a:gd name="T3" fmla="*/ 4896 h 8098"/>
                <a:gd name="T4" fmla="*/ 4375 w 6061"/>
                <a:gd name="T5" fmla="*/ 5714 h 8098"/>
                <a:gd name="T6" fmla="*/ 4541 w 6061"/>
                <a:gd name="T7" fmla="*/ 7506 h 8098"/>
                <a:gd name="T8" fmla="*/ 625 w 6061"/>
                <a:gd name="T9" fmla="*/ 7365 h 8098"/>
                <a:gd name="T10" fmla="*/ 801 w 6061"/>
                <a:gd name="T11" fmla="*/ 6660 h 8098"/>
                <a:gd name="T12" fmla="*/ 2572 w 6061"/>
                <a:gd name="T13" fmla="*/ 6291 h 8098"/>
                <a:gd name="T14" fmla="*/ 606 w 6061"/>
                <a:gd name="T15" fmla="*/ 5693 h 8098"/>
                <a:gd name="T16" fmla="*/ 5 w 6061"/>
                <a:gd name="T17" fmla="*/ 3842 h 8098"/>
                <a:gd name="T18" fmla="*/ 10 w 6061"/>
                <a:gd name="T19" fmla="*/ 3622 h 8098"/>
                <a:gd name="T20" fmla="*/ 66 w 6061"/>
                <a:gd name="T21" fmla="*/ 2903 h 8098"/>
                <a:gd name="T22" fmla="*/ 505 w 6061"/>
                <a:gd name="T23" fmla="*/ 1244 h 8098"/>
                <a:gd name="T24" fmla="*/ 1778 w 6061"/>
                <a:gd name="T25" fmla="*/ 57 h 8098"/>
                <a:gd name="T26" fmla="*/ 2121 w 6061"/>
                <a:gd name="T27" fmla="*/ 160 h 8098"/>
                <a:gd name="T28" fmla="*/ 3947 w 6061"/>
                <a:gd name="T29" fmla="*/ 1480 h 8098"/>
                <a:gd name="T30" fmla="*/ 4584 w 6061"/>
                <a:gd name="T31" fmla="*/ 2750 h 8098"/>
                <a:gd name="T32" fmla="*/ 4846 w 6061"/>
                <a:gd name="T33" fmla="*/ 3316 h 8098"/>
                <a:gd name="T34" fmla="*/ 5076 w 6061"/>
                <a:gd name="T35" fmla="*/ 3241 h 8098"/>
                <a:gd name="T36" fmla="*/ 5268 w 6061"/>
                <a:gd name="T37" fmla="*/ 3120 h 8098"/>
                <a:gd name="T38" fmla="*/ 5781 w 6061"/>
                <a:gd name="T39" fmla="*/ 4158 h 8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1" h="8098">
                  <a:moveTo>
                    <a:pt x="5781" y="4158"/>
                  </a:moveTo>
                  <a:cubicBezTo>
                    <a:pt x="5568" y="4756"/>
                    <a:pt x="5153" y="5038"/>
                    <a:pt x="4758" y="4896"/>
                  </a:cubicBezTo>
                  <a:cubicBezTo>
                    <a:pt x="4701" y="5063"/>
                    <a:pt x="4569" y="5439"/>
                    <a:pt x="4375" y="5714"/>
                  </a:cubicBezTo>
                  <a:cubicBezTo>
                    <a:pt x="4350" y="5749"/>
                    <a:pt x="4541" y="7506"/>
                    <a:pt x="4541" y="7506"/>
                  </a:cubicBezTo>
                  <a:cubicBezTo>
                    <a:pt x="3887" y="8098"/>
                    <a:pt x="968" y="8007"/>
                    <a:pt x="625" y="7365"/>
                  </a:cubicBezTo>
                  <a:lnTo>
                    <a:pt x="801" y="6660"/>
                  </a:lnTo>
                  <a:cubicBezTo>
                    <a:pt x="801" y="6660"/>
                    <a:pt x="2097" y="6462"/>
                    <a:pt x="2572" y="6291"/>
                  </a:cubicBezTo>
                  <a:cubicBezTo>
                    <a:pt x="1830" y="6558"/>
                    <a:pt x="962" y="6079"/>
                    <a:pt x="606" y="5693"/>
                  </a:cubicBezTo>
                  <a:cubicBezTo>
                    <a:pt x="143" y="5191"/>
                    <a:pt x="0" y="4411"/>
                    <a:pt x="5" y="3842"/>
                  </a:cubicBezTo>
                  <a:cubicBezTo>
                    <a:pt x="5" y="3763"/>
                    <a:pt x="7" y="3690"/>
                    <a:pt x="10" y="3622"/>
                  </a:cubicBezTo>
                  <a:cubicBezTo>
                    <a:pt x="19" y="3390"/>
                    <a:pt x="34" y="3151"/>
                    <a:pt x="66" y="2903"/>
                  </a:cubicBezTo>
                  <a:cubicBezTo>
                    <a:pt x="128" y="2395"/>
                    <a:pt x="252" y="1849"/>
                    <a:pt x="505" y="1244"/>
                  </a:cubicBezTo>
                  <a:cubicBezTo>
                    <a:pt x="852" y="412"/>
                    <a:pt x="1486" y="140"/>
                    <a:pt x="1778" y="57"/>
                  </a:cubicBezTo>
                  <a:cubicBezTo>
                    <a:pt x="1959" y="6"/>
                    <a:pt x="2060" y="0"/>
                    <a:pt x="2121" y="160"/>
                  </a:cubicBezTo>
                  <a:cubicBezTo>
                    <a:pt x="2313" y="661"/>
                    <a:pt x="2635" y="1162"/>
                    <a:pt x="3947" y="1480"/>
                  </a:cubicBezTo>
                  <a:cubicBezTo>
                    <a:pt x="4810" y="1690"/>
                    <a:pt x="4700" y="1976"/>
                    <a:pt x="4584" y="2750"/>
                  </a:cubicBezTo>
                  <a:cubicBezTo>
                    <a:pt x="4554" y="2954"/>
                    <a:pt x="4530" y="3285"/>
                    <a:pt x="4846" y="3316"/>
                  </a:cubicBezTo>
                  <a:cubicBezTo>
                    <a:pt x="4909" y="3322"/>
                    <a:pt x="4989" y="3301"/>
                    <a:pt x="5076" y="3241"/>
                  </a:cubicBezTo>
                  <a:cubicBezTo>
                    <a:pt x="5132" y="3205"/>
                    <a:pt x="5194" y="3164"/>
                    <a:pt x="5268" y="3120"/>
                  </a:cubicBezTo>
                  <a:cubicBezTo>
                    <a:pt x="5637" y="2901"/>
                    <a:pt x="6061" y="3366"/>
                    <a:pt x="5781" y="4158"/>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119" name="Freeform 34">
              <a:extLst>
                <a:ext uri="{FF2B5EF4-FFF2-40B4-BE49-F238E27FC236}">
                  <a16:creationId xmlns:a16="http://schemas.microsoft.com/office/drawing/2014/main" id="{FABF7BFA-89D7-4E51-AE1F-C2D160D1B2EC}"/>
                </a:ext>
              </a:extLst>
            </p:cNvPr>
            <p:cNvSpPr>
              <a:spLocks/>
            </p:cNvSpPr>
            <p:nvPr/>
          </p:nvSpPr>
          <p:spPr bwMode="auto">
            <a:xfrm>
              <a:off x="6118225" y="2487613"/>
              <a:ext cx="77788" cy="25400"/>
            </a:xfrm>
            <a:custGeom>
              <a:avLst/>
              <a:gdLst>
                <a:gd name="T0" fmla="*/ 499 w 1093"/>
                <a:gd name="T1" fmla="*/ 80 h 347"/>
                <a:gd name="T2" fmla="*/ 1064 w 1093"/>
                <a:gd name="T3" fmla="*/ 228 h 347"/>
                <a:gd name="T4" fmla="*/ 1078 w 1093"/>
                <a:gd name="T5" fmla="*/ 296 h 347"/>
                <a:gd name="T6" fmla="*/ 1010 w 1093"/>
                <a:gd name="T7" fmla="*/ 310 h 347"/>
                <a:gd name="T8" fmla="*/ 85 w 1093"/>
                <a:gd name="T9" fmla="*/ 331 h 347"/>
                <a:gd name="T10" fmla="*/ 16 w 1093"/>
                <a:gd name="T11" fmla="*/ 321 h 347"/>
                <a:gd name="T12" fmla="*/ 26 w 1093"/>
                <a:gd name="T13" fmla="*/ 252 h 347"/>
                <a:gd name="T14" fmla="*/ 499 w 1093"/>
                <a:gd name="T15" fmla="*/ 80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7">
                  <a:moveTo>
                    <a:pt x="499" y="80"/>
                  </a:moveTo>
                  <a:cubicBezTo>
                    <a:pt x="813" y="66"/>
                    <a:pt x="1061" y="226"/>
                    <a:pt x="1064" y="228"/>
                  </a:cubicBezTo>
                  <a:cubicBezTo>
                    <a:pt x="1087" y="243"/>
                    <a:pt x="1093" y="274"/>
                    <a:pt x="1078" y="296"/>
                  </a:cubicBezTo>
                  <a:cubicBezTo>
                    <a:pt x="1063" y="319"/>
                    <a:pt x="1033" y="325"/>
                    <a:pt x="1010" y="310"/>
                  </a:cubicBezTo>
                  <a:cubicBezTo>
                    <a:pt x="991" y="297"/>
                    <a:pt x="526" y="0"/>
                    <a:pt x="85" y="331"/>
                  </a:cubicBezTo>
                  <a:cubicBezTo>
                    <a:pt x="63" y="347"/>
                    <a:pt x="33" y="342"/>
                    <a:pt x="16" y="321"/>
                  </a:cubicBezTo>
                  <a:cubicBezTo>
                    <a:pt x="0" y="299"/>
                    <a:pt x="5" y="268"/>
                    <a:pt x="26" y="252"/>
                  </a:cubicBezTo>
                  <a:cubicBezTo>
                    <a:pt x="186" y="132"/>
                    <a:pt x="350" y="87"/>
                    <a:pt x="499" y="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0" name="Freeform 35">
              <a:extLst>
                <a:ext uri="{FF2B5EF4-FFF2-40B4-BE49-F238E27FC236}">
                  <a16:creationId xmlns:a16="http://schemas.microsoft.com/office/drawing/2014/main" id="{453CFDDF-1735-4E56-A010-52DC5431610F}"/>
                </a:ext>
              </a:extLst>
            </p:cNvPr>
            <p:cNvSpPr>
              <a:spLocks/>
            </p:cNvSpPr>
            <p:nvPr/>
          </p:nvSpPr>
          <p:spPr bwMode="auto">
            <a:xfrm>
              <a:off x="6284913" y="2522538"/>
              <a:ext cx="71438" cy="39687"/>
            </a:xfrm>
            <a:custGeom>
              <a:avLst/>
              <a:gdLst>
                <a:gd name="T0" fmla="*/ 623 w 1009"/>
                <a:gd name="T1" fmla="*/ 132 h 552"/>
                <a:gd name="T2" fmla="*/ 44 w 1009"/>
                <a:gd name="T3" fmla="*/ 54 h 552"/>
                <a:gd name="T4" fmla="*/ 5 w 1009"/>
                <a:gd name="T5" fmla="*/ 112 h 552"/>
                <a:gd name="T6" fmla="*/ 62 w 1009"/>
                <a:gd name="T7" fmla="*/ 151 h 552"/>
                <a:gd name="T8" fmla="*/ 911 w 1009"/>
                <a:gd name="T9" fmla="*/ 521 h 552"/>
                <a:gd name="T10" fmla="*/ 978 w 1009"/>
                <a:gd name="T11" fmla="*/ 538 h 552"/>
                <a:gd name="T12" fmla="*/ 995 w 1009"/>
                <a:gd name="T13" fmla="*/ 470 h 552"/>
                <a:gd name="T14" fmla="*/ 623 w 1009"/>
                <a:gd name="T15" fmla="*/ 132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9" h="552">
                  <a:moveTo>
                    <a:pt x="623" y="132"/>
                  </a:moveTo>
                  <a:cubicBezTo>
                    <a:pt x="338" y="0"/>
                    <a:pt x="48" y="54"/>
                    <a:pt x="44" y="54"/>
                  </a:cubicBezTo>
                  <a:cubicBezTo>
                    <a:pt x="17" y="60"/>
                    <a:pt x="0" y="85"/>
                    <a:pt x="5" y="112"/>
                  </a:cubicBezTo>
                  <a:cubicBezTo>
                    <a:pt x="10" y="138"/>
                    <a:pt x="36" y="156"/>
                    <a:pt x="62" y="151"/>
                  </a:cubicBezTo>
                  <a:cubicBezTo>
                    <a:pt x="85" y="146"/>
                    <a:pt x="628" y="47"/>
                    <a:pt x="911" y="521"/>
                  </a:cubicBezTo>
                  <a:cubicBezTo>
                    <a:pt x="925" y="544"/>
                    <a:pt x="955" y="552"/>
                    <a:pt x="978" y="538"/>
                  </a:cubicBezTo>
                  <a:cubicBezTo>
                    <a:pt x="1001" y="524"/>
                    <a:pt x="1009" y="494"/>
                    <a:pt x="995" y="470"/>
                  </a:cubicBezTo>
                  <a:cubicBezTo>
                    <a:pt x="893" y="299"/>
                    <a:pt x="758" y="195"/>
                    <a:pt x="623" y="1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reeform 36">
              <a:extLst>
                <a:ext uri="{FF2B5EF4-FFF2-40B4-BE49-F238E27FC236}">
                  <a16:creationId xmlns:a16="http://schemas.microsoft.com/office/drawing/2014/main" id="{0DB1F7DA-9A58-4CA6-951A-E89AA70D0BE3}"/>
                </a:ext>
              </a:extLst>
            </p:cNvPr>
            <p:cNvSpPr>
              <a:spLocks/>
            </p:cNvSpPr>
            <p:nvPr/>
          </p:nvSpPr>
          <p:spPr bwMode="auto">
            <a:xfrm>
              <a:off x="6188075" y="2578100"/>
              <a:ext cx="41275" cy="69850"/>
            </a:xfrm>
            <a:custGeom>
              <a:avLst/>
              <a:gdLst>
                <a:gd name="T0" fmla="*/ 318 w 571"/>
                <a:gd name="T1" fmla="*/ 971 h 995"/>
                <a:gd name="T2" fmla="*/ 69 w 571"/>
                <a:gd name="T3" fmla="*/ 801 h 995"/>
                <a:gd name="T4" fmla="*/ 47 w 571"/>
                <a:gd name="T5" fmla="*/ 518 h 995"/>
                <a:gd name="T6" fmla="*/ 281 w 571"/>
                <a:gd name="T7" fmla="*/ 65 h 995"/>
                <a:gd name="T8" fmla="*/ 367 w 571"/>
                <a:gd name="T9" fmla="*/ 112 h 995"/>
                <a:gd name="T10" fmla="*/ 134 w 571"/>
                <a:gd name="T11" fmla="*/ 565 h 995"/>
                <a:gd name="T12" fmla="*/ 151 w 571"/>
                <a:gd name="T13" fmla="*/ 747 h 995"/>
                <a:gd name="T14" fmla="*/ 514 w 571"/>
                <a:gd name="T15" fmla="*/ 890 h 995"/>
                <a:gd name="T16" fmla="*/ 568 w 571"/>
                <a:gd name="T17" fmla="*/ 933 h 995"/>
                <a:gd name="T18" fmla="*/ 524 w 571"/>
                <a:gd name="T19" fmla="*/ 987 h 995"/>
                <a:gd name="T20" fmla="*/ 318 w 571"/>
                <a:gd name="T21" fmla="*/ 97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995">
                  <a:moveTo>
                    <a:pt x="318" y="971"/>
                  </a:moveTo>
                  <a:cubicBezTo>
                    <a:pt x="213" y="943"/>
                    <a:pt x="124" y="883"/>
                    <a:pt x="69" y="801"/>
                  </a:cubicBezTo>
                  <a:cubicBezTo>
                    <a:pt x="8" y="710"/>
                    <a:pt x="0" y="607"/>
                    <a:pt x="47" y="518"/>
                  </a:cubicBezTo>
                  <a:cubicBezTo>
                    <a:pt x="137" y="353"/>
                    <a:pt x="216" y="197"/>
                    <a:pt x="281" y="65"/>
                  </a:cubicBezTo>
                  <a:cubicBezTo>
                    <a:pt x="317" y="0"/>
                    <a:pt x="403" y="48"/>
                    <a:pt x="367" y="112"/>
                  </a:cubicBezTo>
                  <a:cubicBezTo>
                    <a:pt x="302" y="245"/>
                    <a:pt x="223" y="400"/>
                    <a:pt x="134" y="565"/>
                  </a:cubicBezTo>
                  <a:cubicBezTo>
                    <a:pt x="104" y="620"/>
                    <a:pt x="110" y="686"/>
                    <a:pt x="151" y="747"/>
                  </a:cubicBezTo>
                  <a:cubicBezTo>
                    <a:pt x="203" y="825"/>
                    <a:pt x="330" y="909"/>
                    <a:pt x="514" y="890"/>
                  </a:cubicBezTo>
                  <a:cubicBezTo>
                    <a:pt x="541" y="887"/>
                    <a:pt x="565" y="906"/>
                    <a:pt x="568" y="933"/>
                  </a:cubicBezTo>
                  <a:cubicBezTo>
                    <a:pt x="571" y="960"/>
                    <a:pt x="551" y="984"/>
                    <a:pt x="524" y="987"/>
                  </a:cubicBezTo>
                  <a:cubicBezTo>
                    <a:pt x="453" y="995"/>
                    <a:pt x="382" y="989"/>
                    <a:pt x="318" y="97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39">
              <a:extLst>
                <a:ext uri="{FF2B5EF4-FFF2-40B4-BE49-F238E27FC236}">
                  <a16:creationId xmlns:a16="http://schemas.microsoft.com/office/drawing/2014/main" id="{D0147D95-1602-48C4-9749-27B6E6611E7B}"/>
                </a:ext>
              </a:extLst>
            </p:cNvPr>
            <p:cNvSpPr>
              <a:spLocks/>
            </p:cNvSpPr>
            <p:nvPr/>
          </p:nvSpPr>
          <p:spPr bwMode="auto">
            <a:xfrm>
              <a:off x="6276975" y="2571750"/>
              <a:ext cx="39688" cy="44450"/>
            </a:xfrm>
            <a:custGeom>
              <a:avLst/>
              <a:gdLst>
                <a:gd name="T0" fmla="*/ 34 w 558"/>
                <a:gd name="T1" fmla="*/ 260 h 628"/>
                <a:gd name="T2" fmla="*/ 216 w 558"/>
                <a:gd name="T3" fmla="*/ 598 h 628"/>
                <a:gd name="T4" fmla="*/ 523 w 558"/>
                <a:gd name="T5" fmla="*/ 368 h 628"/>
                <a:gd name="T6" fmla="*/ 341 w 558"/>
                <a:gd name="T7" fmla="*/ 30 h 628"/>
                <a:gd name="T8" fmla="*/ 34 w 558"/>
                <a:gd name="T9" fmla="*/ 260 h 628"/>
              </a:gdLst>
              <a:ahLst/>
              <a:cxnLst>
                <a:cxn ang="0">
                  <a:pos x="T0" y="T1"/>
                </a:cxn>
                <a:cxn ang="0">
                  <a:pos x="T2" y="T3"/>
                </a:cxn>
                <a:cxn ang="0">
                  <a:pos x="T4" y="T5"/>
                </a:cxn>
                <a:cxn ang="0">
                  <a:pos x="T6" y="T7"/>
                </a:cxn>
                <a:cxn ang="0">
                  <a:pos x="T8" y="T9"/>
                </a:cxn>
              </a:cxnLst>
              <a:rect l="0" t="0" r="r" b="b"/>
              <a:pathLst>
                <a:path w="558" h="628">
                  <a:moveTo>
                    <a:pt x="34" y="260"/>
                  </a:moveTo>
                  <a:cubicBezTo>
                    <a:pt x="0" y="417"/>
                    <a:pt x="81" y="568"/>
                    <a:pt x="216" y="598"/>
                  </a:cubicBezTo>
                  <a:cubicBezTo>
                    <a:pt x="351" y="628"/>
                    <a:pt x="489" y="525"/>
                    <a:pt x="523" y="368"/>
                  </a:cubicBezTo>
                  <a:cubicBezTo>
                    <a:pt x="558" y="211"/>
                    <a:pt x="476" y="60"/>
                    <a:pt x="341" y="30"/>
                  </a:cubicBezTo>
                  <a:cubicBezTo>
                    <a:pt x="206" y="0"/>
                    <a:pt x="69" y="104"/>
                    <a:pt x="34" y="2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40">
              <a:extLst>
                <a:ext uri="{FF2B5EF4-FFF2-40B4-BE49-F238E27FC236}">
                  <a16:creationId xmlns:a16="http://schemas.microsoft.com/office/drawing/2014/main" id="{2B137428-C702-41C2-AE03-1BA0632DFC85}"/>
                </a:ext>
              </a:extLst>
            </p:cNvPr>
            <p:cNvSpPr>
              <a:spLocks/>
            </p:cNvSpPr>
            <p:nvPr/>
          </p:nvSpPr>
          <p:spPr bwMode="auto">
            <a:xfrm>
              <a:off x="6135688" y="2538413"/>
              <a:ext cx="39688" cy="46037"/>
            </a:xfrm>
            <a:custGeom>
              <a:avLst/>
              <a:gdLst>
                <a:gd name="T0" fmla="*/ 34 w 558"/>
                <a:gd name="T1" fmla="*/ 260 h 627"/>
                <a:gd name="T2" fmla="*/ 216 w 558"/>
                <a:gd name="T3" fmla="*/ 597 h 627"/>
                <a:gd name="T4" fmla="*/ 523 w 558"/>
                <a:gd name="T5" fmla="*/ 367 h 627"/>
                <a:gd name="T6" fmla="*/ 341 w 558"/>
                <a:gd name="T7" fmla="*/ 30 h 627"/>
                <a:gd name="T8" fmla="*/ 34 w 558"/>
                <a:gd name="T9" fmla="*/ 260 h 627"/>
              </a:gdLst>
              <a:ahLst/>
              <a:cxnLst>
                <a:cxn ang="0">
                  <a:pos x="T0" y="T1"/>
                </a:cxn>
                <a:cxn ang="0">
                  <a:pos x="T2" y="T3"/>
                </a:cxn>
                <a:cxn ang="0">
                  <a:pos x="T4" y="T5"/>
                </a:cxn>
                <a:cxn ang="0">
                  <a:pos x="T6" y="T7"/>
                </a:cxn>
                <a:cxn ang="0">
                  <a:pos x="T8" y="T9"/>
                </a:cxn>
              </a:cxnLst>
              <a:rect l="0" t="0" r="r" b="b"/>
              <a:pathLst>
                <a:path w="558" h="627">
                  <a:moveTo>
                    <a:pt x="34" y="260"/>
                  </a:moveTo>
                  <a:cubicBezTo>
                    <a:pt x="0" y="417"/>
                    <a:pt x="81" y="568"/>
                    <a:pt x="216" y="597"/>
                  </a:cubicBezTo>
                  <a:cubicBezTo>
                    <a:pt x="351" y="627"/>
                    <a:pt x="489" y="524"/>
                    <a:pt x="523" y="367"/>
                  </a:cubicBezTo>
                  <a:cubicBezTo>
                    <a:pt x="558" y="210"/>
                    <a:pt x="476" y="59"/>
                    <a:pt x="341" y="30"/>
                  </a:cubicBezTo>
                  <a:cubicBezTo>
                    <a:pt x="207" y="0"/>
                    <a:pt x="69" y="103"/>
                    <a:pt x="34" y="2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4" name="Freeform 41">
              <a:extLst>
                <a:ext uri="{FF2B5EF4-FFF2-40B4-BE49-F238E27FC236}">
                  <a16:creationId xmlns:a16="http://schemas.microsoft.com/office/drawing/2014/main" id="{DE0FF6C1-FD73-4DB8-B60A-8D718C15C505}"/>
                </a:ext>
              </a:extLst>
            </p:cNvPr>
            <p:cNvSpPr>
              <a:spLocks/>
            </p:cNvSpPr>
            <p:nvPr/>
          </p:nvSpPr>
          <p:spPr bwMode="auto">
            <a:xfrm>
              <a:off x="6162675" y="2654300"/>
              <a:ext cx="95250" cy="68262"/>
            </a:xfrm>
            <a:custGeom>
              <a:avLst/>
              <a:gdLst>
                <a:gd name="T0" fmla="*/ 1306 w 1321"/>
                <a:gd name="T1" fmla="*/ 360 h 956"/>
                <a:gd name="T2" fmla="*/ 535 w 1321"/>
                <a:gd name="T3" fmla="*/ 821 h 956"/>
                <a:gd name="T4" fmla="*/ 133 w 1321"/>
                <a:gd name="T5" fmla="*/ 90 h 956"/>
                <a:gd name="T6" fmla="*/ 594 w 1321"/>
                <a:gd name="T7" fmla="*/ 349 h 956"/>
                <a:gd name="T8" fmla="*/ 1306 w 1321"/>
                <a:gd name="T9" fmla="*/ 360 h 956"/>
              </a:gdLst>
              <a:ahLst/>
              <a:cxnLst>
                <a:cxn ang="0">
                  <a:pos x="T0" y="T1"/>
                </a:cxn>
                <a:cxn ang="0">
                  <a:pos x="T2" y="T3"/>
                </a:cxn>
                <a:cxn ang="0">
                  <a:pos x="T4" y="T5"/>
                </a:cxn>
                <a:cxn ang="0">
                  <a:pos x="T6" y="T7"/>
                </a:cxn>
                <a:cxn ang="0">
                  <a:pos x="T8" y="T9"/>
                </a:cxn>
              </a:cxnLst>
              <a:rect l="0" t="0" r="r" b="b"/>
              <a:pathLst>
                <a:path w="1321" h="956">
                  <a:moveTo>
                    <a:pt x="1306" y="360"/>
                  </a:moveTo>
                  <a:cubicBezTo>
                    <a:pt x="1321" y="470"/>
                    <a:pt x="1047" y="956"/>
                    <a:pt x="535" y="821"/>
                  </a:cubicBezTo>
                  <a:cubicBezTo>
                    <a:pt x="0" y="680"/>
                    <a:pt x="16" y="0"/>
                    <a:pt x="133" y="90"/>
                  </a:cubicBezTo>
                  <a:cubicBezTo>
                    <a:pt x="203" y="179"/>
                    <a:pt x="439" y="308"/>
                    <a:pt x="594" y="349"/>
                  </a:cubicBezTo>
                  <a:cubicBezTo>
                    <a:pt x="1128" y="491"/>
                    <a:pt x="1297" y="283"/>
                    <a:pt x="1306" y="3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5" name="Freeform 42">
              <a:extLst>
                <a:ext uri="{FF2B5EF4-FFF2-40B4-BE49-F238E27FC236}">
                  <a16:creationId xmlns:a16="http://schemas.microsoft.com/office/drawing/2014/main" id="{DD9A81DE-4314-471C-A171-E24091B0EE59}"/>
                </a:ext>
              </a:extLst>
            </p:cNvPr>
            <p:cNvSpPr>
              <a:spLocks/>
            </p:cNvSpPr>
            <p:nvPr/>
          </p:nvSpPr>
          <p:spPr bwMode="auto">
            <a:xfrm>
              <a:off x="6030913" y="2973388"/>
              <a:ext cx="219075" cy="254000"/>
            </a:xfrm>
            <a:custGeom>
              <a:avLst/>
              <a:gdLst>
                <a:gd name="T0" fmla="*/ 2734 w 3052"/>
                <a:gd name="T1" fmla="*/ 2008 h 3560"/>
                <a:gd name="T2" fmla="*/ 0 w 3052"/>
                <a:gd name="T3" fmla="*/ 630 h 3560"/>
                <a:gd name="T4" fmla="*/ 2734 w 3052"/>
                <a:gd name="T5" fmla="*/ 2008 h 3560"/>
              </a:gdLst>
              <a:ahLst/>
              <a:cxnLst>
                <a:cxn ang="0">
                  <a:pos x="T0" y="T1"/>
                </a:cxn>
                <a:cxn ang="0">
                  <a:pos x="T2" y="T3"/>
                </a:cxn>
                <a:cxn ang="0">
                  <a:pos x="T4" y="T5"/>
                </a:cxn>
              </a:cxnLst>
              <a:rect l="0" t="0" r="r" b="b"/>
              <a:pathLst>
                <a:path w="3052" h="3560">
                  <a:moveTo>
                    <a:pt x="2734" y="2008"/>
                  </a:moveTo>
                  <a:cubicBezTo>
                    <a:pt x="3052" y="1337"/>
                    <a:pt x="15" y="0"/>
                    <a:pt x="0" y="630"/>
                  </a:cubicBezTo>
                  <a:cubicBezTo>
                    <a:pt x="221" y="2314"/>
                    <a:pt x="2029" y="3560"/>
                    <a:pt x="2734" y="20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6" name="Freeform 43">
              <a:extLst>
                <a:ext uri="{FF2B5EF4-FFF2-40B4-BE49-F238E27FC236}">
                  <a16:creationId xmlns:a16="http://schemas.microsoft.com/office/drawing/2014/main" id="{212CFF9B-9941-439C-A220-088196006509}"/>
                </a:ext>
              </a:extLst>
            </p:cNvPr>
            <p:cNvSpPr>
              <a:spLocks/>
            </p:cNvSpPr>
            <p:nvPr/>
          </p:nvSpPr>
          <p:spPr bwMode="auto">
            <a:xfrm>
              <a:off x="5994400" y="2771775"/>
              <a:ext cx="219075" cy="384175"/>
            </a:xfrm>
            <a:custGeom>
              <a:avLst/>
              <a:gdLst>
                <a:gd name="T0" fmla="*/ 1588 w 3043"/>
                <a:gd name="T1" fmla="*/ 136 h 5366"/>
                <a:gd name="T2" fmla="*/ 407 w 3043"/>
                <a:gd name="T3" fmla="*/ 1252 h 5366"/>
                <a:gd name="T4" fmla="*/ 407 w 3043"/>
                <a:gd name="T5" fmla="*/ 1252 h 5366"/>
                <a:gd name="T6" fmla="*/ 384 w 3043"/>
                <a:gd name="T7" fmla="*/ 1361 h 5366"/>
                <a:gd name="T8" fmla="*/ 0 w 3043"/>
                <a:gd name="T9" fmla="*/ 4140 h 5366"/>
                <a:gd name="T10" fmla="*/ 1909 w 3043"/>
                <a:gd name="T11" fmla="*/ 4885 h 5366"/>
                <a:gd name="T12" fmla="*/ 2287 w 3043"/>
                <a:gd name="T13" fmla="*/ 2445 h 5366"/>
                <a:gd name="T14" fmla="*/ 2502 w 3043"/>
                <a:gd name="T15" fmla="*/ 1901 h 5366"/>
                <a:gd name="T16" fmla="*/ 2919 w 3043"/>
                <a:gd name="T17" fmla="*/ 1817 h 5366"/>
                <a:gd name="T18" fmla="*/ 2646 w 3043"/>
                <a:gd name="T19" fmla="*/ 882 h 5366"/>
                <a:gd name="T20" fmla="*/ 2645 w 3043"/>
                <a:gd name="T21" fmla="*/ 880 h 5366"/>
                <a:gd name="T22" fmla="*/ 1588 w 3043"/>
                <a:gd name="T23" fmla="*/ 136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3" h="5366">
                  <a:moveTo>
                    <a:pt x="1588" y="136"/>
                  </a:moveTo>
                  <a:cubicBezTo>
                    <a:pt x="1056" y="369"/>
                    <a:pt x="470" y="984"/>
                    <a:pt x="407" y="1252"/>
                  </a:cubicBezTo>
                  <a:lnTo>
                    <a:pt x="407" y="1252"/>
                  </a:lnTo>
                  <a:cubicBezTo>
                    <a:pt x="393" y="1292"/>
                    <a:pt x="389" y="1328"/>
                    <a:pt x="384" y="1361"/>
                  </a:cubicBezTo>
                  <a:cubicBezTo>
                    <a:pt x="230" y="2367"/>
                    <a:pt x="0" y="4140"/>
                    <a:pt x="0" y="4140"/>
                  </a:cubicBezTo>
                  <a:cubicBezTo>
                    <a:pt x="679" y="5132"/>
                    <a:pt x="2100" y="5366"/>
                    <a:pt x="1909" y="4885"/>
                  </a:cubicBezTo>
                  <a:lnTo>
                    <a:pt x="2287" y="2445"/>
                  </a:lnTo>
                  <a:cubicBezTo>
                    <a:pt x="2287" y="2445"/>
                    <a:pt x="2387" y="2174"/>
                    <a:pt x="2502" y="1901"/>
                  </a:cubicBezTo>
                  <a:cubicBezTo>
                    <a:pt x="2639" y="1971"/>
                    <a:pt x="2812" y="1940"/>
                    <a:pt x="2919" y="1817"/>
                  </a:cubicBezTo>
                  <a:cubicBezTo>
                    <a:pt x="3043" y="1672"/>
                    <a:pt x="2856" y="1266"/>
                    <a:pt x="2646" y="882"/>
                  </a:cubicBezTo>
                  <a:cubicBezTo>
                    <a:pt x="2646" y="881"/>
                    <a:pt x="2645" y="881"/>
                    <a:pt x="2645" y="880"/>
                  </a:cubicBezTo>
                  <a:cubicBezTo>
                    <a:pt x="2251" y="200"/>
                    <a:pt x="1897" y="0"/>
                    <a:pt x="1588" y="136"/>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127" name="Freeform 44">
              <a:extLst>
                <a:ext uri="{FF2B5EF4-FFF2-40B4-BE49-F238E27FC236}">
                  <a16:creationId xmlns:a16="http://schemas.microsoft.com/office/drawing/2014/main" id="{731E29C3-BCE4-474B-8A14-DCF656A4BDF4}"/>
                </a:ext>
              </a:extLst>
            </p:cNvPr>
            <p:cNvSpPr>
              <a:spLocks/>
            </p:cNvSpPr>
            <p:nvPr/>
          </p:nvSpPr>
          <p:spPr bwMode="auto">
            <a:xfrm>
              <a:off x="6008688" y="2767013"/>
              <a:ext cx="206375" cy="358775"/>
            </a:xfrm>
            <a:custGeom>
              <a:avLst/>
              <a:gdLst>
                <a:gd name="T0" fmla="*/ 1707 w 2879"/>
                <a:gd name="T1" fmla="*/ 5019 h 5019"/>
                <a:gd name="T2" fmla="*/ 1697 w 2879"/>
                <a:gd name="T3" fmla="*/ 5018 h 5019"/>
                <a:gd name="T4" fmla="*/ 1648 w 2879"/>
                <a:gd name="T5" fmla="*/ 4953 h 5019"/>
                <a:gd name="T6" fmla="*/ 2011 w 2879"/>
                <a:gd name="T7" fmla="*/ 2501 h 5019"/>
                <a:gd name="T8" fmla="*/ 2016 w 2879"/>
                <a:gd name="T9" fmla="*/ 2487 h 5019"/>
                <a:gd name="T10" fmla="*/ 2245 w 2879"/>
                <a:gd name="T11" fmla="*/ 1954 h 5019"/>
                <a:gd name="T12" fmla="*/ 2279 w 2879"/>
                <a:gd name="T13" fmla="*/ 1923 h 5019"/>
                <a:gd name="T14" fmla="*/ 2325 w 2879"/>
                <a:gd name="T15" fmla="*/ 1926 h 5019"/>
                <a:gd name="T16" fmla="*/ 2671 w 2879"/>
                <a:gd name="T17" fmla="*/ 1855 h 5019"/>
                <a:gd name="T18" fmla="*/ 2391 w 2879"/>
                <a:gd name="T19" fmla="*/ 985 h 5019"/>
                <a:gd name="T20" fmla="*/ 1407 w 2879"/>
                <a:gd name="T21" fmla="*/ 265 h 5019"/>
                <a:gd name="T22" fmla="*/ 259 w 2879"/>
                <a:gd name="T23" fmla="*/ 1342 h 5019"/>
                <a:gd name="T24" fmla="*/ 257 w 2879"/>
                <a:gd name="T25" fmla="*/ 1349 h 5019"/>
                <a:gd name="T26" fmla="*/ 239 w 2879"/>
                <a:gd name="T27" fmla="*/ 1430 h 5019"/>
                <a:gd name="T28" fmla="*/ 237 w 2879"/>
                <a:gd name="T29" fmla="*/ 1445 h 5019"/>
                <a:gd name="T30" fmla="*/ 119 w 2879"/>
                <a:gd name="T31" fmla="*/ 2292 h 5019"/>
                <a:gd name="T32" fmla="*/ 54 w 2879"/>
                <a:gd name="T33" fmla="*/ 2342 h 5019"/>
                <a:gd name="T34" fmla="*/ 4 w 2879"/>
                <a:gd name="T35" fmla="*/ 2278 h 5019"/>
                <a:gd name="T36" fmla="*/ 123 w 2879"/>
                <a:gd name="T37" fmla="*/ 1428 h 5019"/>
                <a:gd name="T38" fmla="*/ 125 w 2879"/>
                <a:gd name="T39" fmla="*/ 1414 h 5019"/>
                <a:gd name="T40" fmla="*/ 148 w 2879"/>
                <a:gd name="T41" fmla="*/ 1312 h 5019"/>
                <a:gd name="T42" fmla="*/ 1361 w 2879"/>
                <a:gd name="T43" fmla="*/ 159 h 5019"/>
                <a:gd name="T44" fmla="*/ 2491 w 2879"/>
                <a:gd name="T45" fmla="*/ 927 h 5019"/>
                <a:gd name="T46" fmla="*/ 2759 w 2879"/>
                <a:gd name="T47" fmla="*/ 1930 h 5019"/>
                <a:gd name="T48" fmla="*/ 2329 w 2879"/>
                <a:gd name="T49" fmla="*/ 2052 h 5019"/>
                <a:gd name="T50" fmla="*/ 2124 w 2879"/>
                <a:gd name="T51" fmla="*/ 2526 h 5019"/>
                <a:gd name="T52" fmla="*/ 1762 w 2879"/>
                <a:gd name="T53" fmla="*/ 4969 h 5019"/>
                <a:gd name="T54" fmla="*/ 1707 w 2879"/>
                <a:gd name="T55" fmla="*/ 501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9" h="5019">
                  <a:moveTo>
                    <a:pt x="1707" y="5019"/>
                  </a:moveTo>
                  <a:cubicBezTo>
                    <a:pt x="1704" y="5019"/>
                    <a:pt x="1700" y="5018"/>
                    <a:pt x="1697" y="5018"/>
                  </a:cubicBezTo>
                  <a:cubicBezTo>
                    <a:pt x="1665" y="5013"/>
                    <a:pt x="1644" y="4984"/>
                    <a:pt x="1648" y="4953"/>
                  </a:cubicBezTo>
                  <a:lnTo>
                    <a:pt x="2011" y="2501"/>
                  </a:lnTo>
                  <a:cubicBezTo>
                    <a:pt x="2012" y="2496"/>
                    <a:pt x="2014" y="2491"/>
                    <a:pt x="2016" y="2487"/>
                  </a:cubicBezTo>
                  <a:cubicBezTo>
                    <a:pt x="2017" y="2484"/>
                    <a:pt x="2131" y="2224"/>
                    <a:pt x="2245" y="1954"/>
                  </a:cubicBezTo>
                  <a:cubicBezTo>
                    <a:pt x="2252" y="1940"/>
                    <a:pt x="2264" y="1928"/>
                    <a:pt x="2279" y="1923"/>
                  </a:cubicBezTo>
                  <a:cubicBezTo>
                    <a:pt x="2294" y="1917"/>
                    <a:pt x="2310" y="1918"/>
                    <a:pt x="2325" y="1926"/>
                  </a:cubicBezTo>
                  <a:cubicBezTo>
                    <a:pt x="2441" y="1985"/>
                    <a:pt x="2584" y="1956"/>
                    <a:pt x="2671" y="1855"/>
                  </a:cubicBezTo>
                  <a:cubicBezTo>
                    <a:pt x="2751" y="1763"/>
                    <a:pt x="2657" y="1470"/>
                    <a:pt x="2391" y="985"/>
                  </a:cubicBezTo>
                  <a:cubicBezTo>
                    <a:pt x="2038" y="376"/>
                    <a:pt x="1707" y="133"/>
                    <a:pt x="1407" y="265"/>
                  </a:cubicBezTo>
                  <a:cubicBezTo>
                    <a:pt x="875" y="498"/>
                    <a:pt x="316" y="1101"/>
                    <a:pt x="259" y="1342"/>
                  </a:cubicBezTo>
                  <a:cubicBezTo>
                    <a:pt x="259" y="1344"/>
                    <a:pt x="258" y="1346"/>
                    <a:pt x="257" y="1349"/>
                  </a:cubicBezTo>
                  <a:cubicBezTo>
                    <a:pt x="247" y="1376"/>
                    <a:pt x="243" y="1404"/>
                    <a:pt x="239" y="1430"/>
                  </a:cubicBezTo>
                  <a:lnTo>
                    <a:pt x="237" y="1445"/>
                  </a:lnTo>
                  <a:cubicBezTo>
                    <a:pt x="202" y="1675"/>
                    <a:pt x="162" y="1960"/>
                    <a:pt x="119" y="2292"/>
                  </a:cubicBezTo>
                  <a:cubicBezTo>
                    <a:pt x="115" y="2324"/>
                    <a:pt x="85" y="2346"/>
                    <a:pt x="54" y="2342"/>
                  </a:cubicBezTo>
                  <a:cubicBezTo>
                    <a:pt x="22" y="2338"/>
                    <a:pt x="0" y="2309"/>
                    <a:pt x="4" y="2278"/>
                  </a:cubicBezTo>
                  <a:cubicBezTo>
                    <a:pt x="48" y="1944"/>
                    <a:pt x="88" y="1658"/>
                    <a:pt x="123" y="1428"/>
                  </a:cubicBezTo>
                  <a:lnTo>
                    <a:pt x="125" y="1414"/>
                  </a:lnTo>
                  <a:cubicBezTo>
                    <a:pt x="129" y="1385"/>
                    <a:pt x="134" y="1350"/>
                    <a:pt x="148" y="1312"/>
                  </a:cubicBezTo>
                  <a:cubicBezTo>
                    <a:pt x="222" y="1013"/>
                    <a:pt x="832" y="391"/>
                    <a:pt x="1361" y="159"/>
                  </a:cubicBezTo>
                  <a:cubicBezTo>
                    <a:pt x="1723" y="0"/>
                    <a:pt x="2103" y="259"/>
                    <a:pt x="2491" y="927"/>
                  </a:cubicBezTo>
                  <a:cubicBezTo>
                    <a:pt x="2800" y="1491"/>
                    <a:pt x="2879" y="1790"/>
                    <a:pt x="2759" y="1930"/>
                  </a:cubicBezTo>
                  <a:cubicBezTo>
                    <a:pt x="2650" y="2056"/>
                    <a:pt x="2481" y="2102"/>
                    <a:pt x="2329" y="2052"/>
                  </a:cubicBezTo>
                  <a:cubicBezTo>
                    <a:pt x="2233" y="2278"/>
                    <a:pt x="2142" y="2485"/>
                    <a:pt x="2124" y="2526"/>
                  </a:cubicBezTo>
                  <a:lnTo>
                    <a:pt x="1762" y="4969"/>
                  </a:lnTo>
                  <a:cubicBezTo>
                    <a:pt x="1758" y="4997"/>
                    <a:pt x="1735" y="5018"/>
                    <a:pt x="1707" y="50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8" name="Freeform 45">
              <a:extLst>
                <a:ext uri="{FF2B5EF4-FFF2-40B4-BE49-F238E27FC236}">
                  <a16:creationId xmlns:a16="http://schemas.microsoft.com/office/drawing/2014/main" id="{68241361-0D94-4030-8116-70CAE895B16C}"/>
                </a:ext>
              </a:extLst>
            </p:cNvPr>
            <p:cNvSpPr>
              <a:spLocks/>
            </p:cNvSpPr>
            <p:nvPr/>
          </p:nvSpPr>
          <p:spPr bwMode="auto">
            <a:xfrm>
              <a:off x="6076950" y="2794000"/>
              <a:ext cx="82550" cy="50800"/>
            </a:xfrm>
            <a:custGeom>
              <a:avLst/>
              <a:gdLst>
                <a:gd name="T0" fmla="*/ 1152 w 1157"/>
                <a:gd name="T1" fmla="*/ 82 h 723"/>
                <a:gd name="T2" fmla="*/ 1123 w 1157"/>
                <a:gd name="T3" fmla="*/ 114 h 723"/>
                <a:gd name="T4" fmla="*/ 95 w 1157"/>
                <a:gd name="T5" fmla="*/ 706 h 723"/>
                <a:gd name="T6" fmla="*/ 17 w 1157"/>
                <a:gd name="T7" fmla="*/ 689 h 723"/>
                <a:gd name="T8" fmla="*/ 34 w 1157"/>
                <a:gd name="T9" fmla="*/ 612 h 723"/>
                <a:gd name="T10" fmla="*/ 1075 w 1157"/>
                <a:gd name="T11" fmla="*/ 13 h 723"/>
                <a:gd name="T12" fmla="*/ 1150 w 1157"/>
                <a:gd name="T13" fmla="*/ 40 h 723"/>
                <a:gd name="T14" fmla="*/ 1152 w 1157"/>
                <a:gd name="T15" fmla="*/ 82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7" h="723">
                  <a:moveTo>
                    <a:pt x="1152" y="82"/>
                  </a:moveTo>
                  <a:cubicBezTo>
                    <a:pt x="1147" y="96"/>
                    <a:pt x="1137" y="108"/>
                    <a:pt x="1123" y="114"/>
                  </a:cubicBezTo>
                  <a:cubicBezTo>
                    <a:pt x="745" y="291"/>
                    <a:pt x="100" y="703"/>
                    <a:pt x="95" y="706"/>
                  </a:cubicBezTo>
                  <a:cubicBezTo>
                    <a:pt x="69" y="723"/>
                    <a:pt x="34" y="715"/>
                    <a:pt x="17" y="689"/>
                  </a:cubicBezTo>
                  <a:cubicBezTo>
                    <a:pt x="0" y="663"/>
                    <a:pt x="7" y="628"/>
                    <a:pt x="34" y="612"/>
                  </a:cubicBezTo>
                  <a:cubicBezTo>
                    <a:pt x="39" y="608"/>
                    <a:pt x="690" y="193"/>
                    <a:pt x="1075" y="13"/>
                  </a:cubicBezTo>
                  <a:cubicBezTo>
                    <a:pt x="1103" y="0"/>
                    <a:pt x="1136" y="12"/>
                    <a:pt x="1150" y="40"/>
                  </a:cubicBezTo>
                  <a:cubicBezTo>
                    <a:pt x="1156" y="54"/>
                    <a:pt x="1157" y="69"/>
                    <a:pt x="1152"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46">
              <a:extLst>
                <a:ext uri="{FF2B5EF4-FFF2-40B4-BE49-F238E27FC236}">
                  <a16:creationId xmlns:a16="http://schemas.microsoft.com/office/drawing/2014/main" id="{6333D476-BD27-46B9-92FC-CDB4314E00B3}"/>
                </a:ext>
              </a:extLst>
            </p:cNvPr>
            <p:cNvSpPr>
              <a:spLocks/>
            </p:cNvSpPr>
            <p:nvPr/>
          </p:nvSpPr>
          <p:spPr bwMode="auto">
            <a:xfrm>
              <a:off x="6100763" y="2820988"/>
              <a:ext cx="77788" cy="47625"/>
            </a:xfrm>
            <a:custGeom>
              <a:avLst/>
              <a:gdLst>
                <a:gd name="T0" fmla="*/ 1089 w 1094"/>
                <a:gd name="T1" fmla="*/ 82 h 650"/>
                <a:gd name="T2" fmla="*/ 1060 w 1094"/>
                <a:gd name="T3" fmla="*/ 114 h 650"/>
                <a:gd name="T4" fmla="*/ 94 w 1094"/>
                <a:gd name="T5" fmla="*/ 633 h 650"/>
                <a:gd name="T6" fmla="*/ 16 w 1094"/>
                <a:gd name="T7" fmla="*/ 617 h 650"/>
                <a:gd name="T8" fmla="*/ 33 w 1094"/>
                <a:gd name="T9" fmla="*/ 539 h 650"/>
                <a:gd name="T10" fmla="*/ 1013 w 1094"/>
                <a:gd name="T11" fmla="*/ 13 h 650"/>
                <a:gd name="T12" fmla="*/ 1087 w 1094"/>
                <a:gd name="T13" fmla="*/ 40 h 650"/>
                <a:gd name="T14" fmla="*/ 1089 w 1094"/>
                <a:gd name="T15" fmla="*/ 82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650">
                  <a:moveTo>
                    <a:pt x="1089" y="82"/>
                  </a:moveTo>
                  <a:cubicBezTo>
                    <a:pt x="1084" y="96"/>
                    <a:pt x="1074" y="108"/>
                    <a:pt x="1060" y="114"/>
                  </a:cubicBezTo>
                  <a:cubicBezTo>
                    <a:pt x="682" y="291"/>
                    <a:pt x="99" y="630"/>
                    <a:pt x="94" y="633"/>
                  </a:cubicBezTo>
                  <a:cubicBezTo>
                    <a:pt x="68" y="650"/>
                    <a:pt x="33" y="643"/>
                    <a:pt x="16" y="617"/>
                  </a:cubicBezTo>
                  <a:cubicBezTo>
                    <a:pt x="0" y="591"/>
                    <a:pt x="7" y="556"/>
                    <a:pt x="33" y="539"/>
                  </a:cubicBezTo>
                  <a:cubicBezTo>
                    <a:pt x="38" y="536"/>
                    <a:pt x="628" y="193"/>
                    <a:pt x="1013" y="13"/>
                  </a:cubicBezTo>
                  <a:cubicBezTo>
                    <a:pt x="1041" y="0"/>
                    <a:pt x="1074" y="12"/>
                    <a:pt x="1087" y="40"/>
                  </a:cubicBezTo>
                  <a:cubicBezTo>
                    <a:pt x="1094" y="54"/>
                    <a:pt x="1094" y="69"/>
                    <a:pt x="1089"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47">
              <a:extLst>
                <a:ext uri="{FF2B5EF4-FFF2-40B4-BE49-F238E27FC236}">
                  <a16:creationId xmlns:a16="http://schemas.microsoft.com/office/drawing/2014/main" id="{D4865E51-64E4-43E4-869A-9593BBDCABE9}"/>
                </a:ext>
              </a:extLst>
            </p:cNvPr>
            <p:cNvSpPr>
              <a:spLocks/>
            </p:cNvSpPr>
            <p:nvPr/>
          </p:nvSpPr>
          <p:spPr bwMode="auto">
            <a:xfrm>
              <a:off x="6121400" y="2849563"/>
              <a:ext cx="71438" cy="44450"/>
            </a:xfrm>
            <a:custGeom>
              <a:avLst/>
              <a:gdLst>
                <a:gd name="T0" fmla="*/ 1001 w 1006"/>
                <a:gd name="T1" fmla="*/ 83 h 631"/>
                <a:gd name="T2" fmla="*/ 972 w 1006"/>
                <a:gd name="T3" fmla="*/ 115 h 631"/>
                <a:gd name="T4" fmla="*/ 95 w 1006"/>
                <a:gd name="T5" fmla="*/ 614 h 631"/>
                <a:gd name="T6" fmla="*/ 17 w 1006"/>
                <a:gd name="T7" fmla="*/ 598 h 631"/>
                <a:gd name="T8" fmla="*/ 33 w 1006"/>
                <a:gd name="T9" fmla="*/ 520 h 631"/>
                <a:gd name="T10" fmla="*/ 925 w 1006"/>
                <a:gd name="T11" fmla="*/ 13 h 631"/>
                <a:gd name="T12" fmla="*/ 999 w 1006"/>
                <a:gd name="T13" fmla="*/ 40 h 631"/>
                <a:gd name="T14" fmla="*/ 1001 w 1006"/>
                <a:gd name="T15" fmla="*/ 83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631">
                  <a:moveTo>
                    <a:pt x="1001" y="83"/>
                  </a:moveTo>
                  <a:cubicBezTo>
                    <a:pt x="996" y="96"/>
                    <a:pt x="986" y="108"/>
                    <a:pt x="972" y="115"/>
                  </a:cubicBezTo>
                  <a:cubicBezTo>
                    <a:pt x="594" y="292"/>
                    <a:pt x="99" y="611"/>
                    <a:pt x="95" y="614"/>
                  </a:cubicBezTo>
                  <a:cubicBezTo>
                    <a:pt x="68" y="631"/>
                    <a:pt x="34" y="624"/>
                    <a:pt x="17" y="598"/>
                  </a:cubicBezTo>
                  <a:cubicBezTo>
                    <a:pt x="0" y="572"/>
                    <a:pt x="7" y="537"/>
                    <a:pt x="33" y="520"/>
                  </a:cubicBezTo>
                  <a:cubicBezTo>
                    <a:pt x="38" y="517"/>
                    <a:pt x="539" y="193"/>
                    <a:pt x="925" y="13"/>
                  </a:cubicBezTo>
                  <a:cubicBezTo>
                    <a:pt x="953" y="0"/>
                    <a:pt x="986" y="12"/>
                    <a:pt x="999" y="40"/>
                  </a:cubicBezTo>
                  <a:cubicBezTo>
                    <a:pt x="1006" y="54"/>
                    <a:pt x="1006" y="69"/>
                    <a:pt x="1001" y="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48">
              <a:extLst>
                <a:ext uri="{FF2B5EF4-FFF2-40B4-BE49-F238E27FC236}">
                  <a16:creationId xmlns:a16="http://schemas.microsoft.com/office/drawing/2014/main" id="{E7F2203E-0FF7-47D4-A287-07899FDC9002}"/>
                </a:ext>
              </a:extLst>
            </p:cNvPr>
            <p:cNvSpPr>
              <a:spLocks/>
            </p:cNvSpPr>
            <p:nvPr/>
          </p:nvSpPr>
          <p:spPr bwMode="auto">
            <a:xfrm>
              <a:off x="5643563" y="3036888"/>
              <a:ext cx="582613" cy="766762"/>
            </a:xfrm>
            <a:custGeom>
              <a:avLst/>
              <a:gdLst>
                <a:gd name="T0" fmla="*/ 683 w 8143"/>
                <a:gd name="T1" fmla="*/ 10027 h 10745"/>
                <a:gd name="T2" fmla="*/ 2147 w 8143"/>
                <a:gd name="T3" fmla="*/ 10596 h 10745"/>
                <a:gd name="T4" fmla="*/ 5220 w 8143"/>
                <a:gd name="T5" fmla="*/ 8244 h 10745"/>
                <a:gd name="T6" fmla="*/ 8143 w 8143"/>
                <a:gd name="T7" fmla="*/ 1115 h 10745"/>
                <a:gd name="T8" fmla="*/ 4855 w 8143"/>
                <a:gd name="T9" fmla="*/ 0 h 10745"/>
                <a:gd name="T10" fmla="*/ 2859 w 8143"/>
                <a:gd name="T11" fmla="*/ 3779 h 10745"/>
                <a:gd name="T12" fmla="*/ 683 w 8143"/>
                <a:gd name="T13" fmla="*/ 10027 h 10745"/>
              </a:gdLst>
              <a:ahLst/>
              <a:cxnLst>
                <a:cxn ang="0">
                  <a:pos x="T0" y="T1"/>
                </a:cxn>
                <a:cxn ang="0">
                  <a:pos x="T2" y="T3"/>
                </a:cxn>
                <a:cxn ang="0">
                  <a:pos x="T4" y="T5"/>
                </a:cxn>
                <a:cxn ang="0">
                  <a:pos x="T6" y="T7"/>
                </a:cxn>
                <a:cxn ang="0">
                  <a:pos x="T8" y="T9"/>
                </a:cxn>
                <a:cxn ang="0">
                  <a:pos x="T10" y="T11"/>
                </a:cxn>
                <a:cxn ang="0">
                  <a:pos x="T12" y="T13"/>
                </a:cxn>
              </a:cxnLst>
              <a:rect l="0" t="0" r="r" b="b"/>
              <a:pathLst>
                <a:path w="8143" h="10745">
                  <a:moveTo>
                    <a:pt x="683" y="10027"/>
                  </a:moveTo>
                  <a:cubicBezTo>
                    <a:pt x="938" y="10211"/>
                    <a:pt x="1274" y="10482"/>
                    <a:pt x="2147" y="10596"/>
                  </a:cubicBezTo>
                  <a:cubicBezTo>
                    <a:pt x="3287" y="10745"/>
                    <a:pt x="4423" y="10293"/>
                    <a:pt x="5220" y="8244"/>
                  </a:cubicBezTo>
                  <a:cubicBezTo>
                    <a:pt x="6218" y="5678"/>
                    <a:pt x="8143" y="1115"/>
                    <a:pt x="8143" y="1115"/>
                  </a:cubicBezTo>
                  <a:cubicBezTo>
                    <a:pt x="7956" y="1532"/>
                    <a:pt x="4421" y="844"/>
                    <a:pt x="4855" y="0"/>
                  </a:cubicBezTo>
                  <a:lnTo>
                    <a:pt x="2859" y="3779"/>
                  </a:lnTo>
                  <a:cubicBezTo>
                    <a:pt x="2859" y="3779"/>
                    <a:pt x="0" y="9534"/>
                    <a:pt x="683" y="100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32" name="Freeform 49">
              <a:extLst>
                <a:ext uri="{FF2B5EF4-FFF2-40B4-BE49-F238E27FC236}">
                  <a16:creationId xmlns:a16="http://schemas.microsoft.com/office/drawing/2014/main" id="{D3905AAD-4E2E-4B8E-BDD4-7F0BF86CF783}"/>
                </a:ext>
              </a:extLst>
            </p:cNvPr>
            <p:cNvSpPr>
              <a:spLocks/>
            </p:cNvSpPr>
            <p:nvPr/>
          </p:nvSpPr>
          <p:spPr bwMode="auto">
            <a:xfrm>
              <a:off x="5792788" y="3162300"/>
              <a:ext cx="123825" cy="212725"/>
            </a:xfrm>
            <a:custGeom>
              <a:avLst/>
              <a:gdLst>
                <a:gd name="T0" fmla="*/ 68 w 1731"/>
                <a:gd name="T1" fmla="*/ 2979 h 2979"/>
                <a:gd name="T2" fmla="*/ 38 w 1731"/>
                <a:gd name="T3" fmla="*/ 2972 h 2979"/>
                <a:gd name="T4" fmla="*/ 16 w 1731"/>
                <a:gd name="T5" fmla="*/ 2893 h 2979"/>
                <a:gd name="T6" fmla="*/ 1615 w 1731"/>
                <a:gd name="T7" fmla="*/ 37 h 2979"/>
                <a:gd name="T8" fmla="*/ 1693 w 1731"/>
                <a:gd name="T9" fmla="*/ 15 h 2979"/>
                <a:gd name="T10" fmla="*/ 1716 w 1731"/>
                <a:gd name="T11" fmla="*/ 94 h 2979"/>
                <a:gd name="T12" fmla="*/ 116 w 1731"/>
                <a:gd name="T13" fmla="*/ 2950 h 2979"/>
                <a:gd name="T14" fmla="*/ 68 w 1731"/>
                <a:gd name="T15" fmla="*/ 2979 h 29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1" h="2979">
                  <a:moveTo>
                    <a:pt x="68" y="2979"/>
                  </a:moveTo>
                  <a:cubicBezTo>
                    <a:pt x="58" y="2979"/>
                    <a:pt x="48" y="2977"/>
                    <a:pt x="38" y="2972"/>
                  </a:cubicBezTo>
                  <a:cubicBezTo>
                    <a:pt x="11" y="2956"/>
                    <a:pt x="0" y="2921"/>
                    <a:pt x="16" y="2893"/>
                  </a:cubicBezTo>
                  <a:lnTo>
                    <a:pt x="1615" y="37"/>
                  </a:lnTo>
                  <a:cubicBezTo>
                    <a:pt x="1631" y="10"/>
                    <a:pt x="1665" y="0"/>
                    <a:pt x="1693" y="15"/>
                  </a:cubicBezTo>
                  <a:cubicBezTo>
                    <a:pt x="1721" y="31"/>
                    <a:pt x="1731" y="66"/>
                    <a:pt x="1716" y="94"/>
                  </a:cubicBezTo>
                  <a:lnTo>
                    <a:pt x="116" y="2950"/>
                  </a:lnTo>
                  <a:cubicBezTo>
                    <a:pt x="106" y="2968"/>
                    <a:pt x="88" y="2978"/>
                    <a:pt x="68" y="29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3" name="Freeform 50">
              <a:extLst>
                <a:ext uri="{FF2B5EF4-FFF2-40B4-BE49-F238E27FC236}">
                  <a16:creationId xmlns:a16="http://schemas.microsoft.com/office/drawing/2014/main" id="{FA0AC868-BBEA-4A76-B5FA-E10AF9AE46F0}"/>
                </a:ext>
              </a:extLst>
            </p:cNvPr>
            <p:cNvSpPr>
              <a:spLocks/>
            </p:cNvSpPr>
            <p:nvPr/>
          </p:nvSpPr>
          <p:spPr bwMode="auto">
            <a:xfrm>
              <a:off x="5746750" y="3292475"/>
              <a:ext cx="415925" cy="509587"/>
            </a:xfrm>
            <a:custGeom>
              <a:avLst/>
              <a:gdLst>
                <a:gd name="T0" fmla="*/ 5814 w 5822"/>
                <a:gd name="T1" fmla="*/ 80 h 7125"/>
                <a:gd name="T2" fmla="*/ 3117 w 5822"/>
                <a:gd name="T3" fmla="*/ 5978 h 7125"/>
                <a:gd name="T4" fmla="*/ 3035 w 5822"/>
                <a:gd name="T5" fmla="*/ 6099 h 7125"/>
                <a:gd name="T6" fmla="*/ 1173 w 5822"/>
                <a:gd name="T7" fmla="*/ 7112 h 7125"/>
                <a:gd name="T8" fmla="*/ 1078 w 5822"/>
                <a:gd name="T9" fmla="*/ 7116 h 7125"/>
                <a:gd name="T10" fmla="*/ 375 w 5822"/>
                <a:gd name="T11" fmla="*/ 7062 h 7125"/>
                <a:gd name="T12" fmla="*/ 46 w 5822"/>
                <a:gd name="T13" fmla="*/ 6981 h 7125"/>
                <a:gd name="T14" fmla="*/ 10 w 5822"/>
                <a:gd name="T15" fmla="*/ 6908 h 7125"/>
                <a:gd name="T16" fmla="*/ 84 w 5822"/>
                <a:gd name="T17" fmla="*/ 6872 h 7125"/>
                <a:gd name="T18" fmla="*/ 469 w 5822"/>
                <a:gd name="T19" fmla="*/ 6961 h 7125"/>
                <a:gd name="T20" fmla="*/ 1169 w 5822"/>
                <a:gd name="T21" fmla="*/ 6996 h 7125"/>
                <a:gd name="T22" fmla="*/ 2851 w 5822"/>
                <a:gd name="T23" fmla="*/ 6150 h 7125"/>
                <a:gd name="T24" fmla="*/ 3020 w 5822"/>
                <a:gd name="T25" fmla="*/ 5915 h 7125"/>
                <a:gd name="T26" fmla="*/ 5703 w 5822"/>
                <a:gd name="T27" fmla="*/ 48 h 7125"/>
                <a:gd name="T28" fmla="*/ 5774 w 5822"/>
                <a:gd name="T29" fmla="*/ 8 h 7125"/>
                <a:gd name="T30" fmla="*/ 5814 w 5822"/>
                <a:gd name="T31" fmla="*/ 80 h 7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22" h="7125">
                  <a:moveTo>
                    <a:pt x="5814" y="80"/>
                  </a:moveTo>
                  <a:cubicBezTo>
                    <a:pt x="5800" y="126"/>
                    <a:pt x="4022" y="4574"/>
                    <a:pt x="3117" y="5978"/>
                  </a:cubicBezTo>
                  <a:cubicBezTo>
                    <a:pt x="3090" y="6019"/>
                    <a:pt x="3063" y="6060"/>
                    <a:pt x="3035" y="6099"/>
                  </a:cubicBezTo>
                  <a:cubicBezTo>
                    <a:pt x="2479" y="6870"/>
                    <a:pt x="1722" y="7077"/>
                    <a:pt x="1173" y="7112"/>
                  </a:cubicBezTo>
                  <a:cubicBezTo>
                    <a:pt x="1141" y="7114"/>
                    <a:pt x="1109" y="7115"/>
                    <a:pt x="1078" y="7116"/>
                  </a:cubicBezTo>
                  <a:cubicBezTo>
                    <a:pt x="801" y="7125"/>
                    <a:pt x="556" y="7096"/>
                    <a:pt x="375" y="7062"/>
                  </a:cubicBezTo>
                  <a:cubicBezTo>
                    <a:pt x="179" y="7026"/>
                    <a:pt x="56" y="6984"/>
                    <a:pt x="46" y="6981"/>
                  </a:cubicBezTo>
                  <a:cubicBezTo>
                    <a:pt x="16" y="6971"/>
                    <a:pt x="0" y="6938"/>
                    <a:pt x="10" y="6908"/>
                  </a:cubicBezTo>
                  <a:cubicBezTo>
                    <a:pt x="21" y="6878"/>
                    <a:pt x="54" y="6862"/>
                    <a:pt x="84" y="6872"/>
                  </a:cubicBezTo>
                  <a:cubicBezTo>
                    <a:pt x="87" y="6873"/>
                    <a:pt x="235" y="6923"/>
                    <a:pt x="469" y="6961"/>
                  </a:cubicBezTo>
                  <a:cubicBezTo>
                    <a:pt x="658" y="6991"/>
                    <a:pt x="902" y="7014"/>
                    <a:pt x="1169" y="6996"/>
                  </a:cubicBezTo>
                  <a:cubicBezTo>
                    <a:pt x="1869" y="6951"/>
                    <a:pt x="2434" y="6667"/>
                    <a:pt x="2851" y="6150"/>
                  </a:cubicBezTo>
                  <a:cubicBezTo>
                    <a:pt x="2911" y="6076"/>
                    <a:pt x="2967" y="5998"/>
                    <a:pt x="3020" y="5915"/>
                  </a:cubicBezTo>
                  <a:cubicBezTo>
                    <a:pt x="3915" y="4526"/>
                    <a:pt x="5690" y="94"/>
                    <a:pt x="5703" y="48"/>
                  </a:cubicBezTo>
                  <a:cubicBezTo>
                    <a:pt x="5711" y="18"/>
                    <a:pt x="5743" y="0"/>
                    <a:pt x="5774" y="8"/>
                  </a:cubicBezTo>
                  <a:cubicBezTo>
                    <a:pt x="5805" y="17"/>
                    <a:pt x="5822" y="49"/>
                    <a:pt x="5814" y="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4" name="Freeform 51">
              <a:extLst>
                <a:ext uri="{FF2B5EF4-FFF2-40B4-BE49-F238E27FC236}">
                  <a16:creationId xmlns:a16="http://schemas.microsoft.com/office/drawing/2014/main" id="{B3ECED2C-D7E6-4662-9A0C-8A112D30E7F5}"/>
                </a:ext>
              </a:extLst>
            </p:cNvPr>
            <p:cNvSpPr>
              <a:spLocks/>
            </p:cNvSpPr>
            <p:nvPr/>
          </p:nvSpPr>
          <p:spPr bwMode="auto">
            <a:xfrm>
              <a:off x="6946900" y="2762250"/>
              <a:ext cx="1130300" cy="712787"/>
            </a:xfrm>
            <a:custGeom>
              <a:avLst/>
              <a:gdLst>
                <a:gd name="T0" fmla="*/ 14559 w 15757"/>
                <a:gd name="T1" fmla="*/ 9961 h 9961"/>
                <a:gd name="T2" fmla="*/ 0 w 15757"/>
                <a:gd name="T3" fmla="*/ 9961 h 9961"/>
                <a:gd name="T4" fmla="*/ 1198 w 15757"/>
                <a:gd name="T5" fmla="*/ 0 h 9961"/>
                <a:gd name="T6" fmla="*/ 15757 w 15757"/>
                <a:gd name="T7" fmla="*/ 0 h 9961"/>
                <a:gd name="T8" fmla="*/ 14559 w 15757"/>
                <a:gd name="T9" fmla="*/ 9961 h 9961"/>
              </a:gdLst>
              <a:ahLst/>
              <a:cxnLst>
                <a:cxn ang="0">
                  <a:pos x="T0" y="T1"/>
                </a:cxn>
                <a:cxn ang="0">
                  <a:pos x="T2" y="T3"/>
                </a:cxn>
                <a:cxn ang="0">
                  <a:pos x="T4" y="T5"/>
                </a:cxn>
                <a:cxn ang="0">
                  <a:pos x="T6" y="T7"/>
                </a:cxn>
                <a:cxn ang="0">
                  <a:pos x="T8" y="T9"/>
                </a:cxn>
              </a:cxnLst>
              <a:rect l="0" t="0" r="r" b="b"/>
              <a:pathLst>
                <a:path w="15757" h="9961">
                  <a:moveTo>
                    <a:pt x="14559" y="9961"/>
                  </a:moveTo>
                  <a:lnTo>
                    <a:pt x="0" y="9961"/>
                  </a:lnTo>
                  <a:lnTo>
                    <a:pt x="1198" y="0"/>
                  </a:lnTo>
                  <a:lnTo>
                    <a:pt x="15757" y="0"/>
                  </a:lnTo>
                  <a:lnTo>
                    <a:pt x="14559" y="99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35" name="Freeform 52">
              <a:extLst>
                <a:ext uri="{FF2B5EF4-FFF2-40B4-BE49-F238E27FC236}">
                  <a16:creationId xmlns:a16="http://schemas.microsoft.com/office/drawing/2014/main" id="{7CEBD3B3-40B3-482F-A958-BB8926C4E686}"/>
                </a:ext>
              </a:extLst>
            </p:cNvPr>
            <p:cNvSpPr>
              <a:spLocks/>
            </p:cNvSpPr>
            <p:nvPr/>
          </p:nvSpPr>
          <p:spPr bwMode="auto">
            <a:xfrm>
              <a:off x="7408863" y="3098800"/>
              <a:ext cx="141288" cy="374650"/>
            </a:xfrm>
            <a:custGeom>
              <a:avLst/>
              <a:gdLst>
                <a:gd name="T0" fmla="*/ 811 w 1979"/>
                <a:gd name="T1" fmla="*/ 0 h 5257"/>
                <a:gd name="T2" fmla="*/ 0 w 1979"/>
                <a:gd name="T3" fmla="*/ 5257 h 5257"/>
                <a:gd name="T4" fmla="*/ 1979 w 1979"/>
                <a:gd name="T5" fmla="*/ 5257 h 5257"/>
                <a:gd name="T6" fmla="*/ 811 w 1979"/>
                <a:gd name="T7" fmla="*/ 0 h 5257"/>
              </a:gdLst>
              <a:ahLst/>
              <a:cxnLst>
                <a:cxn ang="0">
                  <a:pos x="T0" y="T1"/>
                </a:cxn>
                <a:cxn ang="0">
                  <a:pos x="T2" y="T3"/>
                </a:cxn>
                <a:cxn ang="0">
                  <a:pos x="T4" y="T5"/>
                </a:cxn>
                <a:cxn ang="0">
                  <a:pos x="T6" y="T7"/>
                </a:cxn>
              </a:cxnLst>
              <a:rect l="0" t="0" r="r" b="b"/>
              <a:pathLst>
                <a:path w="1979" h="5257">
                  <a:moveTo>
                    <a:pt x="811" y="0"/>
                  </a:moveTo>
                  <a:lnTo>
                    <a:pt x="0" y="5257"/>
                  </a:lnTo>
                  <a:lnTo>
                    <a:pt x="1979" y="5257"/>
                  </a:lnTo>
                  <a:lnTo>
                    <a:pt x="8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6" name="Freeform 53">
              <a:extLst>
                <a:ext uri="{FF2B5EF4-FFF2-40B4-BE49-F238E27FC236}">
                  <a16:creationId xmlns:a16="http://schemas.microsoft.com/office/drawing/2014/main" id="{642CA17C-75EC-4B77-A612-47674BB380C8}"/>
                </a:ext>
              </a:extLst>
            </p:cNvPr>
            <p:cNvSpPr>
              <a:spLocks/>
            </p:cNvSpPr>
            <p:nvPr/>
          </p:nvSpPr>
          <p:spPr bwMode="auto">
            <a:xfrm>
              <a:off x="6907213" y="3770313"/>
              <a:ext cx="1046163" cy="34925"/>
            </a:xfrm>
            <a:custGeom>
              <a:avLst/>
              <a:gdLst>
                <a:gd name="T0" fmla="*/ 14560 w 14610"/>
                <a:gd name="T1" fmla="*/ 473 h 473"/>
                <a:gd name="T2" fmla="*/ 0 w 14610"/>
                <a:gd name="T3" fmla="*/ 473 h 473"/>
                <a:gd name="T4" fmla="*/ 53 w 14610"/>
                <a:gd name="T5" fmla="*/ 0 h 473"/>
                <a:gd name="T6" fmla="*/ 14610 w 14610"/>
                <a:gd name="T7" fmla="*/ 0 h 473"/>
                <a:gd name="T8" fmla="*/ 14560 w 14610"/>
                <a:gd name="T9" fmla="*/ 473 h 473"/>
              </a:gdLst>
              <a:ahLst/>
              <a:cxnLst>
                <a:cxn ang="0">
                  <a:pos x="T0" y="T1"/>
                </a:cxn>
                <a:cxn ang="0">
                  <a:pos x="T2" y="T3"/>
                </a:cxn>
                <a:cxn ang="0">
                  <a:pos x="T4" y="T5"/>
                </a:cxn>
                <a:cxn ang="0">
                  <a:pos x="T6" y="T7"/>
                </a:cxn>
                <a:cxn ang="0">
                  <a:pos x="T8" y="T9"/>
                </a:cxn>
              </a:cxnLst>
              <a:rect l="0" t="0" r="r" b="b"/>
              <a:pathLst>
                <a:path w="14610" h="473">
                  <a:moveTo>
                    <a:pt x="14560" y="473"/>
                  </a:moveTo>
                  <a:lnTo>
                    <a:pt x="0" y="473"/>
                  </a:lnTo>
                  <a:lnTo>
                    <a:pt x="53" y="0"/>
                  </a:lnTo>
                  <a:lnTo>
                    <a:pt x="14610" y="0"/>
                  </a:lnTo>
                  <a:lnTo>
                    <a:pt x="14560" y="473"/>
                  </a:lnTo>
                  <a:close/>
                </a:path>
              </a:pathLst>
            </a:custGeom>
            <a:solidFill>
              <a:srgbClr val="D3C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54">
              <a:extLst>
                <a:ext uri="{FF2B5EF4-FFF2-40B4-BE49-F238E27FC236}">
                  <a16:creationId xmlns:a16="http://schemas.microsoft.com/office/drawing/2014/main" id="{60B47631-2D28-4A3B-93E6-533C70292406}"/>
                </a:ext>
              </a:extLst>
            </p:cNvPr>
            <p:cNvSpPr>
              <a:spLocks/>
            </p:cNvSpPr>
            <p:nvPr/>
          </p:nvSpPr>
          <p:spPr bwMode="auto">
            <a:xfrm>
              <a:off x="7464425" y="3090863"/>
              <a:ext cx="215900" cy="711200"/>
            </a:xfrm>
            <a:custGeom>
              <a:avLst/>
              <a:gdLst>
                <a:gd name="T0" fmla="*/ 1343 w 3013"/>
                <a:gd name="T1" fmla="*/ 9962 h 9962"/>
                <a:gd name="T2" fmla="*/ 3013 w 3013"/>
                <a:gd name="T3" fmla="*/ 9962 h 9962"/>
                <a:gd name="T4" fmla="*/ 1670 w 3013"/>
                <a:gd name="T5" fmla="*/ 0 h 9962"/>
                <a:gd name="T6" fmla="*/ 0 w 3013"/>
                <a:gd name="T7" fmla="*/ 0 h 9962"/>
                <a:gd name="T8" fmla="*/ 1343 w 3013"/>
                <a:gd name="T9" fmla="*/ 9962 h 9962"/>
              </a:gdLst>
              <a:ahLst/>
              <a:cxnLst>
                <a:cxn ang="0">
                  <a:pos x="T0" y="T1"/>
                </a:cxn>
                <a:cxn ang="0">
                  <a:pos x="T2" y="T3"/>
                </a:cxn>
                <a:cxn ang="0">
                  <a:pos x="T4" y="T5"/>
                </a:cxn>
                <a:cxn ang="0">
                  <a:pos x="T6" y="T7"/>
                </a:cxn>
                <a:cxn ang="0">
                  <a:pos x="T8" y="T9"/>
                </a:cxn>
              </a:cxnLst>
              <a:rect l="0" t="0" r="r" b="b"/>
              <a:pathLst>
                <a:path w="3013" h="9962">
                  <a:moveTo>
                    <a:pt x="1343" y="9962"/>
                  </a:moveTo>
                  <a:lnTo>
                    <a:pt x="3013" y="9962"/>
                  </a:lnTo>
                  <a:lnTo>
                    <a:pt x="1670" y="0"/>
                  </a:lnTo>
                  <a:lnTo>
                    <a:pt x="0" y="0"/>
                  </a:lnTo>
                  <a:lnTo>
                    <a:pt x="1343" y="9962"/>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38" name="Freeform 55">
              <a:extLst>
                <a:ext uri="{FF2B5EF4-FFF2-40B4-BE49-F238E27FC236}">
                  <a16:creationId xmlns:a16="http://schemas.microsoft.com/office/drawing/2014/main" id="{CB8E7691-222F-42B3-B3B4-82B09D939B3C}"/>
                </a:ext>
              </a:extLst>
            </p:cNvPr>
            <p:cNvSpPr>
              <a:spLocks noEditPoints="1"/>
            </p:cNvSpPr>
            <p:nvPr/>
          </p:nvSpPr>
          <p:spPr bwMode="auto">
            <a:xfrm>
              <a:off x="7889875" y="3838575"/>
              <a:ext cx="328613" cy="1828800"/>
            </a:xfrm>
            <a:custGeom>
              <a:avLst/>
              <a:gdLst>
                <a:gd name="T0" fmla="*/ 3463 w 4597"/>
                <a:gd name="T1" fmla="*/ 25475 h 25599"/>
                <a:gd name="T2" fmla="*/ 4480 w 4597"/>
                <a:gd name="T3" fmla="*/ 25475 h 25599"/>
                <a:gd name="T4" fmla="*/ 1474 w 4597"/>
                <a:gd name="T5" fmla="*/ 0 h 25599"/>
                <a:gd name="T6" fmla="*/ 122 w 4597"/>
                <a:gd name="T7" fmla="*/ 98 h 25599"/>
                <a:gd name="T8" fmla="*/ 3463 w 4597"/>
                <a:gd name="T9" fmla="*/ 25475 h 25599"/>
                <a:gd name="T10" fmla="*/ 3359 w 4597"/>
                <a:gd name="T11" fmla="*/ 25572 h 25599"/>
                <a:gd name="T12" fmla="*/ 0 w 4597"/>
                <a:gd name="T13" fmla="*/ 10 h 25599"/>
                <a:gd name="T14" fmla="*/ 1584 w 4597"/>
                <a:gd name="T15" fmla="*/ 0 h 25599"/>
                <a:gd name="T16" fmla="*/ 4595 w 4597"/>
                <a:gd name="T17" fmla="*/ 25558 h 25599"/>
                <a:gd name="T18" fmla="*/ 3359 w 4597"/>
                <a:gd name="T19" fmla="*/ 25572 h 25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7" h="25599">
                  <a:moveTo>
                    <a:pt x="3463" y="25475"/>
                  </a:moveTo>
                  <a:lnTo>
                    <a:pt x="4480" y="25475"/>
                  </a:lnTo>
                  <a:lnTo>
                    <a:pt x="1474" y="0"/>
                  </a:lnTo>
                  <a:lnTo>
                    <a:pt x="122" y="98"/>
                  </a:lnTo>
                  <a:lnTo>
                    <a:pt x="3463" y="25475"/>
                  </a:lnTo>
                  <a:close/>
                  <a:moveTo>
                    <a:pt x="3359" y="25572"/>
                  </a:moveTo>
                  <a:lnTo>
                    <a:pt x="0" y="10"/>
                  </a:lnTo>
                  <a:lnTo>
                    <a:pt x="1584" y="0"/>
                  </a:lnTo>
                  <a:lnTo>
                    <a:pt x="4595" y="25558"/>
                  </a:lnTo>
                  <a:cubicBezTo>
                    <a:pt x="4597" y="25573"/>
                    <a:pt x="3363" y="25599"/>
                    <a:pt x="3359" y="255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9" name="Freeform 56">
              <a:extLst>
                <a:ext uri="{FF2B5EF4-FFF2-40B4-BE49-F238E27FC236}">
                  <a16:creationId xmlns:a16="http://schemas.microsoft.com/office/drawing/2014/main" id="{3232ECC4-2255-4CBC-8835-FE4A9C07AA18}"/>
                </a:ext>
              </a:extLst>
            </p:cNvPr>
            <p:cNvSpPr>
              <a:spLocks noEditPoints="1"/>
            </p:cNvSpPr>
            <p:nvPr/>
          </p:nvSpPr>
          <p:spPr bwMode="auto">
            <a:xfrm>
              <a:off x="5064125" y="3829050"/>
              <a:ext cx="330200" cy="1838325"/>
            </a:xfrm>
            <a:custGeom>
              <a:avLst/>
              <a:gdLst>
                <a:gd name="T0" fmla="*/ 118 w 4605"/>
                <a:gd name="T1" fmla="*/ 25607 h 25732"/>
                <a:gd name="T2" fmla="*/ 1139 w 4605"/>
                <a:gd name="T3" fmla="*/ 25607 h 25732"/>
                <a:gd name="T4" fmla="*/ 4492 w 4605"/>
                <a:gd name="T5" fmla="*/ 87 h 25732"/>
                <a:gd name="T6" fmla="*/ 3131 w 4605"/>
                <a:gd name="T7" fmla="*/ 60 h 25732"/>
                <a:gd name="T8" fmla="*/ 118 w 4605"/>
                <a:gd name="T9" fmla="*/ 25607 h 25732"/>
                <a:gd name="T10" fmla="*/ 1 w 4605"/>
                <a:gd name="T11" fmla="*/ 25690 h 25732"/>
                <a:gd name="T12" fmla="*/ 3028 w 4605"/>
                <a:gd name="T13" fmla="*/ 0 h 25732"/>
                <a:gd name="T14" fmla="*/ 4605 w 4605"/>
                <a:gd name="T15" fmla="*/ 77 h 25732"/>
                <a:gd name="T16" fmla="*/ 1242 w 4605"/>
                <a:gd name="T17" fmla="*/ 25704 h 25732"/>
                <a:gd name="T18" fmla="*/ 1 w 4605"/>
                <a:gd name="T19" fmla="*/ 25690 h 2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5" h="25732">
                  <a:moveTo>
                    <a:pt x="118" y="25607"/>
                  </a:moveTo>
                  <a:lnTo>
                    <a:pt x="1139" y="25607"/>
                  </a:lnTo>
                  <a:lnTo>
                    <a:pt x="4492" y="87"/>
                  </a:lnTo>
                  <a:lnTo>
                    <a:pt x="3131" y="60"/>
                  </a:lnTo>
                  <a:lnTo>
                    <a:pt x="118" y="25607"/>
                  </a:lnTo>
                  <a:close/>
                  <a:moveTo>
                    <a:pt x="1" y="25690"/>
                  </a:moveTo>
                  <a:lnTo>
                    <a:pt x="3028" y="0"/>
                  </a:lnTo>
                  <a:lnTo>
                    <a:pt x="4605" y="77"/>
                  </a:lnTo>
                  <a:lnTo>
                    <a:pt x="1242" y="25704"/>
                  </a:lnTo>
                  <a:cubicBezTo>
                    <a:pt x="1238" y="25732"/>
                    <a:pt x="0" y="25705"/>
                    <a:pt x="1" y="2569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0" name="Freeform 57">
              <a:extLst>
                <a:ext uri="{FF2B5EF4-FFF2-40B4-BE49-F238E27FC236}">
                  <a16:creationId xmlns:a16="http://schemas.microsoft.com/office/drawing/2014/main" id="{4A28A9CA-7C99-4733-AA96-EC17634DEE98}"/>
                </a:ext>
              </a:extLst>
            </p:cNvPr>
            <p:cNvSpPr>
              <a:spLocks/>
            </p:cNvSpPr>
            <p:nvPr/>
          </p:nvSpPr>
          <p:spPr bwMode="auto">
            <a:xfrm>
              <a:off x="7902575" y="3906838"/>
              <a:ext cx="119063" cy="111125"/>
            </a:xfrm>
            <a:custGeom>
              <a:avLst/>
              <a:gdLst>
                <a:gd name="T0" fmla="*/ 1451 w 1661"/>
                <a:gd name="T1" fmla="*/ 0 h 1559"/>
                <a:gd name="T2" fmla="*/ 1661 w 1661"/>
                <a:gd name="T3" fmla="*/ 1559 h 1559"/>
                <a:gd name="T4" fmla="*/ 205 w 1661"/>
                <a:gd name="T5" fmla="*/ 1559 h 1559"/>
                <a:gd name="T6" fmla="*/ 0 w 1661"/>
                <a:gd name="T7" fmla="*/ 15 h 1559"/>
                <a:gd name="T8" fmla="*/ 1451 w 1661"/>
                <a:gd name="T9" fmla="*/ 0 h 1559"/>
              </a:gdLst>
              <a:ahLst/>
              <a:cxnLst>
                <a:cxn ang="0">
                  <a:pos x="T0" y="T1"/>
                </a:cxn>
                <a:cxn ang="0">
                  <a:pos x="T2" y="T3"/>
                </a:cxn>
                <a:cxn ang="0">
                  <a:pos x="T4" y="T5"/>
                </a:cxn>
                <a:cxn ang="0">
                  <a:pos x="T6" y="T7"/>
                </a:cxn>
                <a:cxn ang="0">
                  <a:pos x="T8" y="T9"/>
                </a:cxn>
              </a:cxnLst>
              <a:rect l="0" t="0" r="r" b="b"/>
              <a:pathLst>
                <a:path w="1661" h="1559">
                  <a:moveTo>
                    <a:pt x="1451" y="0"/>
                  </a:moveTo>
                  <a:lnTo>
                    <a:pt x="1661" y="1559"/>
                  </a:lnTo>
                  <a:lnTo>
                    <a:pt x="205" y="1559"/>
                  </a:lnTo>
                  <a:lnTo>
                    <a:pt x="0" y="15"/>
                  </a:lnTo>
                  <a:lnTo>
                    <a:pt x="145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1" name="Freeform 58">
              <a:extLst>
                <a:ext uri="{FF2B5EF4-FFF2-40B4-BE49-F238E27FC236}">
                  <a16:creationId xmlns:a16="http://schemas.microsoft.com/office/drawing/2014/main" id="{EED373A7-2294-49F6-9844-CBADEA1D6F4E}"/>
                </a:ext>
              </a:extLst>
            </p:cNvPr>
            <p:cNvSpPr>
              <a:spLocks/>
            </p:cNvSpPr>
            <p:nvPr/>
          </p:nvSpPr>
          <p:spPr bwMode="auto">
            <a:xfrm>
              <a:off x="5260975" y="3906838"/>
              <a:ext cx="119063" cy="111125"/>
            </a:xfrm>
            <a:custGeom>
              <a:avLst/>
              <a:gdLst>
                <a:gd name="T0" fmla="*/ 210 w 1662"/>
                <a:gd name="T1" fmla="*/ 0 h 1559"/>
                <a:gd name="T2" fmla="*/ 0 w 1662"/>
                <a:gd name="T3" fmla="*/ 1559 h 1559"/>
                <a:gd name="T4" fmla="*/ 1456 w 1662"/>
                <a:gd name="T5" fmla="*/ 1559 h 1559"/>
                <a:gd name="T6" fmla="*/ 1662 w 1662"/>
                <a:gd name="T7" fmla="*/ 15 h 1559"/>
                <a:gd name="T8" fmla="*/ 210 w 1662"/>
                <a:gd name="T9" fmla="*/ 0 h 1559"/>
              </a:gdLst>
              <a:ahLst/>
              <a:cxnLst>
                <a:cxn ang="0">
                  <a:pos x="T0" y="T1"/>
                </a:cxn>
                <a:cxn ang="0">
                  <a:pos x="T2" y="T3"/>
                </a:cxn>
                <a:cxn ang="0">
                  <a:pos x="T4" y="T5"/>
                </a:cxn>
                <a:cxn ang="0">
                  <a:pos x="T6" y="T7"/>
                </a:cxn>
                <a:cxn ang="0">
                  <a:pos x="T8" y="T9"/>
                </a:cxn>
              </a:cxnLst>
              <a:rect l="0" t="0" r="r" b="b"/>
              <a:pathLst>
                <a:path w="1662" h="1559">
                  <a:moveTo>
                    <a:pt x="210" y="0"/>
                  </a:moveTo>
                  <a:lnTo>
                    <a:pt x="0" y="1559"/>
                  </a:lnTo>
                  <a:lnTo>
                    <a:pt x="1456" y="1559"/>
                  </a:lnTo>
                  <a:lnTo>
                    <a:pt x="1662" y="15"/>
                  </a:lnTo>
                  <a:lnTo>
                    <a:pt x="21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2" name="Rectangle 59">
              <a:extLst>
                <a:ext uri="{FF2B5EF4-FFF2-40B4-BE49-F238E27FC236}">
                  <a16:creationId xmlns:a16="http://schemas.microsoft.com/office/drawing/2014/main" id="{DAC3790A-5455-4926-8ED2-20E30E4517EA}"/>
                </a:ext>
              </a:extLst>
            </p:cNvPr>
            <p:cNvSpPr>
              <a:spLocks noChangeArrowheads="1"/>
            </p:cNvSpPr>
            <p:nvPr/>
          </p:nvSpPr>
          <p:spPr bwMode="auto">
            <a:xfrm>
              <a:off x="5092700" y="3802063"/>
              <a:ext cx="3101975" cy="11112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3" name="Freeform 60">
              <a:extLst>
                <a:ext uri="{FF2B5EF4-FFF2-40B4-BE49-F238E27FC236}">
                  <a16:creationId xmlns:a16="http://schemas.microsoft.com/office/drawing/2014/main" id="{D1058CAA-1CE7-43E9-9E72-D83E2D5BA506}"/>
                </a:ext>
              </a:extLst>
            </p:cNvPr>
            <p:cNvSpPr>
              <a:spLocks/>
            </p:cNvSpPr>
            <p:nvPr/>
          </p:nvSpPr>
          <p:spPr bwMode="auto">
            <a:xfrm>
              <a:off x="4740275" y="4735513"/>
              <a:ext cx="587375" cy="931862"/>
            </a:xfrm>
            <a:custGeom>
              <a:avLst/>
              <a:gdLst>
                <a:gd name="T0" fmla="*/ 7496 w 8182"/>
                <a:gd name="T1" fmla="*/ 13028 h 13042"/>
                <a:gd name="T2" fmla="*/ 2700 w 8182"/>
                <a:gd name="T3" fmla="*/ 13042 h 13042"/>
                <a:gd name="T4" fmla="*/ 2122 w 8182"/>
                <a:gd name="T5" fmla="*/ 12472 h 13042"/>
                <a:gd name="T6" fmla="*/ 2209 w 8182"/>
                <a:gd name="T7" fmla="*/ 11710 h 13042"/>
                <a:gd name="T8" fmla="*/ 0 w 8182"/>
                <a:gd name="T9" fmla="*/ 0 h 13042"/>
                <a:gd name="T10" fmla="*/ 3581 w 8182"/>
                <a:gd name="T11" fmla="*/ 43 h 13042"/>
                <a:gd name="T12" fmla="*/ 4552 w 8182"/>
                <a:gd name="T13" fmla="*/ 10953 h 13042"/>
                <a:gd name="T14" fmla="*/ 4760 w 8182"/>
                <a:gd name="T15" fmla="*/ 11247 h 13042"/>
                <a:gd name="T16" fmla="*/ 6217 w 8182"/>
                <a:gd name="T17" fmla="*/ 11680 h 13042"/>
                <a:gd name="T18" fmla="*/ 7392 w 8182"/>
                <a:gd name="T19" fmla="*/ 12058 h 13042"/>
                <a:gd name="T20" fmla="*/ 7496 w 8182"/>
                <a:gd name="T21" fmla="*/ 13028 h 13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2" h="13042">
                  <a:moveTo>
                    <a:pt x="7496" y="13028"/>
                  </a:moveTo>
                  <a:lnTo>
                    <a:pt x="2700" y="13042"/>
                  </a:lnTo>
                  <a:cubicBezTo>
                    <a:pt x="2383" y="13042"/>
                    <a:pt x="2123" y="12789"/>
                    <a:pt x="2122" y="12472"/>
                  </a:cubicBezTo>
                  <a:cubicBezTo>
                    <a:pt x="2121" y="12228"/>
                    <a:pt x="2168" y="11958"/>
                    <a:pt x="2209" y="11710"/>
                  </a:cubicBezTo>
                  <a:cubicBezTo>
                    <a:pt x="2246" y="11485"/>
                    <a:pt x="425" y="4799"/>
                    <a:pt x="0" y="0"/>
                  </a:cubicBezTo>
                  <a:lnTo>
                    <a:pt x="3581" y="43"/>
                  </a:lnTo>
                  <a:lnTo>
                    <a:pt x="4552" y="10953"/>
                  </a:lnTo>
                  <a:cubicBezTo>
                    <a:pt x="4551" y="11086"/>
                    <a:pt x="4635" y="11204"/>
                    <a:pt x="4760" y="11247"/>
                  </a:cubicBezTo>
                  <a:cubicBezTo>
                    <a:pt x="5079" y="11354"/>
                    <a:pt x="5659" y="11516"/>
                    <a:pt x="6217" y="11680"/>
                  </a:cubicBezTo>
                  <a:cubicBezTo>
                    <a:pt x="6677" y="11815"/>
                    <a:pt x="7121" y="11951"/>
                    <a:pt x="7392" y="12058"/>
                  </a:cubicBezTo>
                  <a:cubicBezTo>
                    <a:pt x="8182" y="12371"/>
                    <a:pt x="7751" y="13028"/>
                    <a:pt x="7496" y="1302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44" name="Freeform 61">
              <a:extLst>
                <a:ext uri="{FF2B5EF4-FFF2-40B4-BE49-F238E27FC236}">
                  <a16:creationId xmlns:a16="http://schemas.microsoft.com/office/drawing/2014/main" id="{37B1EBF9-54BE-4FCB-8E84-C214B684808E}"/>
                </a:ext>
              </a:extLst>
            </p:cNvPr>
            <p:cNvSpPr>
              <a:spLocks/>
            </p:cNvSpPr>
            <p:nvPr/>
          </p:nvSpPr>
          <p:spPr bwMode="auto">
            <a:xfrm>
              <a:off x="4892675" y="5568950"/>
              <a:ext cx="434975" cy="98425"/>
            </a:xfrm>
            <a:custGeom>
              <a:avLst/>
              <a:gdLst>
                <a:gd name="T0" fmla="*/ 5375 w 6061"/>
                <a:gd name="T1" fmla="*/ 1362 h 1376"/>
                <a:gd name="T2" fmla="*/ 579 w 6061"/>
                <a:gd name="T3" fmla="*/ 1376 h 1376"/>
                <a:gd name="T4" fmla="*/ 1 w 6061"/>
                <a:gd name="T5" fmla="*/ 806 h 1376"/>
                <a:gd name="T6" fmla="*/ 88 w 6061"/>
                <a:gd name="T7" fmla="*/ 44 h 1376"/>
                <a:gd name="T8" fmla="*/ 715 w 6061"/>
                <a:gd name="T9" fmla="*/ 65 h 1376"/>
                <a:gd name="T10" fmla="*/ 2875 w 6061"/>
                <a:gd name="T11" fmla="*/ 520 h 1376"/>
                <a:gd name="T12" fmla="*/ 4096 w 6061"/>
                <a:gd name="T13" fmla="*/ 14 h 1376"/>
                <a:gd name="T14" fmla="*/ 5271 w 6061"/>
                <a:gd name="T15" fmla="*/ 392 h 1376"/>
                <a:gd name="T16" fmla="*/ 5375 w 6061"/>
                <a:gd name="T17" fmla="*/ 1362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61" h="1376">
                  <a:moveTo>
                    <a:pt x="5375" y="1362"/>
                  </a:moveTo>
                  <a:lnTo>
                    <a:pt x="579" y="1376"/>
                  </a:lnTo>
                  <a:cubicBezTo>
                    <a:pt x="262" y="1376"/>
                    <a:pt x="2" y="1123"/>
                    <a:pt x="1" y="806"/>
                  </a:cubicBezTo>
                  <a:cubicBezTo>
                    <a:pt x="0" y="562"/>
                    <a:pt x="47" y="292"/>
                    <a:pt x="88" y="44"/>
                  </a:cubicBezTo>
                  <a:cubicBezTo>
                    <a:pt x="264" y="4"/>
                    <a:pt x="473" y="0"/>
                    <a:pt x="715" y="65"/>
                  </a:cubicBezTo>
                  <a:cubicBezTo>
                    <a:pt x="1611" y="302"/>
                    <a:pt x="2624" y="543"/>
                    <a:pt x="2875" y="520"/>
                  </a:cubicBezTo>
                  <a:cubicBezTo>
                    <a:pt x="3277" y="483"/>
                    <a:pt x="3782" y="154"/>
                    <a:pt x="4096" y="14"/>
                  </a:cubicBezTo>
                  <a:cubicBezTo>
                    <a:pt x="4556" y="149"/>
                    <a:pt x="5000" y="285"/>
                    <a:pt x="5271" y="392"/>
                  </a:cubicBezTo>
                  <a:cubicBezTo>
                    <a:pt x="6061" y="705"/>
                    <a:pt x="5630" y="1362"/>
                    <a:pt x="5375" y="13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5" name="Freeform 62">
              <a:extLst>
                <a:ext uri="{FF2B5EF4-FFF2-40B4-BE49-F238E27FC236}">
                  <a16:creationId xmlns:a16="http://schemas.microsoft.com/office/drawing/2014/main" id="{25D489AD-F61C-4574-A31F-0BA7A96BE90A}"/>
                </a:ext>
              </a:extLst>
            </p:cNvPr>
            <p:cNvSpPr>
              <a:spLocks/>
            </p:cNvSpPr>
            <p:nvPr/>
          </p:nvSpPr>
          <p:spPr bwMode="auto">
            <a:xfrm>
              <a:off x="4868863" y="5414963"/>
              <a:ext cx="195263" cy="71437"/>
            </a:xfrm>
            <a:custGeom>
              <a:avLst/>
              <a:gdLst>
                <a:gd name="T0" fmla="*/ 2731 w 2731"/>
                <a:gd name="T1" fmla="*/ 1012 h 1012"/>
                <a:gd name="T2" fmla="*/ 2653 w 2731"/>
                <a:gd name="T3" fmla="*/ 0 h 1012"/>
                <a:gd name="T4" fmla="*/ 0 w 2731"/>
                <a:gd name="T5" fmla="*/ 206 h 1012"/>
                <a:gd name="T6" fmla="*/ 2731 w 2731"/>
                <a:gd name="T7" fmla="*/ 1012 h 1012"/>
              </a:gdLst>
              <a:ahLst/>
              <a:cxnLst>
                <a:cxn ang="0">
                  <a:pos x="T0" y="T1"/>
                </a:cxn>
                <a:cxn ang="0">
                  <a:pos x="T2" y="T3"/>
                </a:cxn>
                <a:cxn ang="0">
                  <a:pos x="T4" y="T5"/>
                </a:cxn>
                <a:cxn ang="0">
                  <a:pos x="T6" y="T7"/>
                </a:cxn>
              </a:cxnLst>
              <a:rect l="0" t="0" r="r" b="b"/>
              <a:pathLst>
                <a:path w="2731" h="1012">
                  <a:moveTo>
                    <a:pt x="2731" y="1012"/>
                  </a:moveTo>
                  <a:lnTo>
                    <a:pt x="2653" y="0"/>
                  </a:lnTo>
                  <a:lnTo>
                    <a:pt x="0" y="206"/>
                  </a:lnTo>
                  <a:lnTo>
                    <a:pt x="2731" y="10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6" name="Freeform 63">
              <a:extLst>
                <a:ext uri="{FF2B5EF4-FFF2-40B4-BE49-F238E27FC236}">
                  <a16:creationId xmlns:a16="http://schemas.microsoft.com/office/drawing/2014/main" id="{F7B8AA63-77ED-46A5-BC3D-46156B55557B}"/>
                </a:ext>
              </a:extLst>
            </p:cNvPr>
            <p:cNvSpPr>
              <a:spLocks/>
            </p:cNvSpPr>
            <p:nvPr/>
          </p:nvSpPr>
          <p:spPr bwMode="auto">
            <a:xfrm>
              <a:off x="4183063" y="5181600"/>
              <a:ext cx="211138" cy="392112"/>
            </a:xfrm>
            <a:custGeom>
              <a:avLst/>
              <a:gdLst>
                <a:gd name="T0" fmla="*/ 11 w 2945"/>
                <a:gd name="T1" fmla="*/ 682 h 5483"/>
                <a:gd name="T2" fmla="*/ 351 w 2945"/>
                <a:gd name="T3" fmla="*/ 4317 h 5483"/>
                <a:gd name="T4" fmla="*/ 0 w 2945"/>
                <a:gd name="T5" fmla="*/ 5448 h 5483"/>
                <a:gd name="T6" fmla="*/ 2892 w 2945"/>
                <a:gd name="T7" fmla="*/ 5483 h 5483"/>
                <a:gd name="T8" fmla="*/ 2836 w 2945"/>
                <a:gd name="T9" fmla="*/ 4346 h 5483"/>
                <a:gd name="T10" fmla="*/ 2945 w 2945"/>
                <a:gd name="T11" fmla="*/ 0 h 5483"/>
                <a:gd name="T12" fmla="*/ 11 w 2945"/>
                <a:gd name="T13" fmla="*/ 682 h 5483"/>
              </a:gdLst>
              <a:ahLst/>
              <a:cxnLst>
                <a:cxn ang="0">
                  <a:pos x="T0" y="T1"/>
                </a:cxn>
                <a:cxn ang="0">
                  <a:pos x="T2" y="T3"/>
                </a:cxn>
                <a:cxn ang="0">
                  <a:pos x="T4" y="T5"/>
                </a:cxn>
                <a:cxn ang="0">
                  <a:pos x="T6" y="T7"/>
                </a:cxn>
                <a:cxn ang="0">
                  <a:pos x="T8" y="T9"/>
                </a:cxn>
                <a:cxn ang="0">
                  <a:pos x="T10" y="T11"/>
                </a:cxn>
                <a:cxn ang="0">
                  <a:pos x="T12" y="T13"/>
                </a:cxn>
              </a:cxnLst>
              <a:rect l="0" t="0" r="r" b="b"/>
              <a:pathLst>
                <a:path w="2945" h="5483">
                  <a:moveTo>
                    <a:pt x="11" y="682"/>
                  </a:moveTo>
                  <a:lnTo>
                    <a:pt x="351" y="4317"/>
                  </a:lnTo>
                  <a:lnTo>
                    <a:pt x="0" y="5448"/>
                  </a:lnTo>
                  <a:lnTo>
                    <a:pt x="2892" y="5483"/>
                  </a:lnTo>
                  <a:lnTo>
                    <a:pt x="2836" y="4346"/>
                  </a:lnTo>
                  <a:lnTo>
                    <a:pt x="2945" y="0"/>
                  </a:lnTo>
                  <a:lnTo>
                    <a:pt x="11" y="68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47" name="Freeform 64">
              <a:extLst>
                <a:ext uri="{FF2B5EF4-FFF2-40B4-BE49-F238E27FC236}">
                  <a16:creationId xmlns:a16="http://schemas.microsoft.com/office/drawing/2014/main" id="{BDC885FD-96DD-4FEA-8729-9803784D30F6}"/>
                </a:ext>
              </a:extLst>
            </p:cNvPr>
            <p:cNvSpPr>
              <a:spLocks/>
            </p:cNvSpPr>
            <p:nvPr/>
          </p:nvSpPr>
          <p:spPr bwMode="auto">
            <a:xfrm>
              <a:off x="4170363" y="5527675"/>
              <a:ext cx="223838" cy="139700"/>
            </a:xfrm>
            <a:custGeom>
              <a:avLst/>
              <a:gdLst>
                <a:gd name="T0" fmla="*/ 3063 w 3131"/>
                <a:gd name="T1" fmla="*/ 618 h 1949"/>
                <a:gd name="T2" fmla="*/ 176 w 3131"/>
                <a:gd name="T3" fmla="*/ 618 h 1949"/>
                <a:gd name="T4" fmla="*/ 1 w 3131"/>
                <a:gd name="T5" fmla="*/ 1380 h 1949"/>
                <a:gd name="T6" fmla="*/ 548 w 3131"/>
                <a:gd name="T7" fmla="*/ 1949 h 1949"/>
                <a:gd name="T8" fmla="*/ 2681 w 3131"/>
                <a:gd name="T9" fmla="*/ 1949 h 1949"/>
                <a:gd name="T10" fmla="*/ 3131 w 3131"/>
                <a:gd name="T11" fmla="*/ 1380 h 1949"/>
                <a:gd name="T12" fmla="*/ 3063 w 3131"/>
                <a:gd name="T13" fmla="*/ 618 h 1949"/>
              </a:gdLst>
              <a:ahLst/>
              <a:cxnLst>
                <a:cxn ang="0">
                  <a:pos x="T0" y="T1"/>
                </a:cxn>
                <a:cxn ang="0">
                  <a:pos x="T2" y="T3"/>
                </a:cxn>
                <a:cxn ang="0">
                  <a:pos x="T4" y="T5"/>
                </a:cxn>
                <a:cxn ang="0">
                  <a:pos x="T6" y="T7"/>
                </a:cxn>
                <a:cxn ang="0">
                  <a:pos x="T8" y="T9"/>
                </a:cxn>
                <a:cxn ang="0">
                  <a:pos x="T10" y="T11"/>
                </a:cxn>
                <a:cxn ang="0">
                  <a:pos x="T12" y="T13"/>
                </a:cxn>
              </a:cxnLst>
              <a:rect l="0" t="0" r="r" b="b"/>
              <a:pathLst>
                <a:path w="3131" h="1949">
                  <a:moveTo>
                    <a:pt x="3063" y="618"/>
                  </a:moveTo>
                  <a:cubicBezTo>
                    <a:pt x="2401" y="119"/>
                    <a:pt x="1273" y="0"/>
                    <a:pt x="176" y="618"/>
                  </a:cubicBezTo>
                  <a:cubicBezTo>
                    <a:pt x="176" y="618"/>
                    <a:pt x="0" y="1136"/>
                    <a:pt x="1" y="1380"/>
                  </a:cubicBezTo>
                  <a:cubicBezTo>
                    <a:pt x="2" y="1696"/>
                    <a:pt x="301" y="1949"/>
                    <a:pt x="548" y="1949"/>
                  </a:cubicBezTo>
                  <a:lnTo>
                    <a:pt x="2681" y="1949"/>
                  </a:lnTo>
                  <a:cubicBezTo>
                    <a:pt x="2927" y="1949"/>
                    <a:pt x="3130" y="1696"/>
                    <a:pt x="3131" y="1380"/>
                  </a:cubicBezTo>
                  <a:cubicBezTo>
                    <a:pt x="3131" y="1136"/>
                    <a:pt x="3095" y="866"/>
                    <a:pt x="3063" y="6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8" name="Freeform 65">
              <a:extLst>
                <a:ext uri="{FF2B5EF4-FFF2-40B4-BE49-F238E27FC236}">
                  <a16:creationId xmlns:a16="http://schemas.microsoft.com/office/drawing/2014/main" id="{01E15E63-9F05-48EE-84CB-3FC3AFA9FEF0}"/>
                </a:ext>
              </a:extLst>
            </p:cNvPr>
            <p:cNvSpPr>
              <a:spLocks/>
            </p:cNvSpPr>
            <p:nvPr/>
          </p:nvSpPr>
          <p:spPr bwMode="auto">
            <a:xfrm>
              <a:off x="4200525" y="5424488"/>
              <a:ext cx="187325" cy="66675"/>
            </a:xfrm>
            <a:custGeom>
              <a:avLst/>
              <a:gdLst>
                <a:gd name="T0" fmla="*/ 2593 w 2593"/>
                <a:gd name="T1" fmla="*/ 71 h 930"/>
                <a:gd name="T2" fmla="*/ 88 w 2593"/>
                <a:gd name="T3" fmla="*/ 930 h 930"/>
                <a:gd name="T4" fmla="*/ 0 w 2593"/>
                <a:gd name="T5" fmla="*/ 0 h 930"/>
                <a:gd name="T6" fmla="*/ 2593 w 2593"/>
                <a:gd name="T7" fmla="*/ 71 h 930"/>
              </a:gdLst>
              <a:ahLst/>
              <a:cxnLst>
                <a:cxn ang="0">
                  <a:pos x="T0" y="T1"/>
                </a:cxn>
                <a:cxn ang="0">
                  <a:pos x="T2" y="T3"/>
                </a:cxn>
                <a:cxn ang="0">
                  <a:pos x="T4" y="T5"/>
                </a:cxn>
                <a:cxn ang="0">
                  <a:pos x="T6" y="T7"/>
                </a:cxn>
              </a:cxnLst>
              <a:rect l="0" t="0" r="r" b="b"/>
              <a:pathLst>
                <a:path w="2593" h="930">
                  <a:moveTo>
                    <a:pt x="2593" y="71"/>
                  </a:moveTo>
                  <a:lnTo>
                    <a:pt x="88" y="930"/>
                  </a:lnTo>
                  <a:lnTo>
                    <a:pt x="0" y="0"/>
                  </a:lnTo>
                  <a:lnTo>
                    <a:pt x="2593" y="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9" name="Freeform 66">
              <a:extLst>
                <a:ext uri="{FF2B5EF4-FFF2-40B4-BE49-F238E27FC236}">
                  <a16:creationId xmlns:a16="http://schemas.microsoft.com/office/drawing/2014/main" id="{9C8C9802-FDB4-496A-A324-46C85A2FAFA0}"/>
                </a:ext>
              </a:extLst>
            </p:cNvPr>
            <p:cNvSpPr>
              <a:spLocks/>
            </p:cNvSpPr>
            <p:nvPr/>
          </p:nvSpPr>
          <p:spPr bwMode="auto">
            <a:xfrm>
              <a:off x="4003675" y="3311525"/>
              <a:ext cx="1166813" cy="2117725"/>
            </a:xfrm>
            <a:custGeom>
              <a:avLst/>
              <a:gdLst>
                <a:gd name="T0" fmla="*/ 16267 w 16267"/>
                <a:gd name="T1" fmla="*/ 29638 h 29638"/>
                <a:gd name="T2" fmla="*/ 10697 w 16267"/>
                <a:gd name="T3" fmla="*/ 29638 h 29638"/>
                <a:gd name="T4" fmla="*/ 7794 w 16267"/>
                <a:gd name="T5" fmla="*/ 15785 h 29638"/>
                <a:gd name="T6" fmla="*/ 6802 w 16267"/>
                <a:gd name="T7" fmla="*/ 11362 h 29638"/>
                <a:gd name="T8" fmla="*/ 6799 w 16267"/>
                <a:gd name="T9" fmla="*/ 11351 h 29638"/>
                <a:gd name="T10" fmla="*/ 6758 w 16267"/>
                <a:gd name="T11" fmla="*/ 29638 h 29638"/>
                <a:gd name="T12" fmla="*/ 1362 w 16267"/>
                <a:gd name="T13" fmla="*/ 29638 h 29638"/>
                <a:gd name="T14" fmla="*/ 418 w 16267"/>
                <a:gd name="T15" fmla="*/ 6820 h 29638"/>
                <a:gd name="T16" fmla="*/ 3407 w 16267"/>
                <a:gd name="T17" fmla="*/ 353 h 29638"/>
                <a:gd name="T18" fmla="*/ 11786 w 16267"/>
                <a:gd name="T19" fmla="*/ 1494 h 29638"/>
                <a:gd name="T20" fmla="*/ 12897 w 16267"/>
                <a:gd name="T21" fmla="*/ 7034 h 29638"/>
                <a:gd name="T22" fmla="*/ 16267 w 16267"/>
                <a:gd name="T23" fmla="*/ 29638 h 29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67" h="29638">
                  <a:moveTo>
                    <a:pt x="16267" y="29638"/>
                  </a:moveTo>
                  <a:lnTo>
                    <a:pt x="10697" y="29638"/>
                  </a:lnTo>
                  <a:lnTo>
                    <a:pt x="7794" y="15785"/>
                  </a:lnTo>
                  <a:lnTo>
                    <a:pt x="6802" y="11362"/>
                  </a:lnTo>
                  <a:lnTo>
                    <a:pt x="6799" y="11351"/>
                  </a:lnTo>
                  <a:lnTo>
                    <a:pt x="6758" y="29638"/>
                  </a:lnTo>
                  <a:cubicBezTo>
                    <a:pt x="6716" y="29638"/>
                    <a:pt x="1362" y="29638"/>
                    <a:pt x="1362" y="29638"/>
                  </a:cubicBezTo>
                  <a:cubicBezTo>
                    <a:pt x="1362" y="29638"/>
                    <a:pt x="0" y="11871"/>
                    <a:pt x="418" y="6820"/>
                  </a:cubicBezTo>
                  <a:cubicBezTo>
                    <a:pt x="699" y="3419"/>
                    <a:pt x="3407" y="353"/>
                    <a:pt x="3407" y="353"/>
                  </a:cubicBezTo>
                  <a:cubicBezTo>
                    <a:pt x="6085" y="0"/>
                    <a:pt x="9134" y="1142"/>
                    <a:pt x="11786" y="1494"/>
                  </a:cubicBezTo>
                  <a:cubicBezTo>
                    <a:pt x="11786" y="1494"/>
                    <a:pt x="12505" y="4609"/>
                    <a:pt x="12897" y="7034"/>
                  </a:cubicBezTo>
                  <a:cubicBezTo>
                    <a:pt x="13395" y="10111"/>
                    <a:pt x="16267" y="29638"/>
                    <a:pt x="16267" y="2963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50" name="Freeform 67">
              <a:extLst>
                <a:ext uri="{FF2B5EF4-FFF2-40B4-BE49-F238E27FC236}">
                  <a16:creationId xmlns:a16="http://schemas.microsoft.com/office/drawing/2014/main" id="{1F97227E-8955-4A66-879B-A394CF9F749C}"/>
                </a:ext>
              </a:extLst>
            </p:cNvPr>
            <p:cNvSpPr>
              <a:spLocks/>
            </p:cNvSpPr>
            <p:nvPr/>
          </p:nvSpPr>
          <p:spPr bwMode="auto">
            <a:xfrm>
              <a:off x="4491038" y="3843338"/>
              <a:ext cx="71438" cy="596900"/>
            </a:xfrm>
            <a:custGeom>
              <a:avLst/>
              <a:gdLst>
                <a:gd name="T0" fmla="*/ 995 w 995"/>
                <a:gd name="T1" fmla="*/ 8359 h 8359"/>
                <a:gd name="T2" fmla="*/ 3 w 995"/>
                <a:gd name="T3" fmla="*/ 3936 h 8359"/>
                <a:gd name="T4" fmla="*/ 0 w 995"/>
                <a:gd name="T5" fmla="*/ 3925 h 8359"/>
                <a:gd name="T6" fmla="*/ 408 w 995"/>
                <a:gd name="T7" fmla="*/ 0 h 8359"/>
                <a:gd name="T8" fmla="*/ 995 w 995"/>
                <a:gd name="T9" fmla="*/ 8359 h 8359"/>
              </a:gdLst>
              <a:ahLst/>
              <a:cxnLst>
                <a:cxn ang="0">
                  <a:pos x="T0" y="T1"/>
                </a:cxn>
                <a:cxn ang="0">
                  <a:pos x="T2" y="T3"/>
                </a:cxn>
                <a:cxn ang="0">
                  <a:pos x="T4" y="T5"/>
                </a:cxn>
                <a:cxn ang="0">
                  <a:pos x="T6" y="T7"/>
                </a:cxn>
                <a:cxn ang="0">
                  <a:pos x="T8" y="T9"/>
                </a:cxn>
              </a:cxnLst>
              <a:rect l="0" t="0" r="r" b="b"/>
              <a:pathLst>
                <a:path w="995" h="8359">
                  <a:moveTo>
                    <a:pt x="995" y="8359"/>
                  </a:moveTo>
                  <a:lnTo>
                    <a:pt x="3" y="3936"/>
                  </a:lnTo>
                  <a:lnTo>
                    <a:pt x="0" y="3925"/>
                  </a:lnTo>
                  <a:lnTo>
                    <a:pt x="408" y="0"/>
                  </a:lnTo>
                  <a:lnTo>
                    <a:pt x="995" y="835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1" name="Freeform 68">
              <a:extLst>
                <a:ext uri="{FF2B5EF4-FFF2-40B4-BE49-F238E27FC236}">
                  <a16:creationId xmlns:a16="http://schemas.microsoft.com/office/drawing/2014/main" id="{4338636D-9C80-42F6-BB51-6559A2EBBE3E}"/>
                </a:ext>
              </a:extLst>
            </p:cNvPr>
            <p:cNvSpPr>
              <a:spLocks/>
            </p:cNvSpPr>
            <p:nvPr/>
          </p:nvSpPr>
          <p:spPr bwMode="auto">
            <a:xfrm>
              <a:off x="4321175" y="1831975"/>
              <a:ext cx="935038" cy="931862"/>
            </a:xfrm>
            <a:custGeom>
              <a:avLst/>
              <a:gdLst>
                <a:gd name="T0" fmla="*/ 3465 w 13041"/>
                <a:gd name="T1" fmla="*/ 2318 h 13045"/>
                <a:gd name="T2" fmla="*/ 1164 w 13041"/>
                <a:gd name="T3" fmla="*/ 4529 h 13045"/>
                <a:gd name="T4" fmla="*/ 1521 w 13041"/>
                <a:gd name="T5" fmla="*/ 7943 h 13045"/>
                <a:gd name="T6" fmla="*/ 4093 w 13041"/>
                <a:gd name="T7" fmla="*/ 10970 h 13045"/>
                <a:gd name="T8" fmla="*/ 6406 w 13041"/>
                <a:gd name="T9" fmla="*/ 11987 h 13045"/>
                <a:gd name="T10" fmla="*/ 11071 w 13041"/>
                <a:gd name="T11" fmla="*/ 10216 h 13045"/>
                <a:gd name="T12" fmla="*/ 12060 w 13041"/>
                <a:gd name="T13" fmla="*/ 7069 h 13045"/>
                <a:gd name="T14" fmla="*/ 10536 w 13041"/>
                <a:gd name="T15" fmla="*/ 3460 h 13045"/>
                <a:gd name="T16" fmla="*/ 7525 w 13041"/>
                <a:gd name="T17" fmla="*/ 1443 h 13045"/>
                <a:gd name="T18" fmla="*/ 3465 w 13041"/>
                <a:gd name="T19" fmla="*/ 2318 h 1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41" h="13045">
                  <a:moveTo>
                    <a:pt x="3465" y="2318"/>
                  </a:moveTo>
                  <a:cubicBezTo>
                    <a:pt x="3465" y="2318"/>
                    <a:pt x="1217" y="1503"/>
                    <a:pt x="1164" y="4529"/>
                  </a:cubicBezTo>
                  <a:cubicBezTo>
                    <a:pt x="1147" y="5506"/>
                    <a:pt x="0" y="6543"/>
                    <a:pt x="1521" y="7943"/>
                  </a:cubicBezTo>
                  <a:cubicBezTo>
                    <a:pt x="2391" y="8745"/>
                    <a:pt x="1284" y="9843"/>
                    <a:pt x="4093" y="10970"/>
                  </a:cubicBezTo>
                  <a:cubicBezTo>
                    <a:pt x="5181" y="11407"/>
                    <a:pt x="6155" y="12131"/>
                    <a:pt x="6406" y="11987"/>
                  </a:cubicBezTo>
                  <a:cubicBezTo>
                    <a:pt x="7325" y="11458"/>
                    <a:pt x="10690" y="13045"/>
                    <a:pt x="11071" y="10216"/>
                  </a:cubicBezTo>
                  <a:cubicBezTo>
                    <a:pt x="11221" y="9099"/>
                    <a:pt x="13041" y="9397"/>
                    <a:pt x="12060" y="7069"/>
                  </a:cubicBezTo>
                  <a:cubicBezTo>
                    <a:pt x="11496" y="5728"/>
                    <a:pt x="13020" y="4519"/>
                    <a:pt x="10536" y="3460"/>
                  </a:cubicBezTo>
                  <a:cubicBezTo>
                    <a:pt x="9894" y="3187"/>
                    <a:pt x="10534" y="1173"/>
                    <a:pt x="7525" y="1443"/>
                  </a:cubicBezTo>
                  <a:cubicBezTo>
                    <a:pt x="6594" y="1527"/>
                    <a:pt x="4976" y="0"/>
                    <a:pt x="3465" y="23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2" name="Freeform 69">
              <a:extLst>
                <a:ext uri="{FF2B5EF4-FFF2-40B4-BE49-F238E27FC236}">
                  <a16:creationId xmlns:a16="http://schemas.microsoft.com/office/drawing/2014/main" id="{03ACF4D9-A879-484B-B4DB-46619559BC65}"/>
                </a:ext>
              </a:extLst>
            </p:cNvPr>
            <p:cNvSpPr>
              <a:spLocks/>
            </p:cNvSpPr>
            <p:nvPr/>
          </p:nvSpPr>
          <p:spPr bwMode="auto">
            <a:xfrm>
              <a:off x="4586288" y="2109788"/>
              <a:ext cx="388938" cy="598487"/>
            </a:xfrm>
            <a:custGeom>
              <a:avLst/>
              <a:gdLst>
                <a:gd name="T0" fmla="*/ 49 w 5427"/>
                <a:gd name="T1" fmla="*/ 2841 h 8376"/>
                <a:gd name="T2" fmla="*/ 722 w 5427"/>
                <a:gd name="T3" fmla="*/ 3719 h 8376"/>
                <a:gd name="T4" fmla="*/ 909 w 5427"/>
                <a:gd name="T5" fmla="*/ 4557 h 8376"/>
                <a:gd name="T6" fmla="*/ 0 w 5427"/>
                <a:gd name="T7" fmla="*/ 6672 h 8376"/>
                <a:gd name="T8" fmla="*/ 3351 w 5427"/>
                <a:gd name="T9" fmla="*/ 7307 h 8376"/>
                <a:gd name="T10" fmla="*/ 3527 w 5427"/>
                <a:gd name="T11" fmla="*/ 6319 h 8376"/>
                <a:gd name="T12" fmla="*/ 2196 w 5427"/>
                <a:gd name="T13" fmla="*/ 5446 h 8376"/>
                <a:gd name="T14" fmla="*/ 3918 w 5427"/>
                <a:gd name="T15" fmla="*/ 5473 h 8376"/>
                <a:gd name="T16" fmla="*/ 5097 w 5427"/>
                <a:gd name="T17" fmla="*/ 4061 h 8376"/>
                <a:gd name="T18" fmla="*/ 5178 w 5427"/>
                <a:gd name="T19" fmla="*/ 3819 h 8376"/>
                <a:gd name="T20" fmla="*/ 5235 w 5427"/>
                <a:gd name="T21" fmla="*/ 3609 h 8376"/>
                <a:gd name="T22" fmla="*/ 5316 w 5427"/>
                <a:gd name="T23" fmla="*/ 3211 h 8376"/>
                <a:gd name="T24" fmla="*/ 5353 w 5427"/>
                <a:gd name="T25" fmla="*/ 2946 h 8376"/>
                <a:gd name="T26" fmla="*/ 5371 w 5427"/>
                <a:gd name="T27" fmla="*/ 2766 h 8376"/>
                <a:gd name="T28" fmla="*/ 5367 w 5427"/>
                <a:gd name="T29" fmla="*/ 1603 h 8376"/>
                <a:gd name="T30" fmla="*/ 4036 w 5427"/>
                <a:gd name="T31" fmla="*/ 21 h 8376"/>
                <a:gd name="T32" fmla="*/ 2265 w 5427"/>
                <a:gd name="T33" fmla="*/ 747 h 8376"/>
                <a:gd name="T34" fmla="*/ 1224 w 5427"/>
                <a:gd name="T35" fmla="*/ 2208 h 8376"/>
                <a:gd name="T36" fmla="*/ 1047 w 5427"/>
                <a:gd name="T37" fmla="*/ 2463 h 8376"/>
                <a:gd name="T38" fmla="*/ 865 w 5427"/>
                <a:gd name="T39" fmla="*/ 2341 h 8376"/>
                <a:gd name="T40" fmla="*/ 728 w 5427"/>
                <a:gd name="T41" fmla="*/ 2188 h 8376"/>
                <a:gd name="T42" fmla="*/ 49 w 5427"/>
                <a:gd name="T43" fmla="*/ 2841 h 8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27" h="8376">
                  <a:moveTo>
                    <a:pt x="49" y="2841"/>
                  </a:moveTo>
                  <a:cubicBezTo>
                    <a:pt x="86" y="3414"/>
                    <a:pt x="342" y="3745"/>
                    <a:pt x="722" y="3719"/>
                  </a:cubicBezTo>
                  <a:cubicBezTo>
                    <a:pt x="731" y="3899"/>
                    <a:pt x="772" y="4259"/>
                    <a:pt x="909" y="4557"/>
                  </a:cubicBezTo>
                  <a:lnTo>
                    <a:pt x="0" y="6672"/>
                  </a:lnTo>
                  <a:cubicBezTo>
                    <a:pt x="1603" y="8376"/>
                    <a:pt x="3351" y="7307"/>
                    <a:pt x="3351" y="7307"/>
                  </a:cubicBezTo>
                  <a:lnTo>
                    <a:pt x="3527" y="6319"/>
                  </a:lnTo>
                  <a:lnTo>
                    <a:pt x="2196" y="5446"/>
                  </a:lnTo>
                  <a:cubicBezTo>
                    <a:pt x="2939" y="5751"/>
                    <a:pt x="3526" y="5657"/>
                    <a:pt x="3918" y="5473"/>
                  </a:cubicBezTo>
                  <a:cubicBezTo>
                    <a:pt x="4529" y="5186"/>
                    <a:pt x="4882" y="4637"/>
                    <a:pt x="5097" y="4061"/>
                  </a:cubicBezTo>
                  <a:cubicBezTo>
                    <a:pt x="5127" y="3981"/>
                    <a:pt x="5154" y="3900"/>
                    <a:pt x="5178" y="3819"/>
                  </a:cubicBezTo>
                  <a:cubicBezTo>
                    <a:pt x="5199" y="3749"/>
                    <a:pt x="5218" y="3679"/>
                    <a:pt x="5235" y="3609"/>
                  </a:cubicBezTo>
                  <a:cubicBezTo>
                    <a:pt x="5269" y="3475"/>
                    <a:pt x="5295" y="3341"/>
                    <a:pt x="5316" y="3211"/>
                  </a:cubicBezTo>
                  <a:cubicBezTo>
                    <a:pt x="5331" y="3121"/>
                    <a:pt x="5343" y="3033"/>
                    <a:pt x="5353" y="2946"/>
                  </a:cubicBezTo>
                  <a:cubicBezTo>
                    <a:pt x="5360" y="2885"/>
                    <a:pt x="5366" y="2825"/>
                    <a:pt x="5371" y="2766"/>
                  </a:cubicBezTo>
                  <a:cubicBezTo>
                    <a:pt x="5427" y="2109"/>
                    <a:pt x="5413" y="1891"/>
                    <a:pt x="5367" y="1603"/>
                  </a:cubicBezTo>
                  <a:cubicBezTo>
                    <a:pt x="5228" y="735"/>
                    <a:pt x="4655" y="0"/>
                    <a:pt x="4036" y="21"/>
                  </a:cubicBezTo>
                  <a:cubicBezTo>
                    <a:pt x="3410" y="43"/>
                    <a:pt x="3522" y="567"/>
                    <a:pt x="2265" y="747"/>
                  </a:cubicBezTo>
                  <a:cubicBezTo>
                    <a:pt x="1468" y="861"/>
                    <a:pt x="1314" y="1505"/>
                    <a:pt x="1224" y="2208"/>
                  </a:cubicBezTo>
                  <a:cubicBezTo>
                    <a:pt x="1201" y="2393"/>
                    <a:pt x="1132" y="2470"/>
                    <a:pt x="1047" y="2463"/>
                  </a:cubicBezTo>
                  <a:cubicBezTo>
                    <a:pt x="990" y="2459"/>
                    <a:pt x="926" y="2415"/>
                    <a:pt x="865" y="2341"/>
                  </a:cubicBezTo>
                  <a:cubicBezTo>
                    <a:pt x="825" y="2295"/>
                    <a:pt x="781" y="2244"/>
                    <a:pt x="728" y="2188"/>
                  </a:cubicBezTo>
                  <a:cubicBezTo>
                    <a:pt x="460" y="1906"/>
                    <a:pt x="0" y="2081"/>
                    <a:pt x="49" y="2841"/>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53" name="Freeform 70">
              <a:extLst>
                <a:ext uri="{FF2B5EF4-FFF2-40B4-BE49-F238E27FC236}">
                  <a16:creationId xmlns:a16="http://schemas.microsoft.com/office/drawing/2014/main" id="{8FAFF091-25BC-416D-8D93-5D79454DFDCC}"/>
                </a:ext>
              </a:extLst>
            </p:cNvPr>
            <p:cNvSpPr>
              <a:spLocks/>
            </p:cNvSpPr>
            <p:nvPr/>
          </p:nvSpPr>
          <p:spPr bwMode="auto">
            <a:xfrm>
              <a:off x="4889500" y="2208213"/>
              <a:ext cx="76200" cy="33337"/>
            </a:xfrm>
            <a:custGeom>
              <a:avLst/>
              <a:gdLst>
                <a:gd name="T0" fmla="*/ 631 w 1060"/>
                <a:gd name="T1" fmla="*/ 100 h 484"/>
                <a:gd name="T2" fmla="*/ 40 w 1060"/>
                <a:gd name="T3" fmla="*/ 88 h 484"/>
                <a:gd name="T4" fmla="*/ 8 w 1060"/>
                <a:gd name="T5" fmla="*/ 150 h 484"/>
                <a:gd name="T6" fmla="*/ 70 w 1060"/>
                <a:gd name="T7" fmla="*/ 183 h 484"/>
                <a:gd name="T8" fmla="*/ 964 w 1060"/>
                <a:gd name="T9" fmla="*/ 457 h 484"/>
                <a:gd name="T10" fmla="*/ 1034 w 1060"/>
                <a:gd name="T11" fmla="*/ 467 h 484"/>
                <a:gd name="T12" fmla="*/ 1043 w 1060"/>
                <a:gd name="T13" fmla="*/ 397 h 484"/>
                <a:gd name="T14" fmla="*/ 631 w 1060"/>
                <a:gd name="T15" fmla="*/ 100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484">
                  <a:moveTo>
                    <a:pt x="631" y="100"/>
                  </a:moveTo>
                  <a:cubicBezTo>
                    <a:pt x="329" y="0"/>
                    <a:pt x="45" y="87"/>
                    <a:pt x="40" y="88"/>
                  </a:cubicBezTo>
                  <a:cubicBezTo>
                    <a:pt x="14" y="97"/>
                    <a:pt x="0" y="124"/>
                    <a:pt x="8" y="150"/>
                  </a:cubicBezTo>
                  <a:cubicBezTo>
                    <a:pt x="16" y="177"/>
                    <a:pt x="44" y="191"/>
                    <a:pt x="70" y="183"/>
                  </a:cubicBezTo>
                  <a:cubicBezTo>
                    <a:pt x="93" y="176"/>
                    <a:pt x="626" y="14"/>
                    <a:pt x="964" y="457"/>
                  </a:cubicBezTo>
                  <a:cubicBezTo>
                    <a:pt x="981" y="479"/>
                    <a:pt x="1012" y="484"/>
                    <a:pt x="1034" y="467"/>
                  </a:cubicBezTo>
                  <a:cubicBezTo>
                    <a:pt x="1055" y="450"/>
                    <a:pt x="1060" y="419"/>
                    <a:pt x="1043" y="397"/>
                  </a:cubicBezTo>
                  <a:cubicBezTo>
                    <a:pt x="921" y="237"/>
                    <a:pt x="774" y="147"/>
                    <a:pt x="631" y="10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4" name="Freeform 71">
              <a:extLst>
                <a:ext uri="{FF2B5EF4-FFF2-40B4-BE49-F238E27FC236}">
                  <a16:creationId xmlns:a16="http://schemas.microsoft.com/office/drawing/2014/main" id="{A911B0F1-19E6-4039-B17E-DDF03D405FA0}"/>
                </a:ext>
              </a:extLst>
            </p:cNvPr>
            <p:cNvSpPr>
              <a:spLocks/>
            </p:cNvSpPr>
            <p:nvPr/>
          </p:nvSpPr>
          <p:spPr bwMode="auto">
            <a:xfrm>
              <a:off x="4721225" y="2195513"/>
              <a:ext cx="77788" cy="28575"/>
            </a:xfrm>
            <a:custGeom>
              <a:avLst/>
              <a:gdLst>
                <a:gd name="T0" fmla="*/ 475 w 1094"/>
                <a:gd name="T1" fmla="*/ 84 h 401"/>
                <a:gd name="T2" fmla="*/ 1060 w 1094"/>
                <a:gd name="T3" fmla="*/ 168 h 401"/>
                <a:gd name="T4" fmla="*/ 1082 w 1094"/>
                <a:gd name="T5" fmla="*/ 234 h 401"/>
                <a:gd name="T6" fmla="*/ 1015 w 1094"/>
                <a:gd name="T7" fmla="*/ 256 h 401"/>
                <a:gd name="T8" fmla="*/ 89 w 1094"/>
                <a:gd name="T9" fmla="*/ 383 h 401"/>
                <a:gd name="T10" fmla="*/ 19 w 1094"/>
                <a:gd name="T11" fmla="*/ 380 h 401"/>
                <a:gd name="T12" fmla="*/ 21 w 1094"/>
                <a:gd name="T13" fmla="*/ 310 h 401"/>
                <a:gd name="T14" fmla="*/ 475 w 1094"/>
                <a:gd name="T15" fmla="*/ 84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401">
                  <a:moveTo>
                    <a:pt x="475" y="84"/>
                  </a:moveTo>
                  <a:cubicBezTo>
                    <a:pt x="789" y="34"/>
                    <a:pt x="1056" y="166"/>
                    <a:pt x="1060" y="168"/>
                  </a:cubicBezTo>
                  <a:cubicBezTo>
                    <a:pt x="1085" y="180"/>
                    <a:pt x="1094" y="210"/>
                    <a:pt x="1082" y="234"/>
                  </a:cubicBezTo>
                  <a:cubicBezTo>
                    <a:pt x="1070" y="259"/>
                    <a:pt x="1040" y="268"/>
                    <a:pt x="1015" y="256"/>
                  </a:cubicBezTo>
                  <a:cubicBezTo>
                    <a:pt x="994" y="245"/>
                    <a:pt x="494" y="0"/>
                    <a:pt x="89" y="383"/>
                  </a:cubicBezTo>
                  <a:cubicBezTo>
                    <a:pt x="69" y="401"/>
                    <a:pt x="38" y="401"/>
                    <a:pt x="19" y="380"/>
                  </a:cubicBezTo>
                  <a:cubicBezTo>
                    <a:pt x="0" y="361"/>
                    <a:pt x="1" y="329"/>
                    <a:pt x="21" y="310"/>
                  </a:cubicBezTo>
                  <a:cubicBezTo>
                    <a:pt x="168" y="172"/>
                    <a:pt x="327" y="107"/>
                    <a:pt x="475" y="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5" name="Freeform 72">
              <a:extLst>
                <a:ext uri="{FF2B5EF4-FFF2-40B4-BE49-F238E27FC236}">
                  <a16:creationId xmlns:a16="http://schemas.microsoft.com/office/drawing/2014/main" id="{2A8237DC-E3CC-4EC4-95C2-7B848A68D708}"/>
                </a:ext>
              </a:extLst>
            </p:cNvPr>
            <p:cNvSpPr>
              <a:spLocks/>
            </p:cNvSpPr>
            <p:nvPr/>
          </p:nvSpPr>
          <p:spPr bwMode="auto">
            <a:xfrm>
              <a:off x="4903788" y="2268538"/>
              <a:ext cx="34925" cy="41275"/>
            </a:xfrm>
            <a:custGeom>
              <a:avLst/>
              <a:gdLst>
                <a:gd name="T0" fmla="*/ 12 w 492"/>
                <a:gd name="T1" fmla="*/ 263 h 564"/>
                <a:gd name="T2" fmla="*/ 223 w 492"/>
                <a:gd name="T3" fmla="*/ 553 h 564"/>
                <a:gd name="T4" fmla="*/ 479 w 492"/>
                <a:gd name="T5" fmla="*/ 302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3"/>
                    <a:pt x="223" y="553"/>
                  </a:cubicBezTo>
                  <a:cubicBezTo>
                    <a:pt x="352" y="564"/>
                    <a:pt x="467" y="451"/>
                    <a:pt x="479" y="302"/>
                  </a:cubicBezTo>
                  <a:cubicBezTo>
                    <a:pt x="492" y="152"/>
                    <a:pt x="397" y="22"/>
                    <a:pt x="268" y="11"/>
                  </a:cubicBezTo>
                  <a:cubicBezTo>
                    <a:pt x="139" y="0"/>
                    <a:pt x="25" y="113"/>
                    <a:pt x="12" y="2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6" name="Freeform 73">
              <a:extLst>
                <a:ext uri="{FF2B5EF4-FFF2-40B4-BE49-F238E27FC236}">
                  <a16:creationId xmlns:a16="http://schemas.microsoft.com/office/drawing/2014/main" id="{A8F84052-8FC3-491E-8A6B-5407DFA30439}"/>
                </a:ext>
              </a:extLst>
            </p:cNvPr>
            <p:cNvSpPr>
              <a:spLocks/>
            </p:cNvSpPr>
            <p:nvPr/>
          </p:nvSpPr>
          <p:spPr bwMode="auto">
            <a:xfrm>
              <a:off x="4751388" y="2259013"/>
              <a:ext cx="34925" cy="39687"/>
            </a:xfrm>
            <a:custGeom>
              <a:avLst/>
              <a:gdLst>
                <a:gd name="T0" fmla="*/ 12 w 492"/>
                <a:gd name="T1" fmla="*/ 263 h 564"/>
                <a:gd name="T2" fmla="*/ 223 w 492"/>
                <a:gd name="T3" fmla="*/ 553 h 564"/>
                <a:gd name="T4" fmla="*/ 479 w 492"/>
                <a:gd name="T5" fmla="*/ 301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2"/>
                    <a:pt x="223" y="553"/>
                  </a:cubicBezTo>
                  <a:cubicBezTo>
                    <a:pt x="352" y="564"/>
                    <a:pt x="467" y="451"/>
                    <a:pt x="479" y="301"/>
                  </a:cubicBezTo>
                  <a:cubicBezTo>
                    <a:pt x="492" y="152"/>
                    <a:pt x="397" y="22"/>
                    <a:pt x="268" y="11"/>
                  </a:cubicBezTo>
                  <a:cubicBezTo>
                    <a:pt x="139" y="0"/>
                    <a:pt x="25" y="113"/>
                    <a:pt x="12" y="2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7" name="Freeform 74">
              <a:extLst>
                <a:ext uri="{FF2B5EF4-FFF2-40B4-BE49-F238E27FC236}">
                  <a16:creationId xmlns:a16="http://schemas.microsoft.com/office/drawing/2014/main" id="{DBFB306A-0B9C-41C6-98A6-872C4A02AA3E}"/>
                </a:ext>
              </a:extLst>
            </p:cNvPr>
            <p:cNvSpPr>
              <a:spLocks/>
            </p:cNvSpPr>
            <p:nvPr/>
          </p:nvSpPr>
          <p:spPr bwMode="auto">
            <a:xfrm>
              <a:off x="4816475" y="2289175"/>
              <a:ext cx="46038" cy="66675"/>
            </a:xfrm>
            <a:custGeom>
              <a:avLst/>
              <a:gdLst>
                <a:gd name="T0" fmla="*/ 243 w 653"/>
                <a:gd name="T1" fmla="*/ 943 h 944"/>
                <a:gd name="T2" fmla="*/ 532 w 653"/>
                <a:gd name="T3" fmla="*/ 847 h 944"/>
                <a:gd name="T4" fmla="*/ 631 w 653"/>
                <a:gd name="T5" fmla="*/ 577 h 944"/>
                <a:gd name="T6" fmla="*/ 528 w 653"/>
                <a:gd name="T7" fmla="*/ 72 h 944"/>
                <a:gd name="T8" fmla="*/ 432 w 653"/>
                <a:gd name="T9" fmla="*/ 94 h 944"/>
                <a:gd name="T10" fmla="*/ 534 w 653"/>
                <a:gd name="T11" fmla="*/ 599 h 944"/>
                <a:gd name="T12" fmla="*/ 468 w 653"/>
                <a:gd name="T13" fmla="*/ 771 h 944"/>
                <a:gd name="T14" fmla="*/ 75 w 653"/>
                <a:gd name="T15" fmla="*/ 810 h 944"/>
                <a:gd name="T16" fmla="*/ 10 w 653"/>
                <a:gd name="T17" fmla="*/ 838 h 944"/>
                <a:gd name="T18" fmla="*/ 38 w 653"/>
                <a:gd name="T19" fmla="*/ 902 h 944"/>
                <a:gd name="T20" fmla="*/ 243 w 653"/>
                <a:gd name="T21" fmla="*/ 94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944">
                  <a:moveTo>
                    <a:pt x="243" y="943"/>
                  </a:moveTo>
                  <a:cubicBezTo>
                    <a:pt x="353" y="944"/>
                    <a:pt x="456" y="911"/>
                    <a:pt x="532" y="847"/>
                  </a:cubicBezTo>
                  <a:cubicBezTo>
                    <a:pt x="617" y="775"/>
                    <a:pt x="653" y="676"/>
                    <a:pt x="631" y="577"/>
                  </a:cubicBezTo>
                  <a:cubicBezTo>
                    <a:pt x="590" y="392"/>
                    <a:pt x="556" y="219"/>
                    <a:pt x="528" y="72"/>
                  </a:cubicBezTo>
                  <a:cubicBezTo>
                    <a:pt x="512" y="0"/>
                    <a:pt x="415" y="22"/>
                    <a:pt x="432" y="94"/>
                  </a:cubicBezTo>
                  <a:cubicBezTo>
                    <a:pt x="459" y="241"/>
                    <a:pt x="493" y="414"/>
                    <a:pt x="534" y="599"/>
                  </a:cubicBezTo>
                  <a:cubicBezTo>
                    <a:pt x="548" y="661"/>
                    <a:pt x="524" y="724"/>
                    <a:pt x="468" y="771"/>
                  </a:cubicBezTo>
                  <a:cubicBezTo>
                    <a:pt x="395" y="833"/>
                    <a:pt x="249" y="880"/>
                    <a:pt x="75" y="810"/>
                  </a:cubicBezTo>
                  <a:cubicBezTo>
                    <a:pt x="50" y="800"/>
                    <a:pt x="21" y="812"/>
                    <a:pt x="10" y="838"/>
                  </a:cubicBezTo>
                  <a:cubicBezTo>
                    <a:pt x="0" y="863"/>
                    <a:pt x="13" y="892"/>
                    <a:pt x="38" y="902"/>
                  </a:cubicBezTo>
                  <a:cubicBezTo>
                    <a:pt x="106" y="929"/>
                    <a:pt x="176" y="943"/>
                    <a:pt x="243" y="9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8" name="Freeform 77">
              <a:extLst>
                <a:ext uri="{FF2B5EF4-FFF2-40B4-BE49-F238E27FC236}">
                  <a16:creationId xmlns:a16="http://schemas.microsoft.com/office/drawing/2014/main" id="{4952C1D6-6CE4-48BF-9175-9A2FA6F39044}"/>
                </a:ext>
              </a:extLst>
            </p:cNvPr>
            <p:cNvSpPr>
              <a:spLocks/>
            </p:cNvSpPr>
            <p:nvPr/>
          </p:nvSpPr>
          <p:spPr bwMode="auto">
            <a:xfrm>
              <a:off x="4775200" y="2370138"/>
              <a:ext cx="87313" cy="50800"/>
            </a:xfrm>
            <a:custGeom>
              <a:avLst/>
              <a:gdLst>
                <a:gd name="T0" fmla="*/ 75 w 1214"/>
                <a:gd name="T1" fmla="*/ 36 h 705"/>
                <a:gd name="T2" fmla="*/ 507 w 1214"/>
                <a:gd name="T3" fmla="*/ 630 h 705"/>
                <a:gd name="T4" fmla="*/ 1088 w 1214"/>
                <a:gd name="T5" fmla="*/ 232 h 705"/>
                <a:gd name="T6" fmla="*/ 75 w 1214"/>
                <a:gd name="T7" fmla="*/ 36 h 705"/>
              </a:gdLst>
              <a:ahLst/>
              <a:cxnLst>
                <a:cxn ang="0">
                  <a:pos x="T0" y="T1"/>
                </a:cxn>
                <a:cxn ang="0">
                  <a:pos x="T2" y="T3"/>
                </a:cxn>
                <a:cxn ang="0">
                  <a:pos x="T4" y="T5"/>
                </a:cxn>
                <a:cxn ang="0">
                  <a:pos x="T6" y="T7"/>
                </a:cxn>
              </a:cxnLst>
              <a:rect l="0" t="0" r="r" b="b"/>
              <a:pathLst>
                <a:path w="1214" h="705">
                  <a:moveTo>
                    <a:pt x="75" y="36"/>
                  </a:moveTo>
                  <a:cubicBezTo>
                    <a:pt x="0" y="0"/>
                    <a:pt x="36" y="550"/>
                    <a:pt x="507" y="630"/>
                  </a:cubicBezTo>
                  <a:cubicBezTo>
                    <a:pt x="952" y="705"/>
                    <a:pt x="1214" y="200"/>
                    <a:pt x="1088" y="232"/>
                  </a:cubicBezTo>
                  <a:cubicBezTo>
                    <a:pt x="671" y="261"/>
                    <a:pt x="379" y="207"/>
                    <a:pt x="75" y="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9" name="Freeform 78">
              <a:extLst>
                <a:ext uri="{FF2B5EF4-FFF2-40B4-BE49-F238E27FC236}">
                  <a16:creationId xmlns:a16="http://schemas.microsoft.com/office/drawing/2014/main" id="{D8E4AA78-25FE-4EF2-A6AE-6F644B39D60E}"/>
                </a:ext>
              </a:extLst>
            </p:cNvPr>
            <p:cNvSpPr>
              <a:spLocks/>
            </p:cNvSpPr>
            <p:nvPr/>
          </p:nvSpPr>
          <p:spPr bwMode="auto">
            <a:xfrm>
              <a:off x="4189413" y="2506663"/>
              <a:ext cx="938213" cy="931862"/>
            </a:xfrm>
            <a:custGeom>
              <a:avLst/>
              <a:gdLst>
                <a:gd name="T0" fmla="*/ 13091 w 13091"/>
                <a:gd name="T1" fmla="*/ 4848 h 13051"/>
                <a:gd name="T2" fmla="*/ 8964 w 13091"/>
                <a:gd name="T3" fmla="*/ 1356 h 13051"/>
                <a:gd name="T4" fmla="*/ 5824 w 13091"/>
                <a:gd name="T5" fmla="*/ 438 h 13051"/>
                <a:gd name="T6" fmla="*/ 653 w 13091"/>
                <a:gd name="T7" fmla="*/ 1391 h 13051"/>
                <a:gd name="T8" fmla="*/ 1611 w 13091"/>
                <a:gd name="T9" fmla="*/ 5737 h 13051"/>
                <a:gd name="T10" fmla="*/ 572 w 13091"/>
                <a:gd name="T11" fmla="*/ 11282 h 13051"/>
                <a:gd name="T12" fmla="*/ 9200 w 13091"/>
                <a:gd name="T13" fmla="*/ 12766 h 13051"/>
                <a:gd name="T14" fmla="*/ 9973 w 13091"/>
                <a:gd name="T15" fmla="*/ 7469 h 13051"/>
                <a:gd name="T16" fmla="*/ 13091 w 13091"/>
                <a:gd name="T17" fmla="*/ 4848 h 1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1" h="13051">
                  <a:moveTo>
                    <a:pt x="13091" y="4848"/>
                  </a:moveTo>
                  <a:cubicBezTo>
                    <a:pt x="12139" y="1779"/>
                    <a:pt x="9298" y="1461"/>
                    <a:pt x="8964" y="1356"/>
                  </a:cubicBezTo>
                  <a:cubicBezTo>
                    <a:pt x="7885" y="1885"/>
                    <a:pt x="6331" y="1353"/>
                    <a:pt x="5824" y="438"/>
                  </a:cubicBezTo>
                  <a:cubicBezTo>
                    <a:pt x="3733" y="0"/>
                    <a:pt x="1805" y="51"/>
                    <a:pt x="653" y="1391"/>
                  </a:cubicBezTo>
                  <a:cubicBezTo>
                    <a:pt x="0" y="2150"/>
                    <a:pt x="1421" y="5831"/>
                    <a:pt x="1611" y="5737"/>
                  </a:cubicBezTo>
                  <a:lnTo>
                    <a:pt x="572" y="11282"/>
                  </a:lnTo>
                  <a:cubicBezTo>
                    <a:pt x="3353" y="12815"/>
                    <a:pt x="7845" y="13051"/>
                    <a:pt x="9200" y="12766"/>
                  </a:cubicBezTo>
                  <a:lnTo>
                    <a:pt x="9973" y="7469"/>
                  </a:lnTo>
                  <a:lnTo>
                    <a:pt x="13091" y="48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60" name="Freeform 79">
              <a:extLst>
                <a:ext uri="{FF2B5EF4-FFF2-40B4-BE49-F238E27FC236}">
                  <a16:creationId xmlns:a16="http://schemas.microsoft.com/office/drawing/2014/main" id="{2D10D3B0-30A7-4AB9-800A-DDC485CBD42E}"/>
                </a:ext>
              </a:extLst>
            </p:cNvPr>
            <p:cNvSpPr>
              <a:spLocks/>
            </p:cNvSpPr>
            <p:nvPr/>
          </p:nvSpPr>
          <p:spPr bwMode="auto">
            <a:xfrm>
              <a:off x="4275138" y="3306763"/>
              <a:ext cx="577850" cy="122237"/>
            </a:xfrm>
            <a:custGeom>
              <a:avLst/>
              <a:gdLst>
                <a:gd name="T0" fmla="*/ 6222 w 8053"/>
                <a:gd name="T1" fmla="*/ 1714 h 1714"/>
                <a:gd name="T2" fmla="*/ 5165 w 8053"/>
                <a:gd name="T3" fmla="*/ 1680 h 1714"/>
                <a:gd name="T4" fmla="*/ 29 w 8053"/>
                <a:gd name="T5" fmla="*/ 103 h 1714"/>
                <a:gd name="T6" fmla="*/ 17 w 8053"/>
                <a:gd name="T7" fmla="*/ 30 h 1714"/>
                <a:gd name="T8" fmla="*/ 91 w 8053"/>
                <a:gd name="T9" fmla="*/ 17 h 1714"/>
                <a:gd name="T10" fmla="*/ 5169 w 8053"/>
                <a:gd name="T11" fmla="*/ 1574 h 1714"/>
                <a:gd name="T12" fmla="*/ 7989 w 8053"/>
                <a:gd name="T13" fmla="*/ 1510 h 1714"/>
                <a:gd name="T14" fmla="*/ 8049 w 8053"/>
                <a:gd name="T15" fmla="*/ 1556 h 1714"/>
                <a:gd name="T16" fmla="*/ 8004 w 8053"/>
                <a:gd name="T17" fmla="*/ 1615 h 1714"/>
                <a:gd name="T18" fmla="*/ 6222 w 8053"/>
                <a:gd name="T19" fmla="*/ 17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53" h="1714">
                  <a:moveTo>
                    <a:pt x="6222" y="1714"/>
                  </a:moveTo>
                  <a:cubicBezTo>
                    <a:pt x="5897" y="1714"/>
                    <a:pt x="5541" y="1704"/>
                    <a:pt x="5165" y="1680"/>
                  </a:cubicBezTo>
                  <a:cubicBezTo>
                    <a:pt x="3694" y="1585"/>
                    <a:pt x="1610" y="1234"/>
                    <a:pt x="29" y="103"/>
                  </a:cubicBezTo>
                  <a:cubicBezTo>
                    <a:pt x="5" y="86"/>
                    <a:pt x="0" y="53"/>
                    <a:pt x="17" y="30"/>
                  </a:cubicBezTo>
                  <a:cubicBezTo>
                    <a:pt x="34" y="6"/>
                    <a:pt x="67" y="0"/>
                    <a:pt x="91" y="17"/>
                  </a:cubicBezTo>
                  <a:cubicBezTo>
                    <a:pt x="1650" y="1133"/>
                    <a:pt x="3713" y="1480"/>
                    <a:pt x="5169" y="1574"/>
                  </a:cubicBezTo>
                  <a:cubicBezTo>
                    <a:pt x="6750" y="1677"/>
                    <a:pt x="7977" y="1512"/>
                    <a:pt x="7989" y="1510"/>
                  </a:cubicBezTo>
                  <a:cubicBezTo>
                    <a:pt x="8018" y="1506"/>
                    <a:pt x="8045" y="1527"/>
                    <a:pt x="8049" y="1556"/>
                  </a:cubicBezTo>
                  <a:cubicBezTo>
                    <a:pt x="8053" y="1585"/>
                    <a:pt x="8033" y="1611"/>
                    <a:pt x="8004" y="1615"/>
                  </a:cubicBezTo>
                  <a:cubicBezTo>
                    <a:pt x="7994" y="1616"/>
                    <a:pt x="7272" y="1714"/>
                    <a:pt x="6222" y="171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80">
              <a:extLst>
                <a:ext uri="{FF2B5EF4-FFF2-40B4-BE49-F238E27FC236}">
                  <a16:creationId xmlns:a16="http://schemas.microsoft.com/office/drawing/2014/main" id="{5B5D4B80-3B6C-46C2-9714-84DAB292259D}"/>
                </a:ext>
              </a:extLst>
            </p:cNvPr>
            <p:cNvSpPr>
              <a:spLocks/>
            </p:cNvSpPr>
            <p:nvPr/>
          </p:nvSpPr>
          <p:spPr bwMode="auto">
            <a:xfrm>
              <a:off x="5199063" y="3598863"/>
              <a:ext cx="228600" cy="144462"/>
            </a:xfrm>
            <a:custGeom>
              <a:avLst/>
              <a:gdLst>
                <a:gd name="T0" fmla="*/ 100 w 3182"/>
                <a:gd name="T1" fmla="*/ 1686 h 2018"/>
                <a:gd name="T2" fmla="*/ 2754 w 3182"/>
                <a:gd name="T3" fmla="*/ 639 h 2018"/>
                <a:gd name="T4" fmla="*/ 100 w 3182"/>
                <a:gd name="T5" fmla="*/ 1686 h 2018"/>
              </a:gdLst>
              <a:ahLst/>
              <a:cxnLst>
                <a:cxn ang="0">
                  <a:pos x="T0" y="T1"/>
                </a:cxn>
                <a:cxn ang="0">
                  <a:pos x="T2" y="T3"/>
                </a:cxn>
                <a:cxn ang="0">
                  <a:pos x="T4" y="T5"/>
                </a:cxn>
              </a:cxnLst>
              <a:rect l="0" t="0" r="r" b="b"/>
              <a:pathLst>
                <a:path w="3182" h="2018">
                  <a:moveTo>
                    <a:pt x="100" y="1686"/>
                  </a:moveTo>
                  <a:cubicBezTo>
                    <a:pt x="370" y="2018"/>
                    <a:pt x="3182" y="1910"/>
                    <a:pt x="2754" y="639"/>
                  </a:cubicBezTo>
                  <a:cubicBezTo>
                    <a:pt x="2556" y="0"/>
                    <a:pt x="0" y="748"/>
                    <a:pt x="100" y="168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81">
              <a:extLst>
                <a:ext uri="{FF2B5EF4-FFF2-40B4-BE49-F238E27FC236}">
                  <a16:creationId xmlns:a16="http://schemas.microsoft.com/office/drawing/2014/main" id="{7AEB766C-1923-4798-8DFC-1EBB5669A4E9}"/>
                </a:ext>
              </a:extLst>
            </p:cNvPr>
            <p:cNvSpPr>
              <a:spLocks/>
            </p:cNvSpPr>
            <p:nvPr/>
          </p:nvSpPr>
          <p:spPr bwMode="auto">
            <a:xfrm>
              <a:off x="5011738" y="3300413"/>
              <a:ext cx="577850" cy="525462"/>
            </a:xfrm>
            <a:custGeom>
              <a:avLst/>
              <a:gdLst>
                <a:gd name="T0" fmla="*/ 2147 w 8056"/>
                <a:gd name="T1" fmla="*/ 0 h 7347"/>
                <a:gd name="T2" fmla="*/ 280 w 8056"/>
                <a:gd name="T3" fmla="*/ 975 h 7347"/>
                <a:gd name="T4" fmla="*/ 2741 w 8056"/>
                <a:gd name="T5" fmla="*/ 5931 h 7347"/>
                <a:gd name="T6" fmla="*/ 3865 w 8056"/>
                <a:gd name="T7" fmla="*/ 7121 h 7347"/>
                <a:gd name="T8" fmla="*/ 5072 w 8056"/>
                <a:gd name="T9" fmla="*/ 7226 h 7347"/>
                <a:gd name="T10" fmla="*/ 6215 w 8056"/>
                <a:gd name="T11" fmla="*/ 7322 h 7347"/>
                <a:gd name="T12" fmla="*/ 6538 w 8056"/>
                <a:gd name="T13" fmla="*/ 7230 h 7347"/>
                <a:gd name="T14" fmla="*/ 6336 w 8056"/>
                <a:gd name="T15" fmla="*/ 6912 h 7347"/>
                <a:gd name="T16" fmla="*/ 5227 w 8056"/>
                <a:gd name="T17" fmla="*/ 6605 h 7347"/>
                <a:gd name="T18" fmla="*/ 6616 w 8056"/>
                <a:gd name="T19" fmla="*/ 6732 h 7347"/>
                <a:gd name="T20" fmla="*/ 7537 w 8056"/>
                <a:gd name="T21" fmla="*/ 7208 h 7347"/>
                <a:gd name="T22" fmla="*/ 7768 w 8056"/>
                <a:gd name="T23" fmla="*/ 7099 h 7347"/>
                <a:gd name="T24" fmla="*/ 7818 w 8056"/>
                <a:gd name="T25" fmla="*/ 7094 h 7347"/>
                <a:gd name="T26" fmla="*/ 8041 w 8056"/>
                <a:gd name="T27" fmla="*/ 7009 h 7347"/>
                <a:gd name="T28" fmla="*/ 8055 w 8056"/>
                <a:gd name="T29" fmla="*/ 6933 h 7347"/>
                <a:gd name="T30" fmla="*/ 6061 w 8056"/>
                <a:gd name="T31" fmla="*/ 5619 h 7347"/>
                <a:gd name="T32" fmla="*/ 4602 w 8056"/>
                <a:gd name="T33" fmla="*/ 5455 h 7347"/>
                <a:gd name="T34" fmla="*/ 2147 w 8056"/>
                <a:gd name="T35" fmla="*/ 0 h 7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56" h="7347">
                  <a:moveTo>
                    <a:pt x="2147" y="0"/>
                  </a:moveTo>
                  <a:cubicBezTo>
                    <a:pt x="2292" y="20"/>
                    <a:pt x="0" y="504"/>
                    <a:pt x="280" y="975"/>
                  </a:cubicBezTo>
                  <a:cubicBezTo>
                    <a:pt x="290" y="981"/>
                    <a:pt x="2241" y="4861"/>
                    <a:pt x="2741" y="5931"/>
                  </a:cubicBezTo>
                  <a:cubicBezTo>
                    <a:pt x="3179" y="6641"/>
                    <a:pt x="3439" y="7037"/>
                    <a:pt x="3865" y="7121"/>
                  </a:cubicBezTo>
                  <a:cubicBezTo>
                    <a:pt x="4282" y="7204"/>
                    <a:pt x="4939" y="7239"/>
                    <a:pt x="5072" y="7226"/>
                  </a:cubicBezTo>
                  <a:cubicBezTo>
                    <a:pt x="5384" y="7195"/>
                    <a:pt x="5860" y="7292"/>
                    <a:pt x="6215" y="7322"/>
                  </a:cubicBezTo>
                  <a:cubicBezTo>
                    <a:pt x="6337" y="7332"/>
                    <a:pt x="6505" y="7347"/>
                    <a:pt x="6538" y="7230"/>
                  </a:cubicBezTo>
                  <a:cubicBezTo>
                    <a:pt x="6571" y="7113"/>
                    <a:pt x="6473" y="6959"/>
                    <a:pt x="6336" y="6912"/>
                  </a:cubicBezTo>
                  <a:cubicBezTo>
                    <a:pt x="6150" y="6850"/>
                    <a:pt x="5237" y="6607"/>
                    <a:pt x="5227" y="6605"/>
                  </a:cubicBezTo>
                  <a:cubicBezTo>
                    <a:pt x="5731" y="6291"/>
                    <a:pt x="6297" y="6585"/>
                    <a:pt x="6616" y="6732"/>
                  </a:cubicBezTo>
                  <a:cubicBezTo>
                    <a:pt x="6954" y="6888"/>
                    <a:pt x="7257" y="7149"/>
                    <a:pt x="7537" y="7208"/>
                  </a:cubicBezTo>
                  <a:cubicBezTo>
                    <a:pt x="7628" y="7228"/>
                    <a:pt x="7748" y="7190"/>
                    <a:pt x="7768" y="7099"/>
                  </a:cubicBezTo>
                  <a:cubicBezTo>
                    <a:pt x="7770" y="7087"/>
                    <a:pt x="7773" y="7071"/>
                    <a:pt x="7818" y="7094"/>
                  </a:cubicBezTo>
                  <a:cubicBezTo>
                    <a:pt x="7906" y="7138"/>
                    <a:pt x="8003" y="7094"/>
                    <a:pt x="8041" y="7009"/>
                  </a:cubicBezTo>
                  <a:cubicBezTo>
                    <a:pt x="8052" y="6984"/>
                    <a:pt x="8056" y="6958"/>
                    <a:pt x="8055" y="6933"/>
                  </a:cubicBezTo>
                  <a:cubicBezTo>
                    <a:pt x="8008" y="6644"/>
                    <a:pt x="6990" y="5787"/>
                    <a:pt x="6061" y="5619"/>
                  </a:cubicBezTo>
                  <a:cubicBezTo>
                    <a:pt x="5421" y="5503"/>
                    <a:pt x="4639" y="5456"/>
                    <a:pt x="4602" y="5455"/>
                  </a:cubicBezTo>
                  <a:cubicBezTo>
                    <a:pt x="4423" y="5453"/>
                    <a:pt x="2147" y="0"/>
                    <a:pt x="2147" y="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3" name="Freeform 82">
              <a:extLst>
                <a:ext uri="{FF2B5EF4-FFF2-40B4-BE49-F238E27FC236}">
                  <a16:creationId xmlns:a16="http://schemas.microsoft.com/office/drawing/2014/main" id="{0D0302C8-9BF5-4CF4-B58B-3EE0B51F4064}"/>
                </a:ext>
              </a:extLst>
            </p:cNvPr>
            <p:cNvSpPr>
              <a:spLocks/>
            </p:cNvSpPr>
            <p:nvPr/>
          </p:nvSpPr>
          <p:spPr bwMode="auto">
            <a:xfrm>
              <a:off x="5491163" y="3751263"/>
              <a:ext cx="77788" cy="53975"/>
            </a:xfrm>
            <a:custGeom>
              <a:avLst/>
              <a:gdLst>
                <a:gd name="T0" fmla="*/ 1014 w 1072"/>
                <a:gd name="T1" fmla="*/ 769 h 769"/>
                <a:gd name="T2" fmla="*/ 1051 w 1072"/>
                <a:gd name="T3" fmla="*/ 753 h 769"/>
                <a:gd name="T4" fmla="*/ 1052 w 1072"/>
                <a:gd name="T5" fmla="*/ 679 h 769"/>
                <a:gd name="T6" fmla="*/ 79 w 1072"/>
                <a:gd name="T7" fmla="*/ 11 h 769"/>
                <a:gd name="T8" fmla="*/ 11 w 1072"/>
                <a:gd name="T9" fmla="*/ 41 h 769"/>
                <a:gd name="T10" fmla="*/ 42 w 1072"/>
                <a:gd name="T11" fmla="*/ 110 h 769"/>
                <a:gd name="T12" fmla="*/ 976 w 1072"/>
                <a:gd name="T13" fmla="*/ 752 h 769"/>
                <a:gd name="T14" fmla="*/ 1014 w 1072"/>
                <a:gd name="T15" fmla="*/ 769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769">
                  <a:moveTo>
                    <a:pt x="1014" y="769"/>
                  </a:moveTo>
                  <a:cubicBezTo>
                    <a:pt x="1027" y="769"/>
                    <a:pt x="1040" y="764"/>
                    <a:pt x="1051" y="753"/>
                  </a:cubicBezTo>
                  <a:cubicBezTo>
                    <a:pt x="1072" y="733"/>
                    <a:pt x="1072" y="700"/>
                    <a:pt x="1052" y="679"/>
                  </a:cubicBezTo>
                  <a:cubicBezTo>
                    <a:pt x="747" y="365"/>
                    <a:pt x="419" y="140"/>
                    <a:pt x="79" y="11"/>
                  </a:cubicBezTo>
                  <a:cubicBezTo>
                    <a:pt x="52" y="0"/>
                    <a:pt x="21" y="14"/>
                    <a:pt x="11" y="41"/>
                  </a:cubicBezTo>
                  <a:cubicBezTo>
                    <a:pt x="0" y="69"/>
                    <a:pt x="14" y="99"/>
                    <a:pt x="42" y="110"/>
                  </a:cubicBezTo>
                  <a:cubicBezTo>
                    <a:pt x="367" y="233"/>
                    <a:pt x="682" y="450"/>
                    <a:pt x="976" y="752"/>
                  </a:cubicBezTo>
                  <a:cubicBezTo>
                    <a:pt x="987" y="763"/>
                    <a:pt x="1000" y="769"/>
                    <a:pt x="1014" y="769"/>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83">
              <a:extLst>
                <a:ext uri="{FF2B5EF4-FFF2-40B4-BE49-F238E27FC236}">
                  <a16:creationId xmlns:a16="http://schemas.microsoft.com/office/drawing/2014/main" id="{82FDA76A-1BEA-4DAE-B34E-0A18A9762D2C}"/>
                </a:ext>
              </a:extLst>
            </p:cNvPr>
            <p:cNvSpPr>
              <a:spLocks/>
            </p:cNvSpPr>
            <p:nvPr/>
          </p:nvSpPr>
          <p:spPr bwMode="auto">
            <a:xfrm>
              <a:off x="5384800" y="3751263"/>
              <a:ext cx="69850" cy="26987"/>
            </a:xfrm>
            <a:custGeom>
              <a:avLst/>
              <a:gdLst>
                <a:gd name="T0" fmla="*/ 59 w 974"/>
                <a:gd name="T1" fmla="*/ 374 h 374"/>
                <a:gd name="T2" fmla="*/ 96 w 974"/>
                <a:gd name="T3" fmla="*/ 359 h 374"/>
                <a:gd name="T4" fmla="*/ 912 w 974"/>
                <a:gd name="T5" fmla="*/ 136 h 374"/>
                <a:gd name="T6" fmla="*/ 971 w 974"/>
                <a:gd name="T7" fmla="*/ 90 h 374"/>
                <a:gd name="T8" fmla="*/ 924 w 974"/>
                <a:gd name="T9" fmla="*/ 31 h 374"/>
                <a:gd name="T10" fmla="*/ 22 w 974"/>
                <a:gd name="T11" fmla="*/ 283 h 374"/>
                <a:gd name="T12" fmla="*/ 21 w 974"/>
                <a:gd name="T13" fmla="*/ 358 h 374"/>
                <a:gd name="T14" fmla="*/ 59 w 974"/>
                <a:gd name="T15" fmla="*/ 374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4" h="374">
                  <a:moveTo>
                    <a:pt x="59" y="374"/>
                  </a:moveTo>
                  <a:cubicBezTo>
                    <a:pt x="72" y="374"/>
                    <a:pt x="85" y="369"/>
                    <a:pt x="96" y="359"/>
                  </a:cubicBezTo>
                  <a:cubicBezTo>
                    <a:pt x="287" y="174"/>
                    <a:pt x="651" y="107"/>
                    <a:pt x="912" y="136"/>
                  </a:cubicBezTo>
                  <a:cubicBezTo>
                    <a:pt x="941" y="140"/>
                    <a:pt x="967" y="119"/>
                    <a:pt x="971" y="90"/>
                  </a:cubicBezTo>
                  <a:cubicBezTo>
                    <a:pt x="974" y="61"/>
                    <a:pt x="953" y="35"/>
                    <a:pt x="924" y="31"/>
                  </a:cubicBezTo>
                  <a:cubicBezTo>
                    <a:pt x="647" y="0"/>
                    <a:pt x="247" y="65"/>
                    <a:pt x="22" y="283"/>
                  </a:cubicBezTo>
                  <a:cubicBezTo>
                    <a:pt x="1" y="304"/>
                    <a:pt x="0" y="337"/>
                    <a:pt x="21" y="358"/>
                  </a:cubicBezTo>
                  <a:cubicBezTo>
                    <a:pt x="31" y="369"/>
                    <a:pt x="45" y="374"/>
                    <a:pt x="59" y="37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84">
              <a:extLst>
                <a:ext uri="{FF2B5EF4-FFF2-40B4-BE49-F238E27FC236}">
                  <a16:creationId xmlns:a16="http://schemas.microsoft.com/office/drawing/2014/main" id="{115708C1-CB1B-4910-84B8-4403BC56C33C}"/>
                </a:ext>
              </a:extLst>
            </p:cNvPr>
            <p:cNvSpPr>
              <a:spLocks/>
            </p:cNvSpPr>
            <p:nvPr/>
          </p:nvSpPr>
          <p:spPr bwMode="auto">
            <a:xfrm>
              <a:off x="4770438" y="2682875"/>
              <a:ext cx="625475" cy="1041400"/>
            </a:xfrm>
            <a:custGeom>
              <a:avLst/>
              <a:gdLst>
                <a:gd name="T0" fmla="*/ 1947 w 8728"/>
                <a:gd name="T1" fmla="*/ 6436 h 14573"/>
                <a:gd name="T2" fmla="*/ 2787 w 8728"/>
                <a:gd name="T3" fmla="*/ 9401 h 14573"/>
                <a:gd name="T4" fmla="*/ 6108 w 8728"/>
                <a:gd name="T5" fmla="*/ 14573 h 14573"/>
                <a:gd name="T6" fmla="*/ 8728 w 8728"/>
                <a:gd name="T7" fmla="*/ 13458 h 14573"/>
                <a:gd name="T8" fmla="*/ 6265 w 8728"/>
                <a:gd name="T9" fmla="*/ 7719 h 14573"/>
                <a:gd name="T10" fmla="*/ 4903 w 8728"/>
                <a:gd name="T11" fmla="*/ 2134 h 14573"/>
                <a:gd name="T12" fmla="*/ 1122 w 8728"/>
                <a:gd name="T13" fmla="*/ 609 h 14573"/>
                <a:gd name="T14" fmla="*/ 1947 w 8728"/>
                <a:gd name="T15" fmla="*/ 6436 h 14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8" h="14573">
                  <a:moveTo>
                    <a:pt x="1947" y="6436"/>
                  </a:moveTo>
                  <a:cubicBezTo>
                    <a:pt x="2011" y="6650"/>
                    <a:pt x="2787" y="9401"/>
                    <a:pt x="2787" y="9401"/>
                  </a:cubicBezTo>
                  <a:cubicBezTo>
                    <a:pt x="4186" y="12247"/>
                    <a:pt x="6043" y="14462"/>
                    <a:pt x="6108" y="14573"/>
                  </a:cubicBezTo>
                  <a:cubicBezTo>
                    <a:pt x="5800" y="13979"/>
                    <a:pt x="8519" y="12934"/>
                    <a:pt x="8728" y="13458"/>
                  </a:cubicBezTo>
                  <a:cubicBezTo>
                    <a:pt x="8676" y="13301"/>
                    <a:pt x="6730" y="9132"/>
                    <a:pt x="6265" y="7719"/>
                  </a:cubicBezTo>
                  <a:cubicBezTo>
                    <a:pt x="6265" y="7719"/>
                    <a:pt x="5503" y="3792"/>
                    <a:pt x="4903" y="2134"/>
                  </a:cubicBezTo>
                  <a:cubicBezTo>
                    <a:pt x="4215" y="229"/>
                    <a:pt x="2820" y="0"/>
                    <a:pt x="1122" y="609"/>
                  </a:cubicBezTo>
                  <a:cubicBezTo>
                    <a:pt x="0" y="1012"/>
                    <a:pt x="1067" y="3477"/>
                    <a:pt x="1947" y="643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66" name="Freeform 85">
              <a:extLst>
                <a:ext uri="{FF2B5EF4-FFF2-40B4-BE49-F238E27FC236}">
                  <a16:creationId xmlns:a16="http://schemas.microsoft.com/office/drawing/2014/main" id="{326CCDD6-4D00-4791-82CC-416BE52B56DA}"/>
                </a:ext>
              </a:extLst>
            </p:cNvPr>
            <p:cNvSpPr>
              <a:spLocks/>
            </p:cNvSpPr>
            <p:nvPr/>
          </p:nvSpPr>
          <p:spPr bwMode="auto">
            <a:xfrm>
              <a:off x="4440238" y="3321050"/>
              <a:ext cx="176213" cy="227012"/>
            </a:xfrm>
            <a:custGeom>
              <a:avLst/>
              <a:gdLst>
                <a:gd name="T0" fmla="*/ 1803 w 2455"/>
                <a:gd name="T1" fmla="*/ 224 h 3183"/>
                <a:gd name="T2" fmla="*/ 670 w 2455"/>
                <a:gd name="T3" fmla="*/ 2831 h 3183"/>
                <a:gd name="T4" fmla="*/ 1803 w 2455"/>
                <a:gd name="T5" fmla="*/ 224 h 3183"/>
              </a:gdLst>
              <a:ahLst/>
              <a:cxnLst>
                <a:cxn ang="0">
                  <a:pos x="T0" y="T1"/>
                </a:cxn>
                <a:cxn ang="0">
                  <a:pos x="T2" y="T3"/>
                </a:cxn>
                <a:cxn ang="0">
                  <a:pos x="T4" y="T5"/>
                </a:cxn>
              </a:cxnLst>
              <a:rect l="0" t="0" r="r" b="b"/>
              <a:pathLst>
                <a:path w="2455" h="3183">
                  <a:moveTo>
                    <a:pt x="1803" y="224"/>
                  </a:moveTo>
                  <a:cubicBezTo>
                    <a:pt x="2455" y="668"/>
                    <a:pt x="1413" y="3183"/>
                    <a:pt x="670" y="2831"/>
                  </a:cubicBezTo>
                  <a:cubicBezTo>
                    <a:pt x="0" y="2513"/>
                    <a:pt x="653" y="0"/>
                    <a:pt x="1803" y="2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7" name="Freeform 86">
              <a:extLst>
                <a:ext uri="{FF2B5EF4-FFF2-40B4-BE49-F238E27FC236}">
                  <a16:creationId xmlns:a16="http://schemas.microsoft.com/office/drawing/2014/main" id="{F7652805-72C3-4FA0-8189-A120256B6B54}"/>
                </a:ext>
              </a:extLst>
            </p:cNvPr>
            <p:cNvSpPr>
              <a:spLocks/>
            </p:cNvSpPr>
            <p:nvPr/>
          </p:nvSpPr>
          <p:spPr bwMode="auto">
            <a:xfrm>
              <a:off x="4672013" y="3459163"/>
              <a:ext cx="125413" cy="87312"/>
            </a:xfrm>
            <a:custGeom>
              <a:avLst/>
              <a:gdLst>
                <a:gd name="T0" fmla="*/ 1749 w 1759"/>
                <a:gd name="T1" fmla="*/ 560 h 1229"/>
                <a:gd name="T2" fmla="*/ 1532 w 1759"/>
                <a:gd name="T3" fmla="*/ 424 h 1229"/>
                <a:gd name="T4" fmla="*/ 930 w 1759"/>
                <a:gd name="T5" fmla="*/ 640 h 1229"/>
                <a:gd name="T6" fmla="*/ 58 w 1759"/>
                <a:gd name="T7" fmla="*/ 0 h 1229"/>
                <a:gd name="T8" fmla="*/ 0 w 1759"/>
                <a:gd name="T9" fmla="*/ 1161 h 1229"/>
                <a:gd name="T10" fmla="*/ 1160 w 1759"/>
                <a:gd name="T11" fmla="*/ 977 h 1229"/>
                <a:gd name="T12" fmla="*/ 1749 w 1759"/>
                <a:gd name="T13" fmla="*/ 560 h 1229"/>
              </a:gdLst>
              <a:ahLst/>
              <a:cxnLst>
                <a:cxn ang="0">
                  <a:pos x="T0" y="T1"/>
                </a:cxn>
                <a:cxn ang="0">
                  <a:pos x="T2" y="T3"/>
                </a:cxn>
                <a:cxn ang="0">
                  <a:pos x="T4" y="T5"/>
                </a:cxn>
                <a:cxn ang="0">
                  <a:pos x="T6" y="T7"/>
                </a:cxn>
                <a:cxn ang="0">
                  <a:pos x="T8" y="T9"/>
                </a:cxn>
                <a:cxn ang="0">
                  <a:pos x="T10" y="T11"/>
                </a:cxn>
                <a:cxn ang="0">
                  <a:pos x="T12" y="T13"/>
                </a:cxn>
              </a:cxnLst>
              <a:rect l="0" t="0" r="r" b="b"/>
              <a:pathLst>
                <a:path w="1759" h="1229">
                  <a:moveTo>
                    <a:pt x="1749" y="560"/>
                  </a:moveTo>
                  <a:cubicBezTo>
                    <a:pt x="1741" y="467"/>
                    <a:pt x="1625" y="416"/>
                    <a:pt x="1532" y="424"/>
                  </a:cubicBezTo>
                  <a:cubicBezTo>
                    <a:pt x="1349" y="442"/>
                    <a:pt x="1146" y="541"/>
                    <a:pt x="930" y="640"/>
                  </a:cubicBezTo>
                  <a:cubicBezTo>
                    <a:pt x="811" y="695"/>
                    <a:pt x="483" y="118"/>
                    <a:pt x="58" y="0"/>
                  </a:cubicBezTo>
                  <a:lnTo>
                    <a:pt x="0" y="1161"/>
                  </a:lnTo>
                  <a:cubicBezTo>
                    <a:pt x="588" y="1124"/>
                    <a:pt x="768" y="1229"/>
                    <a:pt x="1160" y="977"/>
                  </a:cubicBezTo>
                  <a:cubicBezTo>
                    <a:pt x="1396" y="826"/>
                    <a:pt x="1759" y="686"/>
                    <a:pt x="1749" y="560"/>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87">
              <a:extLst>
                <a:ext uri="{FF2B5EF4-FFF2-40B4-BE49-F238E27FC236}">
                  <a16:creationId xmlns:a16="http://schemas.microsoft.com/office/drawing/2014/main" id="{FFF3EAC6-F81D-430A-966C-269A0C9661C8}"/>
                </a:ext>
              </a:extLst>
            </p:cNvPr>
            <p:cNvSpPr>
              <a:spLocks/>
            </p:cNvSpPr>
            <p:nvPr/>
          </p:nvSpPr>
          <p:spPr bwMode="auto">
            <a:xfrm>
              <a:off x="4721225" y="3519488"/>
              <a:ext cx="109538" cy="52387"/>
            </a:xfrm>
            <a:custGeom>
              <a:avLst/>
              <a:gdLst>
                <a:gd name="T0" fmla="*/ 1481 w 1519"/>
                <a:gd name="T1" fmla="*/ 344 h 746"/>
                <a:gd name="T2" fmla="*/ 1152 w 1519"/>
                <a:gd name="T3" fmla="*/ 192 h 746"/>
                <a:gd name="T4" fmla="*/ 0 w 1519"/>
                <a:gd name="T5" fmla="*/ 0 h 746"/>
                <a:gd name="T6" fmla="*/ 61 w 1519"/>
                <a:gd name="T7" fmla="*/ 572 h 746"/>
                <a:gd name="T8" fmla="*/ 1003 w 1519"/>
                <a:gd name="T9" fmla="*/ 594 h 746"/>
                <a:gd name="T10" fmla="*/ 1481 w 1519"/>
                <a:gd name="T11" fmla="*/ 344 h 746"/>
              </a:gdLst>
              <a:ahLst/>
              <a:cxnLst>
                <a:cxn ang="0">
                  <a:pos x="T0" y="T1"/>
                </a:cxn>
                <a:cxn ang="0">
                  <a:pos x="T2" y="T3"/>
                </a:cxn>
                <a:cxn ang="0">
                  <a:pos x="T4" y="T5"/>
                </a:cxn>
                <a:cxn ang="0">
                  <a:pos x="T6" y="T7"/>
                </a:cxn>
                <a:cxn ang="0">
                  <a:pos x="T8" y="T9"/>
                </a:cxn>
                <a:cxn ang="0">
                  <a:pos x="T10" y="T11"/>
                </a:cxn>
              </a:cxnLst>
              <a:rect l="0" t="0" r="r" b="b"/>
              <a:pathLst>
                <a:path w="1519" h="746">
                  <a:moveTo>
                    <a:pt x="1481" y="344"/>
                  </a:moveTo>
                  <a:cubicBezTo>
                    <a:pt x="1519" y="197"/>
                    <a:pt x="1274" y="181"/>
                    <a:pt x="1152" y="192"/>
                  </a:cubicBezTo>
                  <a:cubicBezTo>
                    <a:pt x="682" y="232"/>
                    <a:pt x="496" y="202"/>
                    <a:pt x="0" y="0"/>
                  </a:cubicBezTo>
                  <a:lnTo>
                    <a:pt x="61" y="572"/>
                  </a:lnTo>
                  <a:cubicBezTo>
                    <a:pt x="320" y="677"/>
                    <a:pt x="216" y="746"/>
                    <a:pt x="1003" y="594"/>
                  </a:cubicBezTo>
                  <a:cubicBezTo>
                    <a:pt x="1145" y="567"/>
                    <a:pt x="1443" y="491"/>
                    <a:pt x="1481" y="344"/>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88">
              <a:extLst>
                <a:ext uri="{FF2B5EF4-FFF2-40B4-BE49-F238E27FC236}">
                  <a16:creationId xmlns:a16="http://schemas.microsoft.com/office/drawing/2014/main" id="{6DD6C5B4-AF98-4E8A-8964-EE8887B4A17E}"/>
                </a:ext>
              </a:extLst>
            </p:cNvPr>
            <p:cNvSpPr>
              <a:spLocks/>
            </p:cNvSpPr>
            <p:nvPr/>
          </p:nvSpPr>
          <p:spPr bwMode="auto">
            <a:xfrm>
              <a:off x="4708525" y="3500438"/>
              <a:ext cx="112713" cy="61912"/>
            </a:xfrm>
            <a:custGeom>
              <a:avLst/>
              <a:gdLst>
                <a:gd name="T0" fmla="*/ 1520 w 1555"/>
                <a:gd name="T1" fmla="*/ 147 h 869"/>
                <a:gd name="T2" fmla="*/ 1141 w 1555"/>
                <a:gd name="T3" fmla="*/ 48 h 869"/>
                <a:gd name="T4" fmla="*/ 0 w 1555"/>
                <a:gd name="T5" fmla="*/ 154 h 869"/>
                <a:gd name="T6" fmla="*/ 192 w 1555"/>
                <a:gd name="T7" fmla="*/ 697 h 869"/>
                <a:gd name="T8" fmla="*/ 909 w 1555"/>
                <a:gd name="T9" fmla="*/ 539 h 869"/>
                <a:gd name="T10" fmla="*/ 1520 w 1555"/>
                <a:gd name="T11" fmla="*/ 147 h 869"/>
              </a:gdLst>
              <a:ahLst/>
              <a:cxnLst>
                <a:cxn ang="0">
                  <a:pos x="T0" y="T1"/>
                </a:cxn>
                <a:cxn ang="0">
                  <a:pos x="T2" y="T3"/>
                </a:cxn>
                <a:cxn ang="0">
                  <a:pos x="T4" y="T5"/>
                </a:cxn>
                <a:cxn ang="0">
                  <a:pos x="T6" y="T7"/>
                </a:cxn>
                <a:cxn ang="0">
                  <a:pos x="T8" y="T9"/>
                </a:cxn>
                <a:cxn ang="0">
                  <a:pos x="T10" y="T11"/>
                </a:cxn>
              </a:cxnLst>
              <a:rect l="0" t="0" r="r" b="b"/>
              <a:pathLst>
                <a:path w="1555" h="869">
                  <a:moveTo>
                    <a:pt x="1520" y="147"/>
                  </a:moveTo>
                  <a:cubicBezTo>
                    <a:pt x="1487" y="0"/>
                    <a:pt x="1257" y="10"/>
                    <a:pt x="1141" y="48"/>
                  </a:cubicBezTo>
                  <a:cubicBezTo>
                    <a:pt x="693" y="196"/>
                    <a:pt x="529" y="237"/>
                    <a:pt x="0" y="154"/>
                  </a:cubicBezTo>
                  <a:lnTo>
                    <a:pt x="192" y="697"/>
                  </a:lnTo>
                  <a:cubicBezTo>
                    <a:pt x="467" y="739"/>
                    <a:pt x="178" y="869"/>
                    <a:pt x="909" y="539"/>
                  </a:cubicBezTo>
                  <a:cubicBezTo>
                    <a:pt x="1041" y="480"/>
                    <a:pt x="1555" y="301"/>
                    <a:pt x="1520" y="147"/>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89">
              <a:extLst>
                <a:ext uri="{FF2B5EF4-FFF2-40B4-BE49-F238E27FC236}">
                  <a16:creationId xmlns:a16="http://schemas.microsoft.com/office/drawing/2014/main" id="{4D10D844-D0CA-46A9-8A11-821C570C3D46}"/>
                </a:ext>
              </a:extLst>
            </p:cNvPr>
            <p:cNvSpPr>
              <a:spLocks/>
            </p:cNvSpPr>
            <p:nvPr/>
          </p:nvSpPr>
          <p:spPr bwMode="auto">
            <a:xfrm>
              <a:off x="4275138" y="3227388"/>
              <a:ext cx="555625" cy="363537"/>
            </a:xfrm>
            <a:custGeom>
              <a:avLst/>
              <a:gdLst>
                <a:gd name="T0" fmla="*/ 0 w 7748"/>
                <a:gd name="T1" fmla="*/ 1708 h 5090"/>
                <a:gd name="T2" fmla="*/ 1393 w 7748"/>
                <a:gd name="T3" fmla="*/ 0 h 5090"/>
                <a:gd name="T4" fmla="*/ 4350 w 7748"/>
                <a:gd name="T5" fmla="*/ 1622 h 5090"/>
                <a:gd name="T6" fmla="*/ 5908 w 7748"/>
                <a:gd name="T7" fmla="*/ 2499 h 5090"/>
                <a:gd name="T8" fmla="*/ 6895 w 7748"/>
                <a:gd name="T9" fmla="*/ 3342 h 5090"/>
                <a:gd name="T10" fmla="*/ 6956 w 7748"/>
                <a:gd name="T11" fmla="*/ 3601 h 5090"/>
                <a:gd name="T12" fmla="*/ 6402 w 7748"/>
                <a:gd name="T13" fmla="*/ 3567 h 5090"/>
                <a:gd name="T14" fmla="*/ 5592 w 7748"/>
                <a:gd name="T15" fmla="*/ 3189 h 5090"/>
                <a:gd name="T16" fmla="*/ 6548 w 7748"/>
                <a:gd name="T17" fmla="*/ 4485 h 5090"/>
                <a:gd name="T18" fmla="*/ 7444 w 7748"/>
                <a:gd name="T19" fmla="*/ 4692 h 5090"/>
                <a:gd name="T20" fmla="*/ 7497 w 7748"/>
                <a:gd name="T21" fmla="*/ 5074 h 5090"/>
                <a:gd name="T22" fmla="*/ 5348 w 7748"/>
                <a:gd name="T23" fmla="*/ 4435 h 5090"/>
                <a:gd name="T24" fmla="*/ 4129 w 7748"/>
                <a:gd name="T25" fmla="*/ 3149 h 5090"/>
                <a:gd name="T26" fmla="*/ 0 w 7748"/>
                <a:gd name="T27" fmla="*/ 1708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48" h="5090">
                  <a:moveTo>
                    <a:pt x="0" y="1708"/>
                  </a:moveTo>
                  <a:cubicBezTo>
                    <a:pt x="112" y="1802"/>
                    <a:pt x="856" y="108"/>
                    <a:pt x="1393" y="0"/>
                  </a:cubicBezTo>
                  <a:cubicBezTo>
                    <a:pt x="1393" y="0"/>
                    <a:pt x="4077" y="1529"/>
                    <a:pt x="4350" y="1622"/>
                  </a:cubicBezTo>
                  <a:cubicBezTo>
                    <a:pt x="4541" y="1687"/>
                    <a:pt x="5377" y="1761"/>
                    <a:pt x="5908" y="2499"/>
                  </a:cubicBezTo>
                  <a:cubicBezTo>
                    <a:pt x="6221" y="2934"/>
                    <a:pt x="6480" y="3117"/>
                    <a:pt x="6895" y="3342"/>
                  </a:cubicBezTo>
                  <a:cubicBezTo>
                    <a:pt x="7002" y="3400"/>
                    <a:pt x="7059" y="3537"/>
                    <a:pt x="6956" y="3601"/>
                  </a:cubicBezTo>
                  <a:cubicBezTo>
                    <a:pt x="6772" y="3716"/>
                    <a:pt x="6536" y="3622"/>
                    <a:pt x="6402" y="3567"/>
                  </a:cubicBezTo>
                  <a:cubicBezTo>
                    <a:pt x="5661" y="3261"/>
                    <a:pt x="5793" y="3201"/>
                    <a:pt x="5592" y="3189"/>
                  </a:cubicBezTo>
                  <a:cubicBezTo>
                    <a:pt x="5697" y="3773"/>
                    <a:pt x="6225" y="4348"/>
                    <a:pt x="6548" y="4485"/>
                  </a:cubicBezTo>
                  <a:cubicBezTo>
                    <a:pt x="6890" y="4631"/>
                    <a:pt x="7174" y="4530"/>
                    <a:pt x="7444" y="4692"/>
                  </a:cubicBezTo>
                  <a:cubicBezTo>
                    <a:pt x="7658" y="4820"/>
                    <a:pt x="7748" y="5090"/>
                    <a:pt x="7497" y="5074"/>
                  </a:cubicBezTo>
                  <a:cubicBezTo>
                    <a:pt x="7190" y="5055"/>
                    <a:pt x="6096" y="5011"/>
                    <a:pt x="5348" y="4435"/>
                  </a:cubicBezTo>
                  <a:cubicBezTo>
                    <a:pt x="4832" y="4039"/>
                    <a:pt x="4569" y="3628"/>
                    <a:pt x="4129" y="3149"/>
                  </a:cubicBezTo>
                  <a:cubicBezTo>
                    <a:pt x="4009" y="3018"/>
                    <a:pt x="0" y="1708"/>
                    <a:pt x="0" y="170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71" name="Freeform 90">
              <a:extLst>
                <a:ext uri="{FF2B5EF4-FFF2-40B4-BE49-F238E27FC236}">
                  <a16:creationId xmlns:a16="http://schemas.microsoft.com/office/drawing/2014/main" id="{695357A2-2B06-4D7C-B726-7DBCC5FB7DAB}"/>
                </a:ext>
              </a:extLst>
            </p:cNvPr>
            <p:cNvSpPr>
              <a:spLocks/>
            </p:cNvSpPr>
            <p:nvPr/>
          </p:nvSpPr>
          <p:spPr bwMode="auto">
            <a:xfrm>
              <a:off x="4713288" y="3532188"/>
              <a:ext cx="79375" cy="30162"/>
            </a:xfrm>
            <a:custGeom>
              <a:avLst/>
              <a:gdLst>
                <a:gd name="T0" fmla="*/ 1032 w 1104"/>
                <a:gd name="T1" fmla="*/ 427 h 427"/>
                <a:gd name="T2" fmla="*/ 1052 w 1104"/>
                <a:gd name="T3" fmla="*/ 427 h 427"/>
                <a:gd name="T4" fmla="*/ 1104 w 1104"/>
                <a:gd name="T5" fmla="*/ 372 h 427"/>
                <a:gd name="T6" fmla="*/ 1051 w 1104"/>
                <a:gd name="T7" fmla="*/ 321 h 427"/>
                <a:gd name="T8" fmla="*/ 1049 w 1104"/>
                <a:gd name="T9" fmla="*/ 321 h 427"/>
                <a:gd name="T10" fmla="*/ 91 w 1104"/>
                <a:gd name="T11" fmla="*/ 18 h 427"/>
                <a:gd name="T12" fmla="*/ 17 w 1104"/>
                <a:gd name="T13" fmla="*/ 29 h 427"/>
                <a:gd name="T14" fmla="*/ 28 w 1104"/>
                <a:gd name="T15" fmla="*/ 103 h 427"/>
                <a:gd name="T16" fmla="*/ 1032 w 1104"/>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 h="427">
                  <a:moveTo>
                    <a:pt x="1032" y="427"/>
                  </a:moveTo>
                  <a:cubicBezTo>
                    <a:pt x="1039" y="427"/>
                    <a:pt x="1046" y="427"/>
                    <a:pt x="1052" y="427"/>
                  </a:cubicBezTo>
                  <a:cubicBezTo>
                    <a:pt x="1081" y="426"/>
                    <a:pt x="1104" y="402"/>
                    <a:pt x="1104" y="372"/>
                  </a:cubicBezTo>
                  <a:cubicBezTo>
                    <a:pt x="1103" y="344"/>
                    <a:pt x="1079" y="321"/>
                    <a:pt x="1051" y="321"/>
                  </a:cubicBezTo>
                  <a:cubicBezTo>
                    <a:pt x="1050" y="321"/>
                    <a:pt x="1050" y="321"/>
                    <a:pt x="1049" y="321"/>
                  </a:cubicBezTo>
                  <a:cubicBezTo>
                    <a:pt x="794" y="328"/>
                    <a:pt x="301" y="173"/>
                    <a:pt x="91" y="18"/>
                  </a:cubicBezTo>
                  <a:cubicBezTo>
                    <a:pt x="67" y="0"/>
                    <a:pt x="34" y="5"/>
                    <a:pt x="17" y="29"/>
                  </a:cubicBezTo>
                  <a:cubicBezTo>
                    <a:pt x="0" y="52"/>
                    <a:pt x="5" y="85"/>
                    <a:pt x="28" y="103"/>
                  </a:cubicBezTo>
                  <a:cubicBezTo>
                    <a:pt x="251" y="267"/>
                    <a:pt x="748" y="427"/>
                    <a:pt x="1032" y="4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reeform 91">
              <a:extLst>
                <a:ext uri="{FF2B5EF4-FFF2-40B4-BE49-F238E27FC236}">
                  <a16:creationId xmlns:a16="http://schemas.microsoft.com/office/drawing/2014/main" id="{EECA5A6B-4DC3-4623-9134-46EF56B22D58}"/>
                </a:ext>
              </a:extLst>
            </p:cNvPr>
            <p:cNvSpPr>
              <a:spLocks/>
            </p:cNvSpPr>
            <p:nvPr/>
          </p:nvSpPr>
          <p:spPr bwMode="auto">
            <a:xfrm>
              <a:off x="4641850" y="3435350"/>
              <a:ext cx="52388" cy="30162"/>
            </a:xfrm>
            <a:custGeom>
              <a:avLst/>
              <a:gdLst>
                <a:gd name="T0" fmla="*/ 671 w 731"/>
                <a:gd name="T1" fmla="*/ 428 h 428"/>
                <a:gd name="T2" fmla="*/ 716 w 731"/>
                <a:gd name="T3" fmla="*/ 401 h 428"/>
                <a:gd name="T4" fmla="*/ 697 w 731"/>
                <a:gd name="T5" fmla="*/ 329 h 428"/>
                <a:gd name="T6" fmla="*/ 560 w 731"/>
                <a:gd name="T7" fmla="*/ 279 h 428"/>
                <a:gd name="T8" fmla="*/ 98 w 731"/>
                <a:gd name="T9" fmla="*/ 24 h 428"/>
                <a:gd name="T10" fmla="*/ 23 w 731"/>
                <a:gd name="T11" fmla="*/ 19 h 428"/>
                <a:gd name="T12" fmla="*/ 19 w 731"/>
                <a:gd name="T13" fmla="*/ 94 h 428"/>
                <a:gd name="T14" fmla="*/ 530 w 731"/>
                <a:gd name="T15" fmla="*/ 381 h 428"/>
                <a:gd name="T16" fmla="*/ 644 w 731"/>
                <a:gd name="T17" fmla="*/ 420 h 428"/>
                <a:gd name="T18" fmla="*/ 671 w 731"/>
                <a:gd name="T1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428">
                  <a:moveTo>
                    <a:pt x="671" y="428"/>
                  </a:moveTo>
                  <a:cubicBezTo>
                    <a:pt x="689" y="428"/>
                    <a:pt x="707" y="418"/>
                    <a:pt x="716" y="401"/>
                  </a:cubicBezTo>
                  <a:cubicBezTo>
                    <a:pt x="731" y="376"/>
                    <a:pt x="722" y="344"/>
                    <a:pt x="697" y="329"/>
                  </a:cubicBezTo>
                  <a:cubicBezTo>
                    <a:pt x="664" y="310"/>
                    <a:pt x="618" y="296"/>
                    <a:pt x="560" y="279"/>
                  </a:cubicBezTo>
                  <a:cubicBezTo>
                    <a:pt x="425" y="239"/>
                    <a:pt x="240" y="185"/>
                    <a:pt x="98" y="24"/>
                  </a:cubicBezTo>
                  <a:cubicBezTo>
                    <a:pt x="79" y="2"/>
                    <a:pt x="45" y="0"/>
                    <a:pt x="23" y="19"/>
                  </a:cubicBezTo>
                  <a:cubicBezTo>
                    <a:pt x="2" y="39"/>
                    <a:pt x="0" y="72"/>
                    <a:pt x="19" y="94"/>
                  </a:cubicBezTo>
                  <a:cubicBezTo>
                    <a:pt x="181" y="278"/>
                    <a:pt x="391" y="340"/>
                    <a:pt x="530" y="381"/>
                  </a:cubicBezTo>
                  <a:cubicBezTo>
                    <a:pt x="579" y="395"/>
                    <a:pt x="622" y="408"/>
                    <a:pt x="644" y="420"/>
                  </a:cubicBezTo>
                  <a:cubicBezTo>
                    <a:pt x="652" y="425"/>
                    <a:pt x="662" y="428"/>
                    <a:pt x="671" y="4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Freeform 92">
              <a:extLst>
                <a:ext uri="{FF2B5EF4-FFF2-40B4-BE49-F238E27FC236}">
                  <a16:creationId xmlns:a16="http://schemas.microsoft.com/office/drawing/2014/main" id="{0CC3D82F-0462-4735-91C1-952F7016F3AC}"/>
                </a:ext>
              </a:extLst>
            </p:cNvPr>
            <p:cNvSpPr>
              <a:spLocks/>
            </p:cNvSpPr>
            <p:nvPr/>
          </p:nvSpPr>
          <p:spPr bwMode="auto">
            <a:xfrm>
              <a:off x="3937000" y="2551113"/>
              <a:ext cx="636588" cy="971550"/>
            </a:xfrm>
            <a:custGeom>
              <a:avLst/>
              <a:gdLst>
                <a:gd name="T0" fmla="*/ 8887 w 8887"/>
                <a:gd name="T1" fmla="*/ 11011 h 13603"/>
                <a:gd name="T2" fmla="*/ 4787 w 8887"/>
                <a:gd name="T3" fmla="*/ 7196 h 13603"/>
                <a:gd name="T4" fmla="*/ 6599 w 8887"/>
                <a:gd name="T5" fmla="*/ 6909 h 13603"/>
                <a:gd name="T6" fmla="*/ 5190 w 8887"/>
                <a:gd name="T7" fmla="*/ 0 h 13603"/>
                <a:gd name="T8" fmla="*/ 1239 w 8887"/>
                <a:gd name="T9" fmla="*/ 5291 h 13603"/>
                <a:gd name="T10" fmla="*/ 2177 w 8887"/>
                <a:gd name="T11" fmla="*/ 10371 h 13603"/>
                <a:gd name="T12" fmla="*/ 7701 w 8887"/>
                <a:gd name="T13" fmla="*/ 13603 h 13603"/>
                <a:gd name="T14" fmla="*/ 8887 w 8887"/>
                <a:gd name="T15" fmla="*/ 11011 h 13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87" h="13603">
                  <a:moveTo>
                    <a:pt x="8887" y="11011"/>
                  </a:moveTo>
                  <a:lnTo>
                    <a:pt x="4787" y="7196"/>
                  </a:lnTo>
                  <a:lnTo>
                    <a:pt x="6599" y="6909"/>
                  </a:lnTo>
                  <a:lnTo>
                    <a:pt x="5190" y="0"/>
                  </a:lnTo>
                  <a:cubicBezTo>
                    <a:pt x="3764" y="677"/>
                    <a:pt x="2721" y="2450"/>
                    <a:pt x="1239" y="5291"/>
                  </a:cubicBezTo>
                  <a:cubicBezTo>
                    <a:pt x="259" y="7171"/>
                    <a:pt x="0" y="9070"/>
                    <a:pt x="2177" y="10371"/>
                  </a:cubicBezTo>
                  <a:cubicBezTo>
                    <a:pt x="3256" y="11017"/>
                    <a:pt x="7631" y="13603"/>
                    <a:pt x="7701" y="13603"/>
                  </a:cubicBezTo>
                  <a:cubicBezTo>
                    <a:pt x="7172" y="13215"/>
                    <a:pt x="8124" y="10589"/>
                    <a:pt x="8887" y="1101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74" name="Freeform 93">
              <a:extLst>
                <a:ext uri="{FF2B5EF4-FFF2-40B4-BE49-F238E27FC236}">
                  <a16:creationId xmlns:a16="http://schemas.microsoft.com/office/drawing/2014/main" id="{CB5F4D68-7507-4E9E-8FBA-670903EED5B3}"/>
                </a:ext>
              </a:extLst>
            </p:cNvPr>
            <p:cNvSpPr>
              <a:spLocks/>
            </p:cNvSpPr>
            <p:nvPr/>
          </p:nvSpPr>
          <p:spPr bwMode="auto">
            <a:xfrm>
              <a:off x="4271963" y="2924175"/>
              <a:ext cx="73025" cy="169862"/>
            </a:xfrm>
            <a:custGeom>
              <a:avLst/>
              <a:gdLst>
                <a:gd name="T0" fmla="*/ 1012 w 1012"/>
                <a:gd name="T1" fmla="*/ 0 h 2374"/>
                <a:gd name="T2" fmla="*/ 0 w 1012"/>
                <a:gd name="T3" fmla="*/ 1974 h 2374"/>
                <a:gd name="T4" fmla="*/ 454 w 1012"/>
                <a:gd name="T5" fmla="*/ 2374 h 2374"/>
                <a:gd name="T6" fmla="*/ 1012 w 1012"/>
                <a:gd name="T7" fmla="*/ 0 h 2374"/>
              </a:gdLst>
              <a:ahLst/>
              <a:cxnLst>
                <a:cxn ang="0">
                  <a:pos x="T0" y="T1"/>
                </a:cxn>
                <a:cxn ang="0">
                  <a:pos x="T2" y="T3"/>
                </a:cxn>
                <a:cxn ang="0">
                  <a:pos x="T4" y="T5"/>
                </a:cxn>
                <a:cxn ang="0">
                  <a:pos x="T6" y="T7"/>
                </a:cxn>
              </a:cxnLst>
              <a:rect l="0" t="0" r="r" b="b"/>
              <a:pathLst>
                <a:path w="1012" h="2374">
                  <a:moveTo>
                    <a:pt x="1012" y="0"/>
                  </a:moveTo>
                  <a:lnTo>
                    <a:pt x="0" y="1974"/>
                  </a:lnTo>
                  <a:lnTo>
                    <a:pt x="454" y="2374"/>
                  </a:lnTo>
                  <a:lnTo>
                    <a:pt x="101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5" name="Freeform 94">
              <a:extLst>
                <a:ext uri="{FF2B5EF4-FFF2-40B4-BE49-F238E27FC236}">
                  <a16:creationId xmlns:a16="http://schemas.microsoft.com/office/drawing/2014/main" id="{B1F2F38C-CE82-4CF2-8123-F410FF70DD74}"/>
                </a:ext>
              </a:extLst>
            </p:cNvPr>
            <p:cNvSpPr>
              <a:spLocks/>
            </p:cNvSpPr>
            <p:nvPr/>
          </p:nvSpPr>
          <p:spPr bwMode="auto">
            <a:xfrm>
              <a:off x="4891088" y="3032125"/>
              <a:ext cx="79375" cy="322262"/>
            </a:xfrm>
            <a:custGeom>
              <a:avLst/>
              <a:gdLst>
                <a:gd name="T0" fmla="*/ 0 w 1108"/>
                <a:gd name="T1" fmla="*/ 1235 h 4505"/>
                <a:gd name="T2" fmla="*/ 1108 w 1108"/>
                <a:gd name="T3" fmla="*/ 4505 h 4505"/>
                <a:gd name="T4" fmla="*/ 177 w 1108"/>
                <a:gd name="T5" fmla="*/ 0 h 4505"/>
                <a:gd name="T6" fmla="*/ 0 w 1108"/>
                <a:gd name="T7" fmla="*/ 1235 h 4505"/>
              </a:gdLst>
              <a:ahLst/>
              <a:cxnLst>
                <a:cxn ang="0">
                  <a:pos x="T0" y="T1"/>
                </a:cxn>
                <a:cxn ang="0">
                  <a:pos x="T2" y="T3"/>
                </a:cxn>
                <a:cxn ang="0">
                  <a:pos x="T4" y="T5"/>
                </a:cxn>
                <a:cxn ang="0">
                  <a:pos x="T6" y="T7"/>
                </a:cxn>
              </a:cxnLst>
              <a:rect l="0" t="0" r="r" b="b"/>
              <a:pathLst>
                <a:path w="1108" h="4505">
                  <a:moveTo>
                    <a:pt x="0" y="1235"/>
                  </a:moveTo>
                  <a:cubicBezTo>
                    <a:pt x="247" y="2152"/>
                    <a:pt x="755" y="3412"/>
                    <a:pt x="1108" y="4505"/>
                  </a:cubicBezTo>
                  <a:lnTo>
                    <a:pt x="177" y="0"/>
                  </a:lnTo>
                  <a:lnTo>
                    <a:pt x="0" y="12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6" name="Freeform 95">
              <a:extLst>
                <a:ext uri="{FF2B5EF4-FFF2-40B4-BE49-F238E27FC236}">
                  <a16:creationId xmlns:a16="http://schemas.microsoft.com/office/drawing/2014/main" id="{C750F5D8-22A4-4AC4-9935-BC0F47B47F23}"/>
                </a:ext>
              </a:extLst>
            </p:cNvPr>
            <p:cNvSpPr>
              <a:spLocks/>
            </p:cNvSpPr>
            <p:nvPr/>
          </p:nvSpPr>
          <p:spPr bwMode="auto">
            <a:xfrm>
              <a:off x="4176713" y="2303463"/>
              <a:ext cx="141288" cy="20637"/>
            </a:xfrm>
            <a:custGeom>
              <a:avLst/>
              <a:gdLst>
                <a:gd name="T0" fmla="*/ 1957 w 1957"/>
                <a:gd name="T1" fmla="*/ 211 h 278"/>
                <a:gd name="T2" fmla="*/ 1906 w 1957"/>
                <a:gd name="T3" fmla="*/ 160 h 278"/>
                <a:gd name="T4" fmla="*/ 66 w 1957"/>
                <a:gd name="T5" fmla="*/ 4 h 278"/>
                <a:gd name="T6" fmla="*/ 3 w 1957"/>
                <a:gd name="T7" fmla="*/ 55 h 278"/>
                <a:gd name="T8" fmla="*/ 54 w 1957"/>
                <a:gd name="T9" fmla="*/ 118 h 278"/>
                <a:gd name="T10" fmla="*/ 1893 w 1957"/>
                <a:gd name="T11" fmla="*/ 275 h 278"/>
                <a:gd name="T12" fmla="*/ 1957 w 1957"/>
                <a:gd name="T13" fmla="*/ 224 h 278"/>
                <a:gd name="T14" fmla="*/ 1957 w 1957"/>
                <a:gd name="T15" fmla="*/ 211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7" h="278">
                  <a:moveTo>
                    <a:pt x="1957" y="211"/>
                  </a:moveTo>
                  <a:cubicBezTo>
                    <a:pt x="1954" y="185"/>
                    <a:pt x="1933" y="163"/>
                    <a:pt x="1906" y="160"/>
                  </a:cubicBezTo>
                  <a:lnTo>
                    <a:pt x="66" y="4"/>
                  </a:lnTo>
                  <a:cubicBezTo>
                    <a:pt x="35" y="0"/>
                    <a:pt x="6" y="23"/>
                    <a:pt x="3" y="55"/>
                  </a:cubicBezTo>
                  <a:cubicBezTo>
                    <a:pt x="0" y="86"/>
                    <a:pt x="22" y="115"/>
                    <a:pt x="54" y="118"/>
                  </a:cubicBezTo>
                  <a:lnTo>
                    <a:pt x="1893" y="275"/>
                  </a:lnTo>
                  <a:cubicBezTo>
                    <a:pt x="1925" y="278"/>
                    <a:pt x="1954" y="255"/>
                    <a:pt x="1957" y="224"/>
                  </a:cubicBezTo>
                  <a:cubicBezTo>
                    <a:pt x="1957" y="219"/>
                    <a:pt x="1957" y="215"/>
                    <a:pt x="1957" y="2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7" name="Freeform 96">
              <a:extLst>
                <a:ext uri="{FF2B5EF4-FFF2-40B4-BE49-F238E27FC236}">
                  <a16:creationId xmlns:a16="http://schemas.microsoft.com/office/drawing/2014/main" id="{0E1323E4-983D-451F-ADC1-DB3FACD00B7C}"/>
                </a:ext>
              </a:extLst>
            </p:cNvPr>
            <p:cNvSpPr>
              <a:spLocks/>
            </p:cNvSpPr>
            <p:nvPr/>
          </p:nvSpPr>
          <p:spPr bwMode="auto">
            <a:xfrm>
              <a:off x="4225925" y="2395538"/>
              <a:ext cx="98425" cy="41275"/>
            </a:xfrm>
            <a:custGeom>
              <a:avLst/>
              <a:gdLst>
                <a:gd name="T0" fmla="*/ 1348 w 1353"/>
                <a:gd name="T1" fmla="*/ 56 h 575"/>
                <a:gd name="T2" fmla="*/ 1311 w 1353"/>
                <a:gd name="T3" fmla="*/ 120 h 575"/>
                <a:gd name="T4" fmla="*/ 84 w 1353"/>
                <a:gd name="T5" fmla="*/ 564 h 575"/>
                <a:gd name="T6" fmla="*/ 10 w 1353"/>
                <a:gd name="T7" fmla="*/ 530 h 575"/>
                <a:gd name="T8" fmla="*/ 45 w 1353"/>
                <a:gd name="T9" fmla="*/ 456 h 575"/>
                <a:gd name="T10" fmla="*/ 1272 w 1353"/>
                <a:gd name="T11" fmla="*/ 11 h 575"/>
                <a:gd name="T12" fmla="*/ 1346 w 1353"/>
                <a:gd name="T13" fmla="*/ 46 h 575"/>
                <a:gd name="T14" fmla="*/ 1348 w 1353"/>
                <a:gd name="T15" fmla="*/ 56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3" h="575">
                  <a:moveTo>
                    <a:pt x="1348" y="56"/>
                  </a:moveTo>
                  <a:cubicBezTo>
                    <a:pt x="1353" y="83"/>
                    <a:pt x="1338" y="110"/>
                    <a:pt x="1311" y="120"/>
                  </a:cubicBezTo>
                  <a:lnTo>
                    <a:pt x="84" y="564"/>
                  </a:lnTo>
                  <a:cubicBezTo>
                    <a:pt x="54" y="575"/>
                    <a:pt x="21" y="560"/>
                    <a:pt x="10" y="530"/>
                  </a:cubicBezTo>
                  <a:cubicBezTo>
                    <a:pt x="0" y="500"/>
                    <a:pt x="15" y="467"/>
                    <a:pt x="45" y="456"/>
                  </a:cubicBezTo>
                  <a:lnTo>
                    <a:pt x="1272" y="11"/>
                  </a:lnTo>
                  <a:cubicBezTo>
                    <a:pt x="1302" y="0"/>
                    <a:pt x="1335" y="16"/>
                    <a:pt x="1346" y="46"/>
                  </a:cubicBezTo>
                  <a:cubicBezTo>
                    <a:pt x="1347" y="49"/>
                    <a:pt x="1348" y="53"/>
                    <a:pt x="1348"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8" name="Freeform 97">
              <a:extLst>
                <a:ext uri="{FF2B5EF4-FFF2-40B4-BE49-F238E27FC236}">
                  <a16:creationId xmlns:a16="http://schemas.microsoft.com/office/drawing/2014/main" id="{9E8453CB-26A3-4175-9342-3BE25E8A0B71}"/>
                </a:ext>
              </a:extLst>
            </p:cNvPr>
            <p:cNvSpPr>
              <a:spLocks/>
            </p:cNvSpPr>
            <p:nvPr/>
          </p:nvSpPr>
          <p:spPr bwMode="auto">
            <a:xfrm>
              <a:off x="3325813" y="5664200"/>
              <a:ext cx="5540375" cy="7937"/>
            </a:xfrm>
            <a:custGeom>
              <a:avLst/>
              <a:gdLst>
                <a:gd name="T0" fmla="*/ 77205 w 77258"/>
                <a:gd name="T1" fmla="*/ 106 h 106"/>
                <a:gd name="T2" fmla="*/ 52 w 77258"/>
                <a:gd name="T3" fmla="*/ 106 h 106"/>
                <a:gd name="T4" fmla="*/ 0 w 77258"/>
                <a:gd name="T5" fmla="*/ 53 h 106"/>
                <a:gd name="T6" fmla="*/ 52 w 77258"/>
                <a:gd name="T7" fmla="*/ 0 h 106"/>
                <a:gd name="T8" fmla="*/ 77205 w 77258"/>
                <a:gd name="T9" fmla="*/ 0 h 106"/>
                <a:gd name="T10" fmla="*/ 77258 w 77258"/>
                <a:gd name="T11" fmla="*/ 53 h 106"/>
                <a:gd name="T12" fmla="*/ 77205 w 77258"/>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77258" h="106">
                  <a:moveTo>
                    <a:pt x="77205" y="106"/>
                  </a:moveTo>
                  <a:lnTo>
                    <a:pt x="52" y="106"/>
                  </a:lnTo>
                  <a:cubicBezTo>
                    <a:pt x="23" y="106"/>
                    <a:pt x="0" y="82"/>
                    <a:pt x="0" y="53"/>
                  </a:cubicBezTo>
                  <a:cubicBezTo>
                    <a:pt x="0" y="24"/>
                    <a:pt x="23" y="0"/>
                    <a:pt x="52" y="0"/>
                  </a:cubicBezTo>
                  <a:lnTo>
                    <a:pt x="77205" y="0"/>
                  </a:lnTo>
                  <a:cubicBezTo>
                    <a:pt x="77234" y="0"/>
                    <a:pt x="77258" y="24"/>
                    <a:pt x="77258" y="53"/>
                  </a:cubicBezTo>
                  <a:cubicBezTo>
                    <a:pt x="77258" y="82"/>
                    <a:pt x="77234" y="106"/>
                    <a:pt x="77205" y="10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5" name="Group 14" descr="The Home tab in Microsoft Excel has been circled to show it is where the Styles Gallery is located.">
            <a:extLst>
              <a:ext uri="{FF2B5EF4-FFF2-40B4-BE49-F238E27FC236}">
                <a16:creationId xmlns:a16="http://schemas.microsoft.com/office/drawing/2014/main" id="{29A7D0F0-0FB9-4A2B-AF29-971A6F646F0A}"/>
              </a:ext>
            </a:extLst>
          </p:cNvPr>
          <p:cNvGrpSpPr/>
          <p:nvPr/>
        </p:nvGrpSpPr>
        <p:grpSpPr>
          <a:xfrm>
            <a:off x="351096" y="1474880"/>
            <a:ext cx="5086350" cy="780446"/>
            <a:chOff x="351096" y="1474880"/>
            <a:chExt cx="5086350" cy="780446"/>
          </a:xfrm>
        </p:grpSpPr>
        <p:cxnSp>
          <p:nvCxnSpPr>
            <p:cNvPr id="8" name="Straight Arrow Connector 7">
              <a:extLst>
                <a:ext uri="{FF2B5EF4-FFF2-40B4-BE49-F238E27FC236}">
                  <a16:creationId xmlns:a16="http://schemas.microsoft.com/office/drawing/2014/main" id="{DF2560AD-3626-458D-A3E0-6A22619B1E89}"/>
                </a:ext>
              </a:extLst>
            </p:cNvPr>
            <p:cNvCxnSpPr>
              <a:cxnSpLocks/>
              <a:stCxn id="11" idx="2"/>
              <a:endCxn id="7" idx="0"/>
            </p:cNvCxnSpPr>
            <p:nvPr/>
          </p:nvCxnSpPr>
          <p:spPr>
            <a:xfrm>
              <a:off x="2894271" y="1827305"/>
              <a:ext cx="6866" cy="42802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769AB89-73DA-4D07-855C-B28287ED3159}"/>
                </a:ext>
              </a:extLst>
            </p:cNvPr>
            <p:cNvPicPr>
              <a:picLocks noChangeAspect="1"/>
            </p:cNvPicPr>
            <p:nvPr/>
          </p:nvPicPr>
          <p:blipFill>
            <a:blip r:embed="rId3"/>
            <a:stretch>
              <a:fillRect/>
            </a:stretch>
          </p:blipFill>
          <p:spPr>
            <a:xfrm>
              <a:off x="351096" y="1474880"/>
              <a:ext cx="5086350" cy="352425"/>
            </a:xfrm>
            <a:prstGeom prst="rect">
              <a:avLst/>
            </a:prstGeom>
            <a:ln w="38100">
              <a:solidFill>
                <a:schemeClr val="accent1"/>
              </a:solidFill>
            </a:ln>
          </p:spPr>
        </p:pic>
      </p:grpSp>
      <p:grpSp>
        <p:nvGrpSpPr>
          <p:cNvPr id="16" name="Group 15" descr="The Styles Gallery in Microsoft Excel, the drop down arrow to expand the menu has been circled. &#10;">
            <a:extLst>
              <a:ext uri="{FF2B5EF4-FFF2-40B4-BE49-F238E27FC236}">
                <a16:creationId xmlns:a16="http://schemas.microsoft.com/office/drawing/2014/main" id="{920AFFCB-20A9-4803-AFA9-8E6738C0EBB4}"/>
              </a:ext>
            </a:extLst>
          </p:cNvPr>
          <p:cNvGrpSpPr/>
          <p:nvPr/>
        </p:nvGrpSpPr>
        <p:grpSpPr>
          <a:xfrm>
            <a:off x="605612" y="2255326"/>
            <a:ext cx="4907149" cy="1926321"/>
            <a:chOff x="605612" y="2255326"/>
            <a:chExt cx="4907149" cy="1926321"/>
          </a:xfrm>
        </p:grpSpPr>
        <p:pic>
          <p:nvPicPr>
            <p:cNvPr id="7" name="Picture 6" descr="The Styles Gallery in Microsoft Excel, the drop down arrow to expand the menu has been circled. ">
              <a:extLst>
                <a:ext uri="{FF2B5EF4-FFF2-40B4-BE49-F238E27FC236}">
                  <a16:creationId xmlns:a16="http://schemas.microsoft.com/office/drawing/2014/main" id="{597FA2F9-4451-495D-B4D5-9E95A6E7595F}"/>
                </a:ext>
              </a:extLst>
            </p:cNvPr>
            <p:cNvPicPr>
              <a:picLocks noChangeAspect="1"/>
            </p:cNvPicPr>
            <p:nvPr/>
          </p:nvPicPr>
          <p:blipFill>
            <a:blip r:embed="rId4"/>
            <a:stretch>
              <a:fillRect/>
            </a:stretch>
          </p:blipFill>
          <p:spPr>
            <a:xfrm>
              <a:off x="605612" y="2255326"/>
              <a:ext cx="4591050" cy="904875"/>
            </a:xfrm>
            <a:prstGeom prst="rect">
              <a:avLst/>
            </a:prstGeom>
            <a:ln w="38100">
              <a:solidFill>
                <a:schemeClr val="accent1"/>
              </a:solidFill>
            </a:ln>
          </p:spPr>
        </p:pic>
        <p:cxnSp>
          <p:nvCxnSpPr>
            <p:cNvPr id="18" name="Connector: Elbow 17" descr="The Styles Gallery in Microsoft Excel, the drop down arrow to expand the menu has been circled. ">
              <a:extLst>
                <a:ext uri="{FF2B5EF4-FFF2-40B4-BE49-F238E27FC236}">
                  <a16:creationId xmlns:a16="http://schemas.microsoft.com/office/drawing/2014/main" id="{60DFA8F2-2A69-4B70-BFF3-8F11B779A224}"/>
                </a:ext>
              </a:extLst>
            </p:cNvPr>
            <p:cNvCxnSpPr>
              <a:stCxn id="7" idx="2"/>
              <a:endCxn id="5" idx="1"/>
            </p:cNvCxnSpPr>
            <p:nvPr/>
          </p:nvCxnSpPr>
          <p:spPr>
            <a:xfrm rot="16200000" flipH="1">
              <a:off x="3696226" y="2365112"/>
              <a:ext cx="1021446" cy="2611624"/>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descr="The default styles in the Styles Gallery, the calculation, check cell, explanatory text, linked cell, warning text and the accent 2, 3, 4, 5 and 6 styles are circled because they are inaccessible. ">
            <a:extLst>
              <a:ext uri="{FF2B5EF4-FFF2-40B4-BE49-F238E27FC236}">
                <a16:creationId xmlns:a16="http://schemas.microsoft.com/office/drawing/2014/main" id="{0CA4C9B4-742E-4FB6-BE47-D551646BDA73}"/>
              </a:ext>
            </a:extLst>
          </p:cNvPr>
          <p:cNvPicPr>
            <a:picLocks noChangeAspect="1"/>
          </p:cNvPicPr>
          <p:nvPr/>
        </p:nvPicPr>
        <p:blipFill rotWithShape="1">
          <a:blip r:embed="rId5"/>
          <a:srcRect l="69155" t="6684" r="16739" b="47127"/>
          <a:stretch/>
        </p:blipFill>
        <p:spPr>
          <a:xfrm>
            <a:off x="5512761" y="2228155"/>
            <a:ext cx="6363855" cy="3906983"/>
          </a:xfrm>
          <a:prstGeom prst="rect">
            <a:avLst/>
          </a:prstGeom>
          <a:ln w="38100">
            <a:solidFill>
              <a:schemeClr val="accent1"/>
            </a:solidFill>
          </a:ln>
        </p:spPr>
      </p:pic>
      <p:grpSp>
        <p:nvGrpSpPr>
          <p:cNvPr id="13" name="Group 12">
            <a:extLst>
              <a:ext uri="{FF2B5EF4-FFF2-40B4-BE49-F238E27FC236}">
                <a16:creationId xmlns:a16="http://schemas.microsoft.com/office/drawing/2014/main" id="{0C381193-86DA-46CC-BB09-CC45E1548FF8}"/>
              </a:ext>
              <a:ext uri="{C183D7F6-B498-43B3-948B-1728B52AA6E4}">
                <adec:decorative xmlns:adec="http://schemas.microsoft.com/office/drawing/2017/decorative" val="1"/>
              </a:ext>
            </a:extLst>
          </p:cNvPr>
          <p:cNvGrpSpPr/>
          <p:nvPr/>
        </p:nvGrpSpPr>
        <p:grpSpPr>
          <a:xfrm>
            <a:off x="5422685" y="2407724"/>
            <a:ext cx="5960951" cy="2775290"/>
            <a:chOff x="5422685" y="2407724"/>
            <a:chExt cx="5960951" cy="2775290"/>
          </a:xfrm>
        </p:grpSpPr>
        <p:grpSp>
          <p:nvGrpSpPr>
            <p:cNvPr id="4" name="Group 3">
              <a:extLst>
                <a:ext uri="{FF2B5EF4-FFF2-40B4-BE49-F238E27FC236}">
                  <a16:creationId xmlns:a16="http://schemas.microsoft.com/office/drawing/2014/main" id="{BE6C023A-C39C-40D5-A176-8A37A8820CA9}"/>
                </a:ext>
              </a:extLst>
            </p:cNvPr>
            <p:cNvGrpSpPr/>
            <p:nvPr/>
          </p:nvGrpSpPr>
          <p:grpSpPr>
            <a:xfrm>
              <a:off x="5512761" y="2407724"/>
              <a:ext cx="5807368" cy="2484566"/>
              <a:chOff x="5510174" y="2410691"/>
              <a:chExt cx="5807368" cy="2484566"/>
            </a:xfrm>
          </p:grpSpPr>
          <p:sp>
            <p:nvSpPr>
              <p:cNvPr id="3" name="Rectangle 2">
                <a:extLst>
                  <a:ext uri="{FF2B5EF4-FFF2-40B4-BE49-F238E27FC236}">
                    <a16:creationId xmlns:a16="http://schemas.microsoft.com/office/drawing/2014/main" id="{74061950-A578-4FD6-BDB4-00F940B4CD33}"/>
                  </a:ext>
                </a:extLst>
              </p:cNvPr>
              <p:cNvSpPr/>
              <p:nvPr/>
            </p:nvSpPr>
            <p:spPr>
              <a:xfrm>
                <a:off x="5510174" y="2410691"/>
                <a:ext cx="3310553" cy="277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178">
                <a:extLst>
                  <a:ext uri="{FF2B5EF4-FFF2-40B4-BE49-F238E27FC236}">
                    <a16:creationId xmlns:a16="http://schemas.microsoft.com/office/drawing/2014/main" id="{D425C689-C71B-4085-A2BA-06841BF04BA7}"/>
                  </a:ext>
                </a:extLst>
              </p:cNvPr>
              <p:cNvSpPr/>
              <p:nvPr/>
            </p:nvSpPr>
            <p:spPr>
              <a:xfrm>
                <a:off x="5524500" y="3654229"/>
                <a:ext cx="5032664" cy="277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Rectangle 179">
                <a:extLst>
                  <a:ext uri="{FF2B5EF4-FFF2-40B4-BE49-F238E27FC236}">
                    <a16:creationId xmlns:a16="http://schemas.microsoft.com/office/drawing/2014/main" id="{9D42A8DB-D4B2-4A10-B2C6-3982FD149BB3}"/>
                  </a:ext>
                </a:extLst>
              </p:cNvPr>
              <p:cNvSpPr/>
              <p:nvPr/>
            </p:nvSpPr>
            <p:spPr>
              <a:xfrm>
                <a:off x="5515348" y="4225039"/>
                <a:ext cx="5802194" cy="4643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a:extLst>
                  <a:ext uri="{FF2B5EF4-FFF2-40B4-BE49-F238E27FC236}">
                    <a16:creationId xmlns:a16="http://schemas.microsoft.com/office/drawing/2014/main" id="{87EAB582-1B1C-47C3-A07C-7D162839E324}"/>
                  </a:ext>
                </a:extLst>
              </p:cNvPr>
              <p:cNvSpPr/>
              <p:nvPr/>
            </p:nvSpPr>
            <p:spPr>
              <a:xfrm>
                <a:off x="8006989" y="2904719"/>
                <a:ext cx="2478131" cy="277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3BD07B7D-BA29-4648-8880-3A3F4D094F64}"/>
                  </a:ext>
                </a:extLst>
              </p:cNvPr>
              <p:cNvSpPr/>
              <p:nvPr/>
            </p:nvSpPr>
            <p:spPr>
              <a:xfrm>
                <a:off x="5515348" y="3187267"/>
                <a:ext cx="1631891" cy="277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a:extLst>
                  <a:ext uri="{FF2B5EF4-FFF2-40B4-BE49-F238E27FC236}">
                    <a16:creationId xmlns:a16="http://schemas.microsoft.com/office/drawing/2014/main" id="{253BA97F-37C4-4E92-A2B0-F61E5CC37622}"/>
                  </a:ext>
                </a:extLst>
              </p:cNvPr>
              <p:cNvSpPr/>
              <p:nvPr/>
            </p:nvSpPr>
            <p:spPr>
              <a:xfrm>
                <a:off x="5515348" y="4618028"/>
                <a:ext cx="4138311" cy="27722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9" name="Group 8">
              <a:extLst>
                <a:ext uri="{FF2B5EF4-FFF2-40B4-BE49-F238E27FC236}">
                  <a16:creationId xmlns:a16="http://schemas.microsoft.com/office/drawing/2014/main" id="{D89676A9-008F-492C-80AC-1C70D6F5269F}"/>
                </a:ext>
              </a:extLst>
            </p:cNvPr>
            <p:cNvGrpSpPr/>
            <p:nvPr/>
          </p:nvGrpSpPr>
          <p:grpSpPr>
            <a:xfrm>
              <a:off x="5422685" y="2924115"/>
              <a:ext cx="5960951" cy="2258899"/>
              <a:chOff x="5422685" y="2924115"/>
              <a:chExt cx="5960951" cy="2258899"/>
            </a:xfrm>
          </p:grpSpPr>
          <p:sp>
            <p:nvSpPr>
              <p:cNvPr id="196" name="Rectangle 195">
                <a:extLst>
                  <a:ext uri="{FF2B5EF4-FFF2-40B4-BE49-F238E27FC236}">
                    <a16:creationId xmlns:a16="http://schemas.microsoft.com/office/drawing/2014/main" id="{2692FD6C-5EEF-41A7-895F-3526E4F3C82D}"/>
                  </a:ext>
                  <a:ext uri="{C183D7F6-B498-43B3-948B-1728B52AA6E4}">
                    <adec:decorative xmlns:adec="http://schemas.microsoft.com/office/drawing/2017/decorative" val="1"/>
                  </a:ext>
                </a:extLst>
              </p:cNvPr>
              <p:cNvSpPr/>
              <p:nvPr/>
            </p:nvSpPr>
            <p:spPr>
              <a:xfrm rot="16200000">
                <a:off x="6562692" y="3703073"/>
                <a:ext cx="348256" cy="261162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L-Shape 5">
                <a:extLst>
                  <a:ext uri="{FF2B5EF4-FFF2-40B4-BE49-F238E27FC236}">
                    <a16:creationId xmlns:a16="http://schemas.microsoft.com/office/drawing/2014/main" id="{E2643C8B-0415-41AC-920A-607E9CA38509}"/>
                  </a:ext>
                </a:extLst>
              </p:cNvPr>
              <p:cNvSpPr/>
              <p:nvPr/>
            </p:nvSpPr>
            <p:spPr>
              <a:xfrm rot="10800000">
                <a:off x="5422685" y="2924115"/>
                <a:ext cx="2618143" cy="551413"/>
              </a:xfrm>
              <a:prstGeom prst="corner">
                <a:avLst>
                  <a:gd name="adj1" fmla="val 55434"/>
                  <a:gd name="adj2" fmla="val 169808"/>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Rectangle 196">
                <a:extLst>
                  <a:ext uri="{FF2B5EF4-FFF2-40B4-BE49-F238E27FC236}">
                    <a16:creationId xmlns:a16="http://schemas.microsoft.com/office/drawing/2014/main" id="{F99BC057-C35C-4AAF-B256-15D4ADEF7F9A}"/>
                  </a:ext>
                  <a:ext uri="{C183D7F6-B498-43B3-948B-1728B52AA6E4}">
                    <adec:decorative xmlns:adec="http://schemas.microsoft.com/office/drawing/2017/decorative" val="1"/>
                  </a:ext>
                </a:extLst>
              </p:cNvPr>
              <p:cNvSpPr/>
              <p:nvPr/>
            </p:nvSpPr>
            <p:spPr>
              <a:xfrm rot="16200000">
                <a:off x="10311473" y="3887454"/>
                <a:ext cx="348256" cy="179607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a:extLst>
                  <a:ext uri="{FF2B5EF4-FFF2-40B4-BE49-F238E27FC236}">
                    <a16:creationId xmlns:a16="http://schemas.microsoft.com/office/drawing/2014/main" id="{4C3004B4-B8DB-4788-98FE-C4BE7C7C3C47}"/>
                  </a:ext>
                  <a:ext uri="{C183D7F6-B498-43B3-948B-1728B52AA6E4}">
                    <adec:decorative xmlns:adec="http://schemas.microsoft.com/office/drawing/2017/decorative" val="1"/>
                  </a:ext>
                </a:extLst>
              </p:cNvPr>
              <p:cNvSpPr/>
              <p:nvPr/>
            </p:nvSpPr>
            <p:spPr>
              <a:xfrm rot="16200000">
                <a:off x="10722391" y="2612712"/>
                <a:ext cx="348256" cy="97423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83" name="Rectangle 182">
            <a:extLst>
              <a:ext uri="{FF2B5EF4-FFF2-40B4-BE49-F238E27FC236}">
                <a16:creationId xmlns:a16="http://schemas.microsoft.com/office/drawing/2014/main" id="{F8229345-8DD0-4F39-BC89-D5C161BDC648}"/>
              </a:ext>
              <a:ext uri="{C183D7F6-B498-43B3-948B-1728B52AA6E4}">
                <adec:decorative xmlns:adec="http://schemas.microsoft.com/office/drawing/2017/decorative" val="1"/>
              </a:ext>
            </a:extLst>
          </p:cNvPr>
          <p:cNvSpPr/>
          <p:nvPr/>
        </p:nvSpPr>
        <p:spPr>
          <a:xfrm>
            <a:off x="736314" y="1447499"/>
            <a:ext cx="716849" cy="3890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7EA10587-B589-4CC7-AF2B-DE307E7DD0FD}"/>
              </a:ext>
              <a:ext uri="{C183D7F6-B498-43B3-948B-1728B52AA6E4}">
                <adec:decorative xmlns:adec="http://schemas.microsoft.com/office/drawing/2017/decorative" val="1"/>
              </a:ext>
            </a:extLst>
          </p:cNvPr>
          <p:cNvSpPr/>
          <p:nvPr/>
        </p:nvSpPr>
        <p:spPr>
          <a:xfrm>
            <a:off x="4907478" y="2255327"/>
            <a:ext cx="289184" cy="68789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58906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500"/>
                                        <p:tgtEl>
                                          <p:spTgt spid="18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84"/>
                                        </p:tgtEl>
                                        <p:attrNameLst>
                                          <p:attrName>style.visibility</p:attrName>
                                        </p:attrNameLst>
                                      </p:cBhvr>
                                      <p:to>
                                        <p:strVal val="visible"/>
                                      </p:to>
                                    </p:set>
                                    <p:animEffect transition="in" filter="fade">
                                      <p:cBhvr>
                                        <p:cTn id="11" dur="1000"/>
                                        <p:tgtEl>
                                          <p:spTgt spid="18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9714-6B9D-4192-800A-E40796C2E2EB}"/>
              </a:ext>
            </a:extLst>
          </p:cNvPr>
          <p:cNvSpPr>
            <a:spLocks noGrp="1"/>
          </p:cNvSpPr>
          <p:nvPr>
            <p:ph type="title"/>
          </p:nvPr>
        </p:nvSpPr>
        <p:spPr/>
        <p:txBody>
          <a:bodyPr/>
          <a:lstStyle/>
          <a:p>
            <a:r>
              <a:rPr lang="en-GB"/>
              <a:t>Conditional formatting in Excel</a:t>
            </a:r>
            <a:endParaRPr lang="en-GB">
              <a:solidFill>
                <a:schemeClr val="bg1"/>
              </a:solidFill>
            </a:endParaRPr>
          </a:p>
        </p:txBody>
      </p:sp>
      <p:graphicFrame>
        <p:nvGraphicFramePr>
          <p:cNvPr id="3" name="Table 2">
            <a:extLst>
              <a:ext uri="{FF2B5EF4-FFF2-40B4-BE49-F238E27FC236}">
                <a16:creationId xmlns:a16="http://schemas.microsoft.com/office/drawing/2014/main" id="{DFFE5836-5678-4E22-8283-7E7450B9D517}"/>
              </a:ext>
            </a:extLst>
          </p:cNvPr>
          <p:cNvGraphicFramePr>
            <a:graphicFrameLocks noGrp="1"/>
          </p:cNvGraphicFramePr>
          <p:nvPr>
            <p:extLst>
              <p:ext uri="{D42A27DB-BD31-4B8C-83A1-F6EECF244321}">
                <p14:modId xmlns:p14="http://schemas.microsoft.com/office/powerpoint/2010/main" val="3436393464"/>
              </p:ext>
            </p:extLst>
          </p:nvPr>
        </p:nvGraphicFramePr>
        <p:xfrm>
          <a:off x="496715" y="1427580"/>
          <a:ext cx="8204684" cy="2880705"/>
        </p:xfrm>
        <a:graphic>
          <a:graphicData uri="http://schemas.openxmlformats.org/drawingml/2006/table">
            <a:tbl>
              <a:tblPr firstRow="1">
                <a:tableStyleId>{BC89EF96-8CEA-46FF-86C4-4CE0E7609802}</a:tableStyleId>
              </a:tblPr>
              <a:tblGrid>
                <a:gridCol w="3010514">
                  <a:extLst>
                    <a:ext uri="{9D8B030D-6E8A-4147-A177-3AD203B41FA5}">
                      <a16:colId xmlns:a16="http://schemas.microsoft.com/office/drawing/2014/main" val="1512625930"/>
                    </a:ext>
                  </a:extLst>
                </a:gridCol>
                <a:gridCol w="1809947">
                  <a:extLst>
                    <a:ext uri="{9D8B030D-6E8A-4147-A177-3AD203B41FA5}">
                      <a16:colId xmlns:a16="http://schemas.microsoft.com/office/drawing/2014/main" val="3884827515"/>
                    </a:ext>
                  </a:extLst>
                </a:gridCol>
                <a:gridCol w="1696825">
                  <a:extLst>
                    <a:ext uri="{9D8B030D-6E8A-4147-A177-3AD203B41FA5}">
                      <a16:colId xmlns:a16="http://schemas.microsoft.com/office/drawing/2014/main" val="1520545663"/>
                    </a:ext>
                  </a:extLst>
                </a:gridCol>
                <a:gridCol w="1687398">
                  <a:extLst>
                    <a:ext uri="{9D8B030D-6E8A-4147-A177-3AD203B41FA5}">
                      <a16:colId xmlns:a16="http://schemas.microsoft.com/office/drawing/2014/main" val="2775870433"/>
                    </a:ext>
                  </a:extLst>
                </a:gridCol>
              </a:tblGrid>
              <a:tr h="286734">
                <a:tc>
                  <a:txBody>
                    <a:bodyPr/>
                    <a:lstStyle/>
                    <a:p>
                      <a:pPr algn="ctr" fontAlgn="b"/>
                      <a:r>
                        <a:rPr lang="en-US" sz="1800" u="none" strike="noStrike">
                          <a:solidFill>
                            <a:schemeClr val="bg1"/>
                          </a:solidFill>
                          <a:effectLst/>
                        </a:rPr>
                        <a:t>Name of conditional </a:t>
                      </a:r>
                    </a:p>
                    <a:p>
                      <a:pPr algn="ctr" fontAlgn="b"/>
                      <a:r>
                        <a:rPr lang="en-US" sz="1800" u="none" strike="noStrike">
                          <a:solidFill>
                            <a:schemeClr val="bg1"/>
                          </a:solidFill>
                          <a:effectLst/>
                        </a:rPr>
                        <a:t>formatting style</a:t>
                      </a:r>
                      <a:endParaRPr lang="en-US" sz="1800" b="1" i="0" u="none" strike="noStrike">
                        <a:solidFill>
                          <a:schemeClr val="bg1"/>
                        </a:solidFill>
                        <a:effectLst/>
                        <a:latin typeface="Calibri" panose="020F0502020204030204" pitchFamily="34" charset="0"/>
                      </a:endParaRPr>
                    </a:p>
                  </a:txBody>
                  <a:tcPr marL="9525" marR="9525" marT="9525" marB="0" anchor="b">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solidFill>
                      <a:schemeClr val="accent1"/>
                    </a:solidFill>
                  </a:tcPr>
                </a:tc>
                <a:tc>
                  <a:txBody>
                    <a:bodyPr/>
                    <a:lstStyle/>
                    <a:p>
                      <a:pPr algn="ctr" fontAlgn="b"/>
                      <a:r>
                        <a:rPr lang="en-GB" sz="1800" u="none" strike="noStrike">
                          <a:solidFill>
                            <a:schemeClr val="bg1"/>
                          </a:solidFill>
                          <a:effectLst/>
                        </a:rPr>
                        <a:t>Example of style</a:t>
                      </a:r>
                    </a:p>
                    <a:p>
                      <a:pPr algn="ctr" fontAlgn="b"/>
                      <a:r>
                        <a:rPr lang="en-GB" sz="1800" u="none" strike="noStrike">
                          <a:solidFill>
                            <a:schemeClr val="bg1"/>
                          </a:solidFill>
                          <a:effectLst/>
                        </a:rPr>
                        <a:t> </a:t>
                      </a:r>
                      <a:endParaRPr lang="en-GB" sz="1800" b="1" i="0" u="none" strike="noStrike">
                        <a:solidFill>
                          <a:schemeClr val="bg1"/>
                        </a:solidFill>
                        <a:effectLst/>
                        <a:latin typeface="Calibri" panose="020F0502020204030204" pitchFamily="34" charset="0"/>
                      </a:endParaRPr>
                    </a:p>
                  </a:txBody>
                  <a:tcPr marL="9525" marR="9525" marT="9525" marB="0" anchor="b">
                    <a:lnT w="38100" cap="flat" cmpd="sng" algn="ctr">
                      <a:solidFill>
                        <a:schemeClr val="accent1"/>
                      </a:solidFill>
                      <a:prstDash val="solid"/>
                      <a:round/>
                      <a:headEnd type="none" w="med" len="med"/>
                      <a:tailEnd type="none" w="med" len="med"/>
                    </a:lnT>
                    <a:solidFill>
                      <a:schemeClr val="accent1"/>
                    </a:solidFill>
                  </a:tcPr>
                </a:tc>
                <a:tc>
                  <a:txBody>
                    <a:bodyPr/>
                    <a:lstStyle/>
                    <a:p>
                      <a:pPr algn="ctr" fontAlgn="b"/>
                      <a:r>
                        <a:rPr lang="en-GB" sz="1800" u="none" strike="noStrike">
                          <a:solidFill>
                            <a:schemeClr val="bg1"/>
                          </a:solidFill>
                          <a:effectLst/>
                        </a:rPr>
                        <a:t>WCAG rating</a:t>
                      </a:r>
                    </a:p>
                    <a:p>
                      <a:pPr algn="ctr" fontAlgn="b"/>
                      <a:endParaRPr lang="en-GB" sz="1800" b="1" i="0" u="none" strike="noStrike">
                        <a:solidFill>
                          <a:schemeClr val="bg1"/>
                        </a:solidFill>
                        <a:effectLst/>
                        <a:latin typeface="Calibri" panose="020F0502020204030204" pitchFamily="34" charset="0"/>
                      </a:endParaRPr>
                    </a:p>
                  </a:txBody>
                  <a:tcPr marL="9525" marR="9525" marT="9525" marB="0" anchor="b">
                    <a:lnT w="38100" cap="flat" cmpd="sng" algn="ctr">
                      <a:solidFill>
                        <a:schemeClr val="accent1"/>
                      </a:solidFill>
                      <a:prstDash val="solid"/>
                      <a:round/>
                      <a:headEnd type="none" w="med" len="med"/>
                      <a:tailEnd type="none" w="med" len="med"/>
                    </a:lnT>
                    <a:solidFill>
                      <a:schemeClr val="accent1"/>
                    </a:solidFill>
                  </a:tcPr>
                </a:tc>
                <a:tc>
                  <a:txBody>
                    <a:bodyPr/>
                    <a:lstStyle/>
                    <a:p>
                      <a:pPr algn="ctr" fontAlgn="b"/>
                      <a:r>
                        <a:rPr lang="en-GB" sz="1800" u="none" strike="noStrike">
                          <a:solidFill>
                            <a:schemeClr val="bg1"/>
                          </a:solidFill>
                          <a:effectLst/>
                        </a:rPr>
                        <a:t>WCAG ratio</a:t>
                      </a:r>
                    </a:p>
                    <a:p>
                      <a:pPr algn="ctr" fontAlgn="b"/>
                      <a:endParaRPr lang="en-GB" sz="1800" b="1" i="0" u="none" strike="noStrike">
                        <a:solidFill>
                          <a:schemeClr val="bg1"/>
                        </a:solidFill>
                        <a:effectLst/>
                        <a:latin typeface="Calibri" panose="020F0502020204030204" pitchFamily="34" charset="0"/>
                      </a:endParaRPr>
                    </a:p>
                  </a:txBody>
                  <a:tcPr marL="9525" marR="9525" marT="9525" marB="0" anchor="b">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solidFill>
                      <a:schemeClr val="accent1"/>
                    </a:solidFill>
                  </a:tcPr>
                </a:tc>
                <a:extLst>
                  <a:ext uri="{0D108BD9-81ED-4DB2-BD59-A6C34878D82A}">
                    <a16:rowId xmlns:a16="http://schemas.microsoft.com/office/drawing/2014/main" val="1920606401"/>
                  </a:ext>
                </a:extLst>
              </a:tr>
              <a:tr h="387090">
                <a:tc>
                  <a:txBody>
                    <a:bodyPr/>
                    <a:lstStyle/>
                    <a:p>
                      <a:pPr marL="91440" algn="l" fontAlgn="b"/>
                      <a:r>
                        <a:rPr lang="en-US" sz="1800" u="none" strike="noStrike">
                          <a:effectLst/>
                        </a:rPr>
                        <a:t>Light red fill with dark red text </a:t>
                      </a:r>
                      <a:endParaRPr lang="en-US" sz="1800" b="0" i="0" u="none" strike="noStrike">
                        <a:solidFill>
                          <a:srgbClr val="000000"/>
                        </a:solidFill>
                        <a:effectLst/>
                        <a:latin typeface="Calibri" panose="020F0502020204030204" pitchFamily="34" charset="0"/>
                      </a:endParaRPr>
                    </a:p>
                  </a:txBody>
                  <a:tcPr marL="9525" marR="9525" marT="9525" marB="0" anchor="b">
                    <a:lnL w="38100" cap="flat" cmpd="sng" algn="ctr">
                      <a:solidFill>
                        <a:schemeClr val="accent1"/>
                      </a:solidFill>
                      <a:prstDash val="solid"/>
                      <a:round/>
                      <a:headEnd type="none" w="med" len="med"/>
                      <a:tailEnd type="none" w="med" len="med"/>
                    </a:lnL>
                  </a:tcPr>
                </a:tc>
                <a:tc>
                  <a:txBody>
                    <a:bodyPr/>
                    <a:lstStyle/>
                    <a:p>
                      <a:pPr algn="l" fontAlgn="b"/>
                      <a:r>
                        <a:rPr lang="en-GB" sz="1800" u="none" strike="noStrike">
                          <a:solidFill>
                            <a:srgbClr val="C00000"/>
                          </a:solidFill>
                          <a:effectLst/>
                        </a:rPr>
                        <a:t>Example text </a:t>
                      </a:r>
                      <a:endParaRPr lang="en-GB" sz="1800" b="0" i="0" u="none" strike="noStrike">
                        <a:solidFill>
                          <a:srgbClr val="C00000"/>
                        </a:solidFill>
                        <a:effectLst/>
                        <a:latin typeface="Calibri" panose="020F0502020204030204" pitchFamily="34" charset="0"/>
                      </a:endParaRPr>
                    </a:p>
                  </a:txBody>
                  <a:tcPr marL="9525" marR="9525" marT="9525" marB="0" anchor="b">
                    <a:solidFill>
                      <a:srgbClr val="FFC7CE"/>
                    </a:solidFill>
                  </a:tcPr>
                </a:tc>
                <a:tc>
                  <a:txBody>
                    <a:bodyPr/>
                    <a:lstStyle/>
                    <a:p>
                      <a:pPr algn="ctr" fontAlgn="ctr"/>
                      <a:r>
                        <a:rPr lang="en-GB" sz="1800" u="none" strike="noStrike">
                          <a:effectLst/>
                        </a:rPr>
                        <a:t>AA</a:t>
                      </a:r>
                      <a:endParaRPr lang="en-GB" sz="1800" b="0" i="0" u="none" strike="noStrike">
                        <a:solidFill>
                          <a:srgbClr val="1A202C"/>
                        </a:solidFill>
                        <a:effectLst/>
                        <a:latin typeface="Segoe UI" panose="020B0502040204020203" pitchFamily="34" charset="0"/>
                      </a:endParaRPr>
                    </a:p>
                  </a:txBody>
                  <a:tcPr marL="9525" marR="9525" marT="9525" marB="0" anchor="ctr"/>
                </a:tc>
                <a:tc>
                  <a:txBody>
                    <a:bodyPr/>
                    <a:lstStyle/>
                    <a:p>
                      <a:pPr algn="ctr" fontAlgn="ctr"/>
                      <a:r>
                        <a:rPr lang="en-GB" sz="1800" u="none" strike="noStrike">
                          <a:effectLst/>
                        </a:rPr>
                        <a:t>5.92:1</a:t>
                      </a:r>
                      <a:endParaRPr lang="en-GB" sz="1800" b="0" i="0" u="none" strike="noStrike">
                        <a:solidFill>
                          <a:srgbClr val="1A202C"/>
                        </a:solidFill>
                        <a:effectLst/>
                        <a:latin typeface="Segoe UI" panose="020B0502040204020203" pitchFamily="34" charset="0"/>
                      </a:endParaRPr>
                    </a:p>
                  </a:txBody>
                  <a:tcPr marL="9525" marR="9525" marT="9525" marB="0" anchor="ctr">
                    <a:lnR w="381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120301202"/>
                  </a:ext>
                </a:extLst>
              </a:tr>
              <a:tr h="387090">
                <a:tc>
                  <a:txBody>
                    <a:bodyPr/>
                    <a:lstStyle/>
                    <a:p>
                      <a:pPr marL="91440" algn="l" fontAlgn="b"/>
                      <a:r>
                        <a:rPr lang="en-US" sz="1800" u="none" strike="noStrike">
                          <a:effectLst/>
                        </a:rPr>
                        <a:t>Yellow fill with dark yellow text</a:t>
                      </a:r>
                      <a:endParaRPr lang="en-US" sz="1800" b="0" i="0" u="none" strike="noStrike">
                        <a:solidFill>
                          <a:srgbClr val="000000"/>
                        </a:solidFill>
                        <a:effectLst/>
                        <a:latin typeface="Calibri" panose="020F0502020204030204" pitchFamily="34" charset="0"/>
                      </a:endParaRPr>
                    </a:p>
                  </a:txBody>
                  <a:tcPr marL="9525" marR="9525" marT="9525" marB="0" anchor="b">
                    <a:lnL w="38100" cap="flat" cmpd="sng" algn="ctr">
                      <a:solidFill>
                        <a:schemeClr val="accent1"/>
                      </a:solidFill>
                      <a:prstDash val="solid"/>
                      <a:round/>
                      <a:headEnd type="none" w="med" len="med"/>
                      <a:tailEnd type="none" w="med" len="med"/>
                    </a:lnL>
                  </a:tcPr>
                </a:tc>
                <a:tc>
                  <a:txBody>
                    <a:bodyPr/>
                    <a:lstStyle/>
                    <a:p>
                      <a:pPr algn="l" fontAlgn="b"/>
                      <a:r>
                        <a:rPr lang="en-GB" sz="1800" u="none" strike="noStrike">
                          <a:solidFill>
                            <a:srgbClr val="9C5700"/>
                          </a:solidFill>
                          <a:effectLst/>
                        </a:rPr>
                        <a:t>Example text </a:t>
                      </a:r>
                      <a:endParaRPr lang="en-GB" sz="1800" b="0" i="0" u="none" strike="noStrike">
                        <a:solidFill>
                          <a:srgbClr val="9C5700"/>
                        </a:solidFill>
                        <a:effectLst/>
                        <a:latin typeface="Calibri" panose="020F0502020204030204" pitchFamily="34" charset="0"/>
                      </a:endParaRPr>
                    </a:p>
                  </a:txBody>
                  <a:tcPr marL="9525" marR="9525" marT="9525" marB="0" anchor="b">
                    <a:solidFill>
                      <a:srgbClr val="FFEB9C"/>
                    </a:solidFill>
                  </a:tcPr>
                </a:tc>
                <a:tc>
                  <a:txBody>
                    <a:bodyPr/>
                    <a:lstStyle/>
                    <a:p>
                      <a:pPr algn="ctr" fontAlgn="ctr"/>
                      <a:r>
                        <a:rPr lang="en-GB" sz="1800" u="none" strike="noStrike">
                          <a:effectLst/>
                        </a:rPr>
                        <a:t>AA</a:t>
                      </a:r>
                      <a:endParaRPr lang="en-GB" sz="1800" b="0" i="0" u="none" strike="noStrike">
                        <a:solidFill>
                          <a:srgbClr val="1A202C"/>
                        </a:solidFill>
                        <a:effectLst/>
                        <a:latin typeface="Segoe UI" panose="020B0502040204020203" pitchFamily="34" charset="0"/>
                      </a:endParaRPr>
                    </a:p>
                  </a:txBody>
                  <a:tcPr marL="9525" marR="9525" marT="9525" marB="0" anchor="ctr"/>
                </a:tc>
                <a:tc>
                  <a:txBody>
                    <a:bodyPr/>
                    <a:lstStyle/>
                    <a:p>
                      <a:pPr algn="ctr" fontAlgn="ctr"/>
                      <a:r>
                        <a:rPr lang="en-GB" sz="1800" u="none" strike="noStrike">
                          <a:effectLst/>
                        </a:rPr>
                        <a:t>4.66:1</a:t>
                      </a:r>
                      <a:endParaRPr lang="en-GB" sz="1800" b="0" i="0" u="none" strike="noStrike">
                        <a:solidFill>
                          <a:srgbClr val="1A202C"/>
                        </a:solidFill>
                        <a:effectLst/>
                        <a:latin typeface="Segoe UI" panose="020B0502040204020203" pitchFamily="34" charset="0"/>
                      </a:endParaRPr>
                    </a:p>
                  </a:txBody>
                  <a:tcPr marL="9525" marR="9525" marT="9525" marB="0" anchor="ctr">
                    <a:lnR w="381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3798457733"/>
                  </a:ext>
                </a:extLst>
              </a:tr>
              <a:tr h="387090">
                <a:tc>
                  <a:txBody>
                    <a:bodyPr/>
                    <a:lstStyle/>
                    <a:p>
                      <a:pPr marL="91440" algn="l" fontAlgn="b"/>
                      <a:r>
                        <a:rPr lang="en-US" sz="1800" u="none" strike="noStrike">
                          <a:effectLst/>
                        </a:rPr>
                        <a:t>Green fill with dark green text</a:t>
                      </a:r>
                      <a:endParaRPr lang="en-US" sz="1800" b="0" i="0" u="none" strike="noStrike">
                        <a:solidFill>
                          <a:srgbClr val="000000"/>
                        </a:solidFill>
                        <a:effectLst/>
                        <a:latin typeface="Calibri" panose="020F0502020204030204" pitchFamily="34" charset="0"/>
                      </a:endParaRPr>
                    </a:p>
                  </a:txBody>
                  <a:tcPr marL="9525" marR="9525" marT="9525" marB="0" anchor="b">
                    <a:lnL w="38100" cap="flat" cmpd="sng" algn="ctr">
                      <a:solidFill>
                        <a:schemeClr val="accent1"/>
                      </a:solidFill>
                      <a:prstDash val="solid"/>
                      <a:round/>
                      <a:headEnd type="none" w="med" len="med"/>
                      <a:tailEnd type="none" w="med" len="med"/>
                    </a:ln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800" u="none" strike="noStrike">
                          <a:solidFill>
                            <a:srgbClr val="00612E"/>
                          </a:solidFill>
                          <a:effectLst/>
                        </a:rPr>
                        <a:t>Example text </a:t>
                      </a:r>
                      <a:endParaRPr lang="en-GB" sz="1800" b="0" i="0" u="none" strike="noStrike">
                        <a:solidFill>
                          <a:srgbClr val="00612E"/>
                        </a:solidFill>
                        <a:effectLst/>
                        <a:latin typeface="Calibri" panose="020F0502020204030204" pitchFamily="34" charset="0"/>
                      </a:endParaRPr>
                    </a:p>
                  </a:txBody>
                  <a:tcPr marL="9525" marR="9525" marT="9525" marB="0" anchor="b">
                    <a:solidFill>
                      <a:srgbClr val="C6EFCE"/>
                    </a:solidFill>
                  </a:tcPr>
                </a:tc>
                <a:tc>
                  <a:txBody>
                    <a:bodyPr/>
                    <a:lstStyle/>
                    <a:p>
                      <a:pPr algn="ctr" fontAlgn="ctr"/>
                      <a:r>
                        <a:rPr lang="en-GB" sz="1800" u="none" strike="noStrike">
                          <a:effectLst/>
                        </a:rPr>
                        <a:t>AA</a:t>
                      </a:r>
                      <a:endParaRPr lang="en-GB" sz="1800" b="0" i="0" u="none" strike="noStrike">
                        <a:solidFill>
                          <a:srgbClr val="1A202C"/>
                        </a:solidFill>
                        <a:effectLst/>
                        <a:latin typeface="Segoe UI" panose="020B0502040204020203" pitchFamily="34" charset="0"/>
                      </a:endParaRPr>
                    </a:p>
                  </a:txBody>
                  <a:tcPr marL="9525" marR="9525" marT="9525" marB="0" anchor="ctr"/>
                </a:tc>
                <a:tc>
                  <a:txBody>
                    <a:bodyPr/>
                    <a:lstStyle/>
                    <a:p>
                      <a:pPr algn="ctr" fontAlgn="ctr"/>
                      <a:r>
                        <a:rPr lang="en-GB" sz="1800" u="none" strike="noStrike">
                          <a:effectLst/>
                        </a:rPr>
                        <a:t>6.14:1</a:t>
                      </a:r>
                      <a:endParaRPr lang="en-GB" sz="1800" b="0" i="0" u="none" strike="noStrike">
                        <a:solidFill>
                          <a:srgbClr val="1A202C"/>
                        </a:solidFill>
                        <a:effectLst/>
                        <a:latin typeface="Segoe UI" panose="020B0502040204020203" pitchFamily="34" charset="0"/>
                      </a:endParaRPr>
                    </a:p>
                  </a:txBody>
                  <a:tcPr marL="9525" marR="9525" marT="9525" marB="0" anchor="ctr">
                    <a:lnR w="381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3191509695"/>
                  </a:ext>
                </a:extLst>
              </a:tr>
              <a:tr h="387090">
                <a:tc>
                  <a:txBody>
                    <a:bodyPr/>
                    <a:lstStyle/>
                    <a:p>
                      <a:pPr marL="91440" algn="l" fontAlgn="b"/>
                      <a:r>
                        <a:rPr lang="en-GB" sz="1800" u="none" strike="noStrike">
                          <a:effectLst/>
                        </a:rPr>
                        <a:t>Light red fill</a:t>
                      </a:r>
                      <a:endParaRPr lang="en-GB" sz="1800" b="0" i="0" u="none" strike="noStrike">
                        <a:solidFill>
                          <a:srgbClr val="000000"/>
                        </a:solidFill>
                        <a:effectLst/>
                        <a:latin typeface="Calibri" panose="020F0502020204030204" pitchFamily="34" charset="0"/>
                      </a:endParaRPr>
                    </a:p>
                  </a:txBody>
                  <a:tcPr marL="9525" marR="9525" marT="9525" marB="0" anchor="b">
                    <a:lnL w="38100" cap="flat" cmpd="sng" algn="ctr">
                      <a:solidFill>
                        <a:schemeClr val="accent1"/>
                      </a:solidFill>
                      <a:prstDash val="solid"/>
                      <a:round/>
                      <a:headEnd type="none" w="med" len="med"/>
                      <a:tailEnd type="none" w="med" len="med"/>
                    </a:ln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800" u="none" strike="noStrike">
                          <a:effectLst/>
                        </a:rPr>
                        <a:t>Example text </a:t>
                      </a:r>
                      <a:endParaRPr lang="en-GB" sz="1800" b="0" i="0" u="none" strike="noStrike">
                        <a:solidFill>
                          <a:srgbClr val="9C0006"/>
                        </a:solidFill>
                        <a:effectLst/>
                        <a:latin typeface="Calibri" panose="020F0502020204030204" pitchFamily="34" charset="0"/>
                      </a:endParaRPr>
                    </a:p>
                  </a:txBody>
                  <a:tcPr marL="9525" marR="9525" marT="9525" marB="0" anchor="b">
                    <a:solidFill>
                      <a:srgbClr val="FFC7CE"/>
                    </a:solidFill>
                  </a:tcPr>
                </a:tc>
                <a:tc>
                  <a:txBody>
                    <a:bodyPr/>
                    <a:lstStyle/>
                    <a:p>
                      <a:pPr algn="ctr" fontAlgn="ctr"/>
                      <a:r>
                        <a:rPr lang="en-GB" sz="1800" u="none" strike="noStrike">
                          <a:effectLst/>
                        </a:rPr>
                        <a:t>AAA</a:t>
                      </a:r>
                      <a:endParaRPr lang="en-GB" sz="1800" b="0" i="0" u="none" strike="noStrike">
                        <a:solidFill>
                          <a:srgbClr val="1A202C"/>
                        </a:solidFill>
                        <a:effectLst/>
                        <a:latin typeface="Segoe UI" panose="020B0502040204020203" pitchFamily="34" charset="0"/>
                      </a:endParaRPr>
                    </a:p>
                  </a:txBody>
                  <a:tcPr marL="9525" marR="9525" marT="9525" marB="0" anchor="ctr"/>
                </a:tc>
                <a:tc>
                  <a:txBody>
                    <a:bodyPr/>
                    <a:lstStyle/>
                    <a:p>
                      <a:pPr algn="ctr" fontAlgn="ctr"/>
                      <a:r>
                        <a:rPr lang="en-GB" sz="1800" u="none" strike="noStrike">
                          <a:effectLst/>
                        </a:rPr>
                        <a:t>14.31:1</a:t>
                      </a:r>
                      <a:endParaRPr lang="en-GB" sz="1800" b="0" i="0" u="none" strike="noStrike">
                        <a:solidFill>
                          <a:srgbClr val="1A202C"/>
                        </a:solidFill>
                        <a:effectLst/>
                        <a:latin typeface="Segoe UI" panose="020B0502040204020203" pitchFamily="34" charset="0"/>
                      </a:endParaRPr>
                    </a:p>
                  </a:txBody>
                  <a:tcPr marL="9525" marR="9525" marT="9525" marB="0" anchor="ctr">
                    <a:lnR w="381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673193049"/>
                  </a:ext>
                </a:extLst>
              </a:tr>
              <a:tr h="387090">
                <a:tc>
                  <a:txBody>
                    <a:bodyPr/>
                    <a:lstStyle/>
                    <a:p>
                      <a:pPr marL="91440" algn="l" fontAlgn="b"/>
                      <a:r>
                        <a:rPr lang="en-GB" sz="1800" u="none" strike="noStrike">
                          <a:effectLst/>
                        </a:rPr>
                        <a:t>Red Text </a:t>
                      </a:r>
                      <a:endParaRPr lang="en-GB" sz="1800" b="0" i="0" u="none" strike="noStrike">
                        <a:solidFill>
                          <a:srgbClr val="000000"/>
                        </a:solidFill>
                        <a:effectLst/>
                        <a:latin typeface="Calibri" panose="020F0502020204030204" pitchFamily="34" charset="0"/>
                      </a:endParaRPr>
                    </a:p>
                  </a:txBody>
                  <a:tcPr marL="9525" marR="9525" marT="9525" marB="0" anchor="b">
                    <a:lnL w="38100" cap="flat" cmpd="sng" algn="ctr">
                      <a:solidFill>
                        <a:schemeClr val="accent1"/>
                      </a:solidFill>
                      <a:prstDash val="solid"/>
                      <a:round/>
                      <a:headEnd type="none" w="med" len="med"/>
                      <a:tailEnd type="none" w="med" len="med"/>
                    </a:ln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800" u="none" strike="noStrike">
                          <a:solidFill>
                            <a:srgbClr val="FF0000"/>
                          </a:solidFill>
                          <a:effectLst/>
                        </a:rPr>
                        <a:t>Example text </a:t>
                      </a:r>
                      <a:endParaRPr lang="en-GB" sz="1800" b="0" i="0" u="none" strike="noStrike">
                        <a:solidFill>
                          <a:srgbClr val="FF0000"/>
                        </a:solidFill>
                        <a:effectLst/>
                        <a:latin typeface="Calibri" panose="020F0502020204030204" pitchFamily="34" charset="0"/>
                      </a:endParaRPr>
                    </a:p>
                  </a:txBody>
                  <a:tcPr marL="9525" marR="9525" marT="9525" marB="0" anchor="b">
                    <a:lnB w="12700" cap="flat" cmpd="sng" algn="ctr">
                      <a:solidFill>
                        <a:srgbClr val="C00000"/>
                      </a:solidFill>
                      <a:prstDash val="solid"/>
                      <a:round/>
                      <a:headEnd type="none" w="med" len="med"/>
                      <a:tailEnd type="none" w="med" len="med"/>
                    </a:lnB>
                  </a:tcPr>
                </a:tc>
                <a:tc>
                  <a:txBody>
                    <a:bodyPr/>
                    <a:lstStyle/>
                    <a:p>
                      <a:pPr algn="ctr" fontAlgn="ctr"/>
                      <a:r>
                        <a:rPr lang="en-GB" sz="1800" u="none" strike="noStrike">
                          <a:effectLst/>
                        </a:rPr>
                        <a:t>AAA</a:t>
                      </a:r>
                      <a:endParaRPr lang="en-GB" sz="1800" b="0" i="0" u="none" strike="noStrike">
                        <a:solidFill>
                          <a:srgbClr val="1A202C"/>
                        </a:solidFill>
                        <a:effectLst/>
                        <a:latin typeface="Segoe UI" panose="020B0502040204020203" pitchFamily="34" charset="0"/>
                      </a:endParaRPr>
                    </a:p>
                  </a:txBody>
                  <a:tcPr marL="9525" marR="9525" marT="9525" marB="0" anchor="ctr"/>
                </a:tc>
                <a:tc>
                  <a:txBody>
                    <a:bodyPr/>
                    <a:lstStyle/>
                    <a:p>
                      <a:pPr algn="ctr" fontAlgn="ctr"/>
                      <a:r>
                        <a:rPr lang="en-GB" sz="1800" u="none" strike="noStrike">
                          <a:effectLst/>
                        </a:rPr>
                        <a:t>8.69:1</a:t>
                      </a:r>
                      <a:endParaRPr lang="en-GB" sz="1800" b="0" i="0" u="none" strike="noStrike">
                        <a:solidFill>
                          <a:srgbClr val="1A202C"/>
                        </a:solidFill>
                        <a:effectLst/>
                        <a:latin typeface="Segoe UI" panose="020B0502040204020203" pitchFamily="34" charset="0"/>
                      </a:endParaRPr>
                    </a:p>
                  </a:txBody>
                  <a:tcPr marL="9525" marR="9525" marT="9525" marB="0" anchor="ctr">
                    <a:lnR w="38100" cap="flat" cmpd="sng" algn="ctr">
                      <a:solidFill>
                        <a:schemeClr val="accent1"/>
                      </a:solidFill>
                      <a:prstDash val="solid"/>
                      <a:round/>
                      <a:headEnd type="none" w="med" len="med"/>
                      <a:tailEnd type="none" w="med" len="med"/>
                    </a:lnR>
                  </a:tcPr>
                </a:tc>
                <a:extLst>
                  <a:ext uri="{0D108BD9-81ED-4DB2-BD59-A6C34878D82A}">
                    <a16:rowId xmlns:a16="http://schemas.microsoft.com/office/drawing/2014/main" val="3795660256"/>
                  </a:ext>
                </a:extLst>
              </a:tr>
              <a:tr h="387090">
                <a:tc>
                  <a:txBody>
                    <a:bodyPr/>
                    <a:lstStyle/>
                    <a:p>
                      <a:pPr marL="91440" algn="l" fontAlgn="b"/>
                      <a:r>
                        <a:rPr lang="en-GB" sz="1800" u="none" strike="noStrike">
                          <a:effectLst/>
                        </a:rPr>
                        <a:t>Red border</a:t>
                      </a:r>
                      <a:endParaRPr lang="en-GB" sz="1800" b="0" i="0" u="none" strike="noStrike">
                        <a:solidFill>
                          <a:srgbClr val="000000"/>
                        </a:solidFill>
                        <a:effectLst/>
                        <a:latin typeface="Calibri" panose="020F0502020204030204" pitchFamily="34" charset="0"/>
                      </a:endParaRPr>
                    </a:p>
                  </a:txBody>
                  <a:tcPr marL="9525" marR="9525" marT="9525" marB="0" anchor="b">
                    <a:lnL w="38100" cap="flat" cmpd="sng" algn="ctr">
                      <a:solidFill>
                        <a:schemeClr val="accent1"/>
                      </a:solidFill>
                      <a:prstDash val="solid"/>
                      <a:round/>
                      <a:headEnd type="none" w="med" len="med"/>
                      <a:tailEnd type="none" w="med" len="med"/>
                    </a:lnL>
                    <a:lnR w="12700" cap="flat" cmpd="sng" algn="ctr">
                      <a:solidFill>
                        <a:srgbClr val="C00000"/>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GB" sz="1800" u="none" strike="noStrike">
                          <a:effectLst/>
                        </a:rPr>
                        <a:t>Example text </a:t>
                      </a:r>
                      <a:endParaRPr lang="en-GB" sz="1800" b="0" i="0" u="none" strike="noStrike">
                        <a:solidFill>
                          <a:srgbClr val="9C0006"/>
                        </a:solidFill>
                        <a:effectLst/>
                        <a:latin typeface="Calibri" panose="020F0502020204030204" pitchFamily="34" charset="0"/>
                      </a:endParaRPr>
                    </a:p>
                  </a:txBody>
                  <a:tcPr marL="9525" marR="9525" marT="9525" marB="0" anchor="b">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38100" cap="flat" cmpd="sng" algn="ctr">
                      <a:solidFill>
                        <a:schemeClr val="accent1"/>
                      </a:solidFill>
                      <a:prstDash val="solid"/>
                      <a:round/>
                      <a:headEnd type="none" w="med" len="med"/>
                      <a:tailEnd type="none" w="med" len="med"/>
                    </a:lnB>
                  </a:tcPr>
                </a:tc>
                <a:tc>
                  <a:txBody>
                    <a:bodyPr/>
                    <a:lstStyle/>
                    <a:p>
                      <a:pPr algn="ctr" fontAlgn="ctr"/>
                      <a:r>
                        <a:rPr lang="en-GB" sz="1800" u="none" strike="noStrike">
                          <a:effectLst/>
                        </a:rPr>
                        <a:t>N/A</a:t>
                      </a:r>
                      <a:endParaRPr lang="en-GB" sz="1800" b="0" i="0" u="none" strike="noStrike">
                        <a:solidFill>
                          <a:srgbClr val="1A202C"/>
                        </a:solidFill>
                        <a:effectLst/>
                        <a:latin typeface="Segoe UI" panose="020B0502040204020203" pitchFamily="34" charset="0"/>
                      </a:endParaRPr>
                    </a:p>
                  </a:txBody>
                  <a:tcPr marL="9525" marR="9525" marT="9525" marB="0" anchor="ctr">
                    <a:lnL w="12700" cap="flat" cmpd="sng" algn="ctr">
                      <a:solidFill>
                        <a:srgbClr val="C00000"/>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pPr algn="ctr" fontAlgn="ctr"/>
                      <a:r>
                        <a:rPr lang="en-GB" sz="1800" u="none" strike="noStrike">
                          <a:effectLst/>
                        </a:rPr>
                        <a:t>N/A</a:t>
                      </a:r>
                      <a:endParaRPr lang="en-GB" sz="1800" b="0" i="0" u="none" strike="noStrike">
                        <a:solidFill>
                          <a:srgbClr val="1A202C"/>
                        </a:solidFill>
                        <a:effectLst/>
                        <a:latin typeface="Segoe UI" panose="020B0502040204020203" pitchFamily="34" charset="0"/>
                      </a:endParaRPr>
                    </a:p>
                  </a:txBody>
                  <a:tcPr marL="9525" marR="9525" marT="9525" marB="0" anchor="ct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760852562"/>
                  </a:ext>
                </a:extLst>
              </a:tr>
            </a:tbl>
          </a:graphicData>
        </a:graphic>
      </p:graphicFrame>
      <p:pic>
        <p:nvPicPr>
          <p:cNvPr id="19" name="Picture 18" descr="The conditional formatting choices in Microsoft Excel. Highlighted at the bottom is the custom format option. ">
            <a:extLst>
              <a:ext uri="{FF2B5EF4-FFF2-40B4-BE49-F238E27FC236}">
                <a16:creationId xmlns:a16="http://schemas.microsoft.com/office/drawing/2014/main" id="{CAEB0EA9-5FAD-46C5-A472-FAE75844B64E}"/>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9815" b="68241" l="84948" r="90330">
                        <a14:foregroundMark x1="85122" y1="51759" x2="85851" y2="57037"/>
                        <a14:foregroundMark x1="85851" y1="57037" x2="89410" y2="61574"/>
                        <a14:foregroundMark x1="89410" y1="61574" x2="89497" y2="62037"/>
                        <a14:foregroundMark x1="85139" y1="51111" x2="87378" y2="51204"/>
                        <a14:foregroundMark x1="87378" y1="51204" x2="90330" y2="53148"/>
                        <a14:foregroundMark x1="90330" y1="53148" x2="90052" y2="66019"/>
                        <a14:foregroundMark x1="90052" y1="66019" x2="89913" y2="66296"/>
                        <a14:foregroundMark x1="89931" y1="51481" x2="90330" y2="55926"/>
                      </a14:backgroundRemoval>
                    </a14:imgEffect>
                  </a14:imgLayer>
                </a14:imgProps>
              </a:ext>
            </a:extLst>
          </a:blip>
          <a:srcRect l="84356" t="47630" r="9381" b="29278"/>
          <a:stretch/>
        </p:blipFill>
        <p:spPr>
          <a:xfrm>
            <a:off x="2152565" y="4462035"/>
            <a:ext cx="3186661" cy="2203124"/>
          </a:xfrm>
          <a:prstGeom prst="rect">
            <a:avLst/>
          </a:prstGeom>
          <a:ln w="38100">
            <a:solidFill>
              <a:schemeClr val="accent1"/>
            </a:solidFill>
          </a:ln>
        </p:spPr>
      </p:pic>
      <p:cxnSp>
        <p:nvCxnSpPr>
          <p:cNvPr id="181" name="Connector: Elbow 180">
            <a:extLst>
              <a:ext uri="{FF2B5EF4-FFF2-40B4-BE49-F238E27FC236}">
                <a16:creationId xmlns:a16="http://schemas.microsoft.com/office/drawing/2014/main" id="{EEC44805-7837-4129-AD08-0A33820FE2E0}"/>
              </a:ext>
              <a:ext uri="{C183D7F6-B498-43B3-948B-1728B52AA6E4}">
                <adec:decorative xmlns:adec="http://schemas.microsoft.com/office/drawing/2017/decorative" val="1"/>
              </a:ext>
            </a:extLst>
          </p:cNvPr>
          <p:cNvCxnSpPr>
            <a:cxnSpLocks/>
            <a:endCxn id="19" idx="1"/>
          </p:cNvCxnSpPr>
          <p:nvPr/>
        </p:nvCxnSpPr>
        <p:spPr>
          <a:xfrm rot="16200000" flipH="1">
            <a:off x="1298850" y="4709882"/>
            <a:ext cx="1237980" cy="469450"/>
          </a:xfrm>
          <a:prstGeom prst="bentConnector2">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182" name="Group 181">
            <a:extLst>
              <a:ext uri="{FF2B5EF4-FFF2-40B4-BE49-F238E27FC236}">
                <a16:creationId xmlns:a16="http://schemas.microsoft.com/office/drawing/2014/main" id="{4B3DB1FD-AFB0-4D0E-83D7-6C2B06A8A162}"/>
              </a:ext>
              <a:ext uri="{C183D7F6-B498-43B3-948B-1728B52AA6E4}">
                <adec:decorative xmlns:adec="http://schemas.microsoft.com/office/drawing/2017/decorative" val="1"/>
              </a:ext>
            </a:extLst>
          </p:cNvPr>
          <p:cNvGrpSpPr>
            <a:grpSpLocks noChangeAspect="1"/>
          </p:cNvGrpSpPr>
          <p:nvPr/>
        </p:nvGrpSpPr>
        <p:grpSpPr>
          <a:xfrm>
            <a:off x="9106294" y="2721663"/>
            <a:ext cx="2984888" cy="4136338"/>
            <a:chOff x="4873625" y="2027238"/>
            <a:chExt cx="2452688" cy="3398837"/>
          </a:xfrm>
          <a:effectLst>
            <a:outerShdw blurRad="50800" dist="38100" dir="2700000" algn="tl" rotWithShape="0">
              <a:prstClr val="black">
                <a:alpha val="40000"/>
              </a:prstClr>
            </a:outerShdw>
          </a:effectLst>
        </p:grpSpPr>
        <p:sp>
          <p:nvSpPr>
            <p:cNvPr id="195" name="Freeform 6">
              <a:extLst>
                <a:ext uri="{FF2B5EF4-FFF2-40B4-BE49-F238E27FC236}">
                  <a16:creationId xmlns:a16="http://schemas.microsoft.com/office/drawing/2014/main" id="{5F09F682-88B5-4D3B-A92B-9758B9662E6E}"/>
                </a:ext>
              </a:extLst>
            </p:cNvPr>
            <p:cNvSpPr>
              <a:spLocks/>
            </p:cNvSpPr>
            <p:nvPr/>
          </p:nvSpPr>
          <p:spPr bwMode="auto">
            <a:xfrm>
              <a:off x="5335588" y="4829175"/>
              <a:ext cx="1570038" cy="596900"/>
            </a:xfrm>
            <a:custGeom>
              <a:avLst/>
              <a:gdLst>
                <a:gd name="T0" fmla="*/ 10947 w 10947"/>
                <a:gd name="T1" fmla="*/ 4171 h 4171"/>
                <a:gd name="T2" fmla="*/ 0 w 10947"/>
                <a:gd name="T3" fmla="*/ 4171 h 4171"/>
                <a:gd name="T4" fmla="*/ 1874 w 10947"/>
                <a:gd name="T5" fmla="*/ 314 h 4171"/>
                <a:gd name="T6" fmla="*/ 9139 w 10947"/>
                <a:gd name="T7" fmla="*/ 314 h 4171"/>
                <a:gd name="T8" fmla="*/ 10947 w 10947"/>
                <a:gd name="T9" fmla="*/ 4171 h 4171"/>
              </a:gdLst>
              <a:ahLst/>
              <a:cxnLst>
                <a:cxn ang="0">
                  <a:pos x="T0" y="T1"/>
                </a:cxn>
                <a:cxn ang="0">
                  <a:pos x="T2" y="T3"/>
                </a:cxn>
                <a:cxn ang="0">
                  <a:pos x="T4" y="T5"/>
                </a:cxn>
                <a:cxn ang="0">
                  <a:pos x="T6" y="T7"/>
                </a:cxn>
                <a:cxn ang="0">
                  <a:pos x="T8" y="T9"/>
                </a:cxn>
              </a:cxnLst>
              <a:rect l="0" t="0" r="r" b="b"/>
              <a:pathLst>
                <a:path w="10947" h="4171">
                  <a:moveTo>
                    <a:pt x="10947" y="4171"/>
                  </a:moveTo>
                  <a:lnTo>
                    <a:pt x="0" y="4171"/>
                  </a:lnTo>
                  <a:cubicBezTo>
                    <a:pt x="491" y="1843"/>
                    <a:pt x="1874" y="314"/>
                    <a:pt x="1874" y="314"/>
                  </a:cubicBezTo>
                  <a:cubicBezTo>
                    <a:pt x="4264" y="0"/>
                    <a:pt x="6772" y="1"/>
                    <a:pt x="9139" y="314"/>
                  </a:cubicBezTo>
                  <a:cubicBezTo>
                    <a:pt x="9139" y="314"/>
                    <a:pt x="10501" y="1455"/>
                    <a:pt x="10947" y="417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96" name="Freeform 7">
              <a:extLst>
                <a:ext uri="{FF2B5EF4-FFF2-40B4-BE49-F238E27FC236}">
                  <a16:creationId xmlns:a16="http://schemas.microsoft.com/office/drawing/2014/main" id="{5D3592B2-EA9A-4B91-A0C8-23688A4F0145}"/>
                </a:ext>
              </a:extLst>
            </p:cNvPr>
            <p:cNvSpPr>
              <a:spLocks/>
            </p:cNvSpPr>
            <p:nvPr/>
          </p:nvSpPr>
          <p:spPr bwMode="auto">
            <a:xfrm>
              <a:off x="5356225" y="2027238"/>
              <a:ext cx="1598613" cy="1782762"/>
            </a:xfrm>
            <a:custGeom>
              <a:avLst/>
              <a:gdLst>
                <a:gd name="T0" fmla="*/ 1477 w 11143"/>
                <a:gd name="T1" fmla="*/ 6085 h 12482"/>
                <a:gd name="T2" fmla="*/ 4187 w 11143"/>
                <a:gd name="T3" fmla="*/ 1286 h 12482"/>
                <a:gd name="T4" fmla="*/ 4711 w 11143"/>
                <a:gd name="T5" fmla="*/ 1182 h 12482"/>
                <a:gd name="T6" fmla="*/ 8540 w 11143"/>
                <a:gd name="T7" fmla="*/ 4706 h 12482"/>
                <a:gd name="T8" fmla="*/ 8951 w 11143"/>
                <a:gd name="T9" fmla="*/ 6853 h 12482"/>
                <a:gd name="T10" fmla="*/ 10206 w 11143"/>
                <a:gd name="T11" fmla="*/ 10595 h 12482"/>
                <a:gd name="T12" fmla="*/ 6762 w 11143"/>
                <a:gd name="T13" fmla="*/ 12338 h 12482"/>
                <a:gd name="T14" fmla="*/ 1350 w 11143"/>
                <a:gd name="T15" fmla="*/ 11593 h 12482"/>
                <a:gd name="T16" fmla="*/ 351 w 11143"/>
                <a:gd name="T17" fmla="*/ 8611 h 12482"/>
                <a:gd name="T18" fmla="*/ 1477 w 11143"/>
                <a:gd name="T19" fmla="*/ 6085 h 1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43" h="12482">
                  <a:moveTo>
                    <a:pt x="1477" y="6085"/>
                  </a:moveTo>
                  <a:cubicBezTo>
                    <a:pt x="1361" y="3246"/>
                    <a:pt x="1926" y="1222"/>
                    <a:pt x="4187" y="1286"/>
                  </a:cubicBezTo>
                  <a:cubicBezTo>
                    <a:pt x="4367" y="1291"/>
                    <a:pt x="4546" y="1255"/>
                    <a:pt x="4711" y="1182"/>
                  </a:cubicBezTo>
                  <a:cubicBezTo>
                    <a:pt x="7381" y="0"/>
                    <a:pt x="8712" y="2485"/>
                    <a:pt x="8540" y="4706"/>
                  </a:cubicBezTo>
                  <a:cubicBezTo>
                    <a:pt x="8440" y="5993"/>
                    <a:pt x="8625" y="6508"/>
                    <a:pt x="8951" y="6853"/>
                  </a:cubicBezTo>
                  <a:cubicBezTo>
                    <a:pt x="9687" y="7632"/>
                    <a:pt x="11143" y="9181"/>
                    <a:pt x="10206" y="10595"/>
                  </a:cubicBezTo>
                  <a:cubicBezTo>
                    <a:pt x="9218" y="12085"/>
                    <a:pt x="8477" y="12396"/>
                    <a:pt x="6762" y="12338"/>
                  </a:cubicBezTo>
                  <a:cubicBezTo>
                    <a:pt x="4132" y="12249"/>
                    <a:pt x="3236" y="12482"/>
                    <a:pt x="1350" y="11593"/>
                  </a:cubicBezTo>
                  <a:cubicBezTo>
                    <a:pt x="203" y="11052"/>
                    <a:pt x="0" y="9713"/>
                    <a:pt x="351" y="8611"/>
                  </a:cubicBezTo>
                  <a:cubicBezTo>
                    <a:pt x="616" y="7781"/>
                    <a:pt x="1527" y="7283"/>
                    <a:pt x="1477" y="608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7" name="Freeform 8">
              <a:extLst>
                <a:ext uri="{FF2B5EF4-FFF2-40B4-BE49-F238E27FC236}">
                  <a16:creationId xmlns:a16="http://schemas.microsoft.com/office/drawing/2014/main" id="{D543B0FC-47BD-4657-910C-A867AC0CADEE}"/>
                </a:ext>
              </a:extLst>
            </p:cNvPr>
            <p:cNvSpPr>
              <a:spLocks/>
            </p:cNvSpPr>
            <p:nvPr/>
          </p:nvSpPr>
          <p:spPr bwMode="auto">
            <a:xfrm>
              <a:off x="5603875" y="4686300"/>
              <a:ext cx="1047750" cy="225425"/>
            </a:xfrm>
            <a:custGeom>
              <a:avLst/>
              <a:gdLst>
                <a:gd name="T0" fmla="*/ 0 w 7306"/>
                <a:gd name="T1" fmla="*/ 1320 h 1580"/>
                <a:gd name="T2" fmla="*/ 281 w 7306"/>
                <a:gd name="T3" fmla="*/ 72 h 1580"/>
                <a:gd name="T4" fmla="*/ 7265 w 7306"/>
                <a:gd name="T5" fmla="*/ 0 h 1580"/>
                <a:gd name="T6" fmla="*/ 7265 w 7306"/>
                <a:gd name="T7" fmla="*/ 1320 h 1580"/>
                <a:gd name="T8" fmla="*/ 0 w 7306"/>
                <a:gd name="T9" fmla="*/ 1320 h 1580"/>
              </a:gdLst>
              <a:ahLst/>
              <a:cxnLst>
                <a:cxn ang="0">
                  <a:pos x="T0" y="T1"/>
                </a:cxn>
                <a:cxn ang="0">
                  <a:pos x="T2" y="T3"/>
                </a:cxn>
                <a:cxn ang="0">
                  <a:pos x="T4" y="T5"/>
                </a:cxn>
                <a:cxn ang="0">
                  <a:pos x="T6" y="T7"/>
                </a:cxn>
                <a:cxn ang="0">
                  <a:pos x="T8" y="T9"/>
                </a:cxn>
              </a:cxnLst>
              <a:rect l="0" t="0" r="r" b="b"/>
              <a:pathLst>
                <a:path w="7306" h="1580">
                  <a:moveTo>
                    <a:pt x="0" y="1320"/>
                  </a:moveTo>
                  <a:cubicBezTo>
                    <a:pt x="0" y="1320"/>
                    <a:pt x="168" y="92"/>
                    <a:pt x="281" y="72"/>
                  </a:cubicBezTo>
                  <a:cubicBezTo>
                    <a:pt x="394" y="51"/>
                    <a:pt x="7265" y="0"/>
                    <a:pt x="7265" y="0"/>
                  </a:cubicBezTo>
                  <a:cubicBezTo>
                    <a:pt x="7221" y="529"/>
                    <a:pt x="7306" y="1073"/>
                    <a:pt x="7265" y="1320"/>
                  </a:cubicBezTo>
                  <a:cubicBezTo>
                    <a:pt x="4784" y="1574"/>
                    <a:pt x="2361" y="1580"/>
                    <a:pt x="0" y="13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8" name="Freeform 9">
              <a:extLst>
                <a:ext uri="{FF2B5EF4-FFF2-40B4-BE49-F238E27FC236}">
                  <a16:creationId xmlns:a16="http://schemas.microsoft.com/office/drawing/2014/main" id="{13E91041-44AA-446F-AA31-E3E0C7515684}"/>
                </a:ext>
              </a:extLst>
            </p:cNvPr>
            <p:cNvSpPr>
              <a:spLocks/>
            </p:cNvSpPr>
            <p:nvPr/>
          </p:nvSpPr>
          <p:spPr bwMode="auto">
            <a:xfrm>
              <a:off x="5761038" y="2366963"/>
              <a:ext cx="752475" cy="1133475"/>
            </a:xfrm>
            <a:custGeom>
              <a:avLst/>
              <a:gdLst>
                <a:gd name="T0" fmla="*/ 5238 w 5238"/>
                <a:gd name="T1" fmla="*/ 6998 h 7944"/>
                <a:gd name="T2" fmla="*/ 1749 w 5238"/>
                <a:gd name="T3" fmla="*/ 7941 h 7944"/>
                <a:gd name="T4" fmla="*/ 111 w 5238"/>
                <a:gd name="T5" fmla="*/ 6884 h 7944"/>
                <a:gd name="T6" fmla="*/ 763 w 5238"/>
                <a:gd name="T7" fmla="*/ 6621 h 7944"/>
                <a:gd name="T8" fmla="*/ 1014 w 5238"/>
                <a:gd name="T9" fmla="*/ 6385 h 7944"/>
                <a:gd name="T10" fmla="*/ 1019 w 5238"/>
                <a:gd name="T11" fmla="*/ 3930 h 7944"/>
                <a:gd name="T12" fmla="*/ 1033 w 5238"/>
                <a:gd name="T13" fmla="*/ 3917 h 7944"/>
                <a:gd name="T14" fmla="*/ 915 w 5238"/>
                <a:gd name="T15" fmla="*/ 2681 h 7944"/>
                <a:gd name="T16" fmla="*/ 1188 w 5238"/>
                <a:gd name="T17" fmla="*/ 2533 h 7944"/>
                <a:gd name="T18" fmla="*/ 1863 w 5238"/>
                <a:gd name="T19" fmla="*/ 1515 h 7944"/>
                <a:gd name="T20" fmla="*/ 3543 w 5238"/>
                <a:gd name="T21" fmla="*/ 272 h 7944"/>
                <a:gd name="T22" fmla="*/ 4586 w 5238"/>
                <a:gd name="T23" fmla="*/ 1650 h 7944"/>
                <a:gd name="T24" fmla="*/ 4667 w 5238"/>
                <a:gd name="T25" fmla="*/ 2887 h 7944"/>
                <a:gd name="T26" fmla="*/ 4575 w 5238"/>
                <a:gd name="T27" fmla="*/ 3715 h 7944"/>
                <a:gd name="T28" fmla="*/ 3399 w 5238"/>
                <a:gd name="T29" fmla="*/ 5376 h 7944"/>
                <a:gd name="T30" fmla="*/ 3544 w 5238"/>
                <a:gd name="T31" fmla="*/ 6476 h 7944"/>
                <a:gd name="T32" fmla="*/ 3939 w 5238"/>
                <a:gd name="T33" fmla="*/ 6621 h 7944"/>
                <a:gd name="T34" fmla="*/ 5238 w 5238"/>
                <a:gd name="T35" fmla="*/ 6998 h 7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38" h="7944">
                  <a:moveTo>
                    <a:pt x="5238" y="6998"/>
                  </a:moveTo>
                  <a:cubicBezTo>
                    <a:pt x="4266" y="7540"/>
                    <a:pt x="2886" y="7929"/>
                    <a:pt x="1749" y="7941"/>
                  </a:cubicBezTo>
                  <a:cubicBezTo>
                    <a:pt x="1525" y="7944"/>
                    <a:pt x="0" y="7571"/>
                    <a:pt x="111" y="6884"/>
                  </a:cubicBezTo>
                  <a:cubicBezTo>
                    <a:pt x="280" y="6838"/>
                    <a:pt x="508" y="6676"/>
                    <a:pt x="763" y="6621"/>
                  </a:cubicBezTo>
                  <a:cubicBezTo>
                    <a:pt x="880" y="6596"/>
                    <a:pt x="987" y="6527"/>
                    <a:pt x="1014" y="6385"/>
                  </a:cubicBezTo>
                  <a:cubicBezTo>
                    <a:pt x="1160" y="5611"/>
                    <a:pt x="1019" y="4121"/>
                    <a:pt x="1019" y="3930"/>
                  </a:cubicBezTo>
                  <a:cubicBezTo>
                    <a:pt x="1024" y="3925"/>
                    <a:pt x="1029" y="3921"/>
                    <a:pt x="1033" y="3917"/>
                  </a:cubicBezTo>
                  <a:lnTo>
                    <a:pt x="915" y="2681"/>
                  </a:lnTo>
                  <a:cubicBezTo>
                    <a:pt x="1047" y="2834"/>
                    <a:pt x="1178" y="2811"/>
                    <a:pt x="1188" y="2533"/>
                  </a:cubicBezTo>
                  <a:cubicBezTo>
                    <a:pt x="1210" y="1901"/>
                    <a:pt x="1244" y="1678"/>
                    <a:pt x="1863" y="1515"/>
                  </a:cubicBezTo>
                  <a:cubicBezTo>
                    <a:pt x="2839" y="1257"/>
                    <a:pt x="2570" y="0"/>
                    <a:pt x="3543" y="272"/>
                  </a:cubicBezTo>
                  <a:cubicBezTo>
                    <a:pt x="4042" y="458"/>
                    <a:pt x="4493" y="916"/>
                    <a:pt x="4586" y="1650"/>
                  </a:cubicBezTo>
                  <a:cubicBezTo>
                    <a:pt x="4586" y="1650"/>
                    <a:pt x="4688" y="2200"/>
                    <a:pt x="4667" y="2887"/>
                  </a:cubicBezTo>
                  <a:cubicBezTo>
                    <a:pt x="4659" y="3151"/>
                    <a:pt x="4633" y="3434"/>
                    <a:pt x="4575" y="3715"/>
                  </a:cubicBezTo>
                  <a:cubicBezTo>
                    <a:pt x="4434" y="4407"/>
                    <a:pt x="4106" y="5078"/>
                    <a:pt x="3399" y="5376"/>
                  </a:cubicBezTo>
                  <a:cubicBezTo>
                    <a:pt x="3391" y="5831"/>
                    <a:pt x="3405" y="6370"/>
                    <a:pt x="3544" y="6476"/>
                  </a:cubicBezTo>
                  <a:cubicBezTo>
                    <a:pt x="3631" y="6543"/>
                    <a:pt x="3731" y="6580"/>
                    <a:pt x="3939" y="6621"/>
                  </a:cubicBezTo>
                  <a:cubicBezTo>
                    <a:pt x="4333" y="6699"/>
                    <a:pt x="4854" y="6861"/>
                    <a:pt x="5238" y="699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99" name="Freeform 10">
              <a:extLst>
                <a:ext uri="{FF2B5EF4-FFF2-40B4-BE49-F238E27FC236}">
                  <a16:creationId xmlns:a16="http://schemas.microsoft.com/office/drawing/2014/main" id="{20A03E62-AFDB-4C7F-A07D-3A7136CCE37A}"/>
                </a:ext>
              </a:extLst>
            </p:cNvPr>
            <p:cNvSpPr>
              <a:spLocks/>
            </p:cNvSpPr>
            <p:nvPr/>
          </p:nvSpPr>
          <p:spPr bwMode="auto">
            <a:xfrm>
              <a:off x="5538788" y="4918075"/>
              <a:ext cx="147638" cy="249237"/>
            </a:xfrm>
            <a:custGeom>
              <a:avLst/>
              <a:gdLst>
                <a:gd name="T0" fmla="*/ 55 w 1025"/>
                <a:gd name="T1" fmla="*/ 1744 h 1744"/>
                <a:gd name="T2" fmla="*/ 37 w 1025"/>
                <a:gd name="T3" fmla="*/ 1740 h 1744"/>
                <a:gd name="T4" fmla="*/ 10 w 1025"/>
                <a:gd name="T5" fmla="*/ 1677 h 1744"/>
                <a:gd name="T6" fmla="*/ 930 w 1025"/>
                <a:gd name="T7" fmla="*/ 28 h 1744"/>
                <a:gd name="T8" fmla="*/ 998 w 1025"/>
                <a:gd name="T9" fmla="*/ 15 h 1744"/>
                <a:gd name="T10" fmla="*/ 1010 w 1025"/>
                <a:gd name="T11" fmla="*/ 83 h 1744"/>
                <a:gd name="T12" fmla="*/ 100 w 1025"/>
                <a:gd name="T13" fmla="*/ 1713 h 1744"/>
                <a:gd name="T14" fmla="*/ 55 w 1025"/>
                <a:gd name="T15" fmla="*/ 1744 h 17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5" h="1744">
                  <a:moveTo>
                    <a:pt x="55" y="1744"/>
                  </a:moveTo>
                  <a:cubicBezTo>
                    <a:pt x="49" y="1744"/>
                    <a:pt x="43" y="1742"/>
                    <a:pt x="37" y="1740"/>
                  </a:cubicBezTo>
                  <a:cubicBezTo>
                    <a:pt x="12" y="1730"/>
                    <a:pt x="0" y="1702"/>
                    <a:pt x="10" y="1677"/>
                  </a:cubicBezTo>
                  <a:cubicBezTo>
                    <a:pt x="300" y="949"/>
                    <a:pt x="924" y="37"/>
                    <a:pt x="930" y="28"/>
                  </a:cubicBezTo>
                  <a:cubicBezTo>
                    <a:pt x="945" y="6"/>
                    <a:pt x="975" y="0"/>
                    <a:pt x="998" y="15"/>
                  </a:cubicBezTo>
                  <a:cubicBezTo>
                    <a:pt x="1020" y="31"/>
                    <a:pt x="1025" y="61"/>
                    <a:pt x="1010" y="83"/>
                  </a:cubicBezTo>
                  <a:cubicBezTo>
                    <a:pt x="1004" y="92"/>
                    <a:pt x="386" y="995"/>
                    <a:pt x="100" y="1713"/>
                  </a:cubicBezTo>
                  <a:cubicBezTo>
                    <a:pt x="93" y="1732"/>
                    <a:pt x="74" y="1744"/>
                    <a:pt x="55" y="17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0" name="Freeform 11">
              <a:extLst>
                <a:ext uri="{FF2B5EF4-FFF2-40B4-BE49-F238E27FC236}">
                  <a16:creationId xmlns:a16="http://schemas.microsoft.com/office/drawing/2014/main" id="{A5BD0051-EAC3-4327-9434-61657B49AEDB}"/>
                </a:ext>
              </a:extLst>
            </p:cNvPr>
            <p:cNvSpPr>
              <a:spLocks/>
            </p:cNvSpPr>
            <p:nvPr/>
          </p:nvSpPr>
          <p:spPr bwMode="auto">
            <a:xfrm>
              <a:off x="5059363" y="3311525"/>
              <a:ext cx="2144713" cy="1482725"/>
            </a:xfrm>
            <a:custGeom>
              <a:avLst/>
              <a:gdLst>
                <a:gd name="T0" fmla="*/ 14100 w 14947"/>
                <a:gd name="T1" fmla="*/ 5985 h 10368"/>
                <a:gd name="T2" fmla="*/ 8827 w 14947"/>
                <a:gd name="T3" fmla="*/ 0 h 10368"/>
                <a:gd name="T4" fmla="*/ 5651 w 14947"/>
                <a:gd name="T5" fmla="*/ 0 h 10368"/>
                <a:gd name="T6" fmla="*/ 2347 w 14947"/>
                <a:gd name="T7" fmla="*/ 1660 h 10368"/>
                <a:gd name="T8" fmla="*/ 1150 w 14947"/>
                <a:gd name="T9" fmla="*/ 9250 h 10368"/>
                <a:gd name="T10" fmla="*/ 3600 w 14947"/>
                <a:gd name="T11" fmla="*/ 8438 h 10368"/>
                <a:gd name="T12" fmla="*/ 3962 w 14947"/>
                <a:gd name="T13" fmla="*/ 10193 h 10368"/>
                <a:gd name="T14" fmla="*/ 6428 w 14947"/>
                <a:gd name="T15" fmla="*/ 10017 h 10368"/>
                <a:gd name="T16" fmla="*/ 11042 w 14947"/>
                <a:gd name="T17" fmla="*/ 9930 h 10368"/>
                <a:gd name="T18" fmla="*/ 11532 w 14947"/>
                <a:gd name="T19" fmla="*/ 8693 h 10368"/>
                <a:gd name="T20" fmla="*/ 13111 w 14947"/>
                <a:gd name="T21" fmla="*/ 9891 h 10368"/>
                <a:gd name="T22" fmla="*/ 14100 w 14947"/>
                <a:gd name="T23" fmla="*/ 5985 h 10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947" h="10368">
                  <a:moveTo>
                    <a:pt x="14100" y="5985"/>
                  </a:moveTo>
                  <a:cubicBezTo>
                    <a:pt x="12687" y="974"/>
                    <a:pt x="10224" y="267"/>
                    <a:pt x="8827" y="0"/>
                  </a:cubicBezTo>
                  <a:cubicBezTo>
                    <a:pt x="8053" y="541"/>
                    <a:pt x="6511" y="497"/>
                    <a:pt x="5651" y="0"/>
                  </a:cubicBezTo>
                  <a:cubicBezTo>
                    <a:pt x="4478" y="179"/>
                    <a:pt x="3217" y="504"/>
                    <a:pt x="2347" y="1660"/>
                  </a:cubicBezTo>
                  <a:cubicBezTo>
                    <a:pt x="617" y="3956"/>
                    <a:pt x="0" y="8451"/>
                    <a:pt x="1150" y="9250"/>
                  </a:cubicBezTo>
                  <a:cubicBezTo>
                    <a:pt x="2449" y="10151"/>
                    <a:pt x="3670" y="9202"/>
                    <a:pt x="3600" y="8438"/>
                  </a:cubicBezTo>
                  <a:cubicBezTo>
                    <a:pt x="3406" y="8959"/>
                    <a:pt x="3576" y="10072"/>
                    <a:pt x="3962" y="10193"/>
                  </a:cubicBezTo>
                  <a:cubicBezTo>
                    <a:pt x="4421" y="10368"/>
                    <a:pt x="5491" y="10308"/>
                    <a:pt x="6428" y="10017"/>
                  </a:cubicBezTo>
                  <a:cubicBezTo>
                    <a:pt x="8353" y="10242"/>
                    <a:pt x="10951" y="9981"/>
                    <a:pt x="11042" y="9930"/>
                  </a:cubicBezTo>
                  <a:cubicBezTo>
                    <a:pt x="11116" y="9904"/>
                    <a:pt x="11470" y="9726"/>
                    <a:pt x="11532" y="8693"/>
                  </a:cubicBezTo>
                  <a:cubicBezTo>
                    <a:pt x="11682" y="9553"/>
                    <a:pt x="12432" y="9973"/>
                    <a:pt x="13111" y="9891"/>
                  </a:cubicBezTo>
                  <a:cubicBezTo>
                    <a:pt x="13833" y="9804"/>
                    <a:pt x="14947" y="8985"/>
                    <a:pt x="14100" y="598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01" name="Freeform 12">
              <a:extLst>
                <a:ext uri="{FF2B5EF4-FFF2-40B4-BE49-F238E27FC236}">
                  <a16:creationId xmlns:a16="http://schemas.microsoft.com/office/drawing/2014/main" id="{261A5061-4908-4BD6-90CB-178F1FF88D2E}"/>
                </a:ext>
              </a:extLst>
            </p:cNvPr>
            <p:cNvSpPr>
              <a:spLocks noEditPoints="1"/>
            </p:cNvSpPr>
            <p:nvPr/>
          </p:nvSpPr>
          <p:spPr bwMode="auto">
            <a:xfrm>
              <a:off x="6708775" y="3186113"/>
              <a:ext cx="617538" cy="1566862"/>
            </a:xfrm>
            <a:custGeom>
              <a:avLst/>
              <a:gdLst>
                <a:gd name="T0" fmla="*/ 2199 w 4305"/>
                <a:gd name="T1" fmla="*/ 2395 h 10968"/>
                <a:gd name="T2" fmla="*/ 1708 w 4305"/>
                <a:gd name="T3" fmla="*/ 2212 h 10968"/>
                <a:gd name="T4" fmla="*/ 1835 w 4305"/>
                <a:gd name="T5" fmla="*/ 1594 h 10968"/>
                <a:gd name="T6" fmla="*/ 1876 w 4305"/>
                <a:gd name="T7" fmla="*/ 1450 h 10968"/>
                <a:gd name="T8" fmla="*/ 1925 w 4305"/>
                <a:gd name="T9" fmla="*/ 1460 h 10968"/>
                <a:gd name="T10" fmla="*/ 2199 w 4305"/>
                <a:gd name="T11" fmla="*/ 2395 h 10968"/>
                <a:gd name="T12" fmla="*/ 3986 w 4305"/>
                <a:gd name="T13" fmla="*/ 1025 h 10968"/>
                <a:gd name="T14" fmla="*/ 4051 w 4305"/>
                <a:gd name="T15" fmla="*/ 832 h 10968"/>
                <a:gd name="T16" fmla="*/ 3780 w 4305"/>
                <a:gd name="T17" fmla="*/ 511 h 10968"/>
                <a:gd name="T18" fmla="*/ 3487 w 4305"/>
                <a:gd name="T19" fmla="*/ 266 h 10968"/>
                <a:gd name="T20" fmla="*/ 2889 w 4305"/>
                <a:gd name="T21" fmla="*/ 1557 h 10968"/>
                <a:gd name="T22" fmla="*/ 1869 w 4305"/>
                <a:gd name="T23" fmla="*/ 1127 h 10968"/>
                <a:gd name="T24" fmla="*/ 1717 w 4305"/>
                <a:gd name="T25" fmla="*/ 1305 h 10968"/>
                <a:gd name="T26" fmla="*/ 1535 w 4305"/>
                <a:gd name="T27" fmla="*/ 1399 h 10968"/>
                <a:gd name="T28" fmla="*/ 1218 w 4305"/>
                <a:gd name="T29" fmla="*/ 2146 h 10968"/>
                <a:gd name="T30" fmla="*/ 1542 w 4305"/>
                <a:gd name="T31" fmla="*/ 3781 h 10968"/>
                <a:gd name="T32" fmla="*/ 301 w 4305"/>
                <a:gd name="T33" fmla="*/ 9609 h 10968"/>
                <a:gd name="T34" fmla="*/ 2561 w 4305"/>
                <a:gd name="T35" fmla="*/ 9604 h 10968"/>
                <a:gd name="T36" fmla="*/ 3144 w 4305"/>
                <a:gd name="T37" fmla="*/ 4142 h 10968"/>
                <a:gd name="T38" fmla="*/ 3771 w 4305"/>
                <a:gd name="T39" fmla="*/ 2631 h 10968"/>
                <a:gd name="T40" fmla="*/ 4192 w 4305"/>
                <a:gd name="T41" fmla="*/ 1365 h 10968"/>
                <a:gd name="T42" fmla="*/ 3986 w 4305"/>
                <a:gd name="T43" fmla="*/ 1025 h 10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05" h="10968">
                  <a:moveTo>
                    <a:pt x="2199" y="2395"/>
                  </a:moveTo>
                  <a:cubicBezTo>
                    <a:pt x="2025" y="2713"/>
                    <a:pt x="1812" y="2438"/>
                    <a:pt x="1708" y="2212"/>
                  </a:cubicBezTo>
                  <a:cubicBezTo>
                    <a:pt x="1604" y="1985"/>
                    <a:pt x="1764" y="1720"/>
                    <a:pt x="1835" y="1594"/>
                  </a:cubicBezTo>
                  <a:cubicBezTo>
                    <a:pt x="1866" y="1538"/>
                    <a:pt x="1878" y="1490"/>
                    <a:pt x="1876" y="1450"/>
                  </a:cubicBezTo>
                  <a:cubicBezTo>
                    <a:pt x="1892" y="1455"/>
                    <a:pt x="1908" y="1458"/>
                    <a:pt x="1925" y="1460"/>
                  </a:cubicBezTo>
                  <a:cubicBezTo>
                    <a:pt x="2179" y="1488"/>
                    <a:pt x="2779" y="1371"/>
                    <a:pt x="2199" y="2395"/>
                  </a:cubicBezTo>
                  <a:close/>
                  <a:moveTo>
                    <a:pt x="3986" y="1025"/>
                  </a:moveTo>
                  <a:cubicBezTo>
                    <a:pt x="4007" y="969"/>
                    <a:pt x="4032" y="894"/>
                    <a:pt x="4051" y="832"/>
                  </a:cubicBezTo>
                  <a:cubicBezTo>
                    <a:pt x="4190" y="382"/>
                    <a:pt x="3904" y="384"/>
                    <a:pt x="3780" y="511"/>
                  </a:cubicBezTo>
                  <a:cubicBezTo>
                    <a:pt x="3918" y="164"/>
                    <a:pt x="3642" y="0"/>
                    <a:pt x="3487" y="266"/>
                  </a:cubicBezTo>
                  <a:cubicBezTo>
                    <a:pt x="3448" y="335"/>
                    <a:pt x="3095" y="993"/>
                    <a:pt x="2889" y="1557"/>
                  </a:cubicBezTo>
                  <a:cubicBezTo>
                    <a:pt x="2857" y="1318"/>
                    <a:pt x="2529" y="915"/>
                    <a:pt x="1869" y="1127"/>
                  </a:cubicBezTo>
                  <a:cubicBezTo>
                    <a:pt x="1740" y="1169"/>
                    <a:pt x="1701" y="1240"/>
                    <a:pt x="1717" y="1305"/>
                  </a:cubicBezTo>
                  <a:cubicBezTo>
                    <a:pt x="1652" y="1304"/>
                    <a:pt x="1581" y="1333"/>
                    <a:pt x="1535" y="1399"/>
                  </a:cubicBezTo>
                  <a:cubicBezTo>
                    <a:pt x="1404" y="1588"/>
                    <a:pt x="1202" y="1916"/>
                    <a:pt x="1218" y="2146"/>
                  </a:cubicBezTo>
                  <a:cubicBezTo>
                    <a:pt x="1236" y="2400"/>
                    <a:pt x="1337" y="3065"/>
                    <a:pt x="1542" y="3781"/>
                  </a:cubicBezTo>
                  <a:cubicBezTo>
                    <a:pt x="1639" y="4121"/>
                    <a:pt x="0" y="8531"/>
                    <a:pt x="301" y="9609"/>
                  </a:cubicBezTo>
                  <a:cubicBezTo>
                    <a:pt x="563" y="10544"/>
                    <a:pt x="2022" y="10968"/>
                    <a:pt x="2561" y="9604"/>
                  </a:cubicBezTo>
                  <a:cubicBezTo>
                    <a:pt x="2887" y="8780"/>
                    <a:pt x="2993" y="4462"/>
                    <a:pt x="3144" y="4142"/>
                  </a:cubicBezTo>
                  <a:cubicBezTo>
                    <a:pt x="3632" y="3112"/>
                    <a:pt x="3596" y="3122"/>
                    <a:pt x="3771" y="2631"/>
                  </a:cubicBezTo>
                  <a:cubicBezTo>
                    <a:pt x="3895" y="2283"/>
                    <a:pt x="4116" y="1617"/>
                    <a:pt x="4192" y="1365"/>
                  </a:cubicBezTo>
                  <a:cubicBezTo>
                    <a:pt x="4305" y="991"/>
                    <a:pt x="4081" y="957"/>
                    <a:pt x="3986" y="1025"/>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02" name="Freeform 13">
              <a:extLst>
                <a:ext uri="{FF2B5EF4-FFF2-40B4-BE49-F238E27FC236}">
                  <a16:creationId xmlns:a16="http://schemas.microsoft.com/office/drawing/2014/main" id="{449E49EC-73A4-4AF7-9197-7313EB0F8EEB}"/>
                </a:ext>
              </a:extLst>
            </p:cNvPr>
            <p:cNvSpPr>
              <a:spLocks/>
            </p:cNvSpPr>
            <p:nvPr/>
          </p:nvSpPr>
          <p:spPr bwMode="auto">
            <a:xfrm>
              <a:off x="7161213" y="3259138"/>
              <a:ext cx="93663" cy="187325"/>
            </a:xfrm>
            <a:custGeom>
              <a:avLst/>
              <a:gdLst>
                <a:gd name="T0" fmla="*/ 50 w 647"/>
                <a:gd name="T1" fmla="*/ 1307 h 1307"/>
                <a:gd name="T2" fmla="*/ 32 w 647"/>
                <a:gd name="T3" fmla="*/ 1303 h 1307"/>
                <a:gd name="T4" fmla="*/ 10 w 647"/>
                <a:gd name="T5" fmla="*/ 1244 h 1307"/>
                <a:gd name="T6" fmla="*/ 556 w 647"/>
                <a:gd name="T7" fmla="*/ 32 h 1307"/>
                <a:gd name="T8" fmla="*/ 614 w 647"/>
                <a:gd name="T9" fmla="*/ 10 h 1307"/>
                <a:gd name="T10" fmla="*/ 636 w 647"/>
                <a:gd name="T11" fmla="*/ 68 h 1307"/>
                <a:gd name="T12" fmla="*/ 91 w 647"/>
                <a:gd name="T13" fmla="*/ 1281 h 1307"/>
                <a:gd name="T14" fmla="*/ 50 w 647"/>
                <a:gd name="T15" fmla="*/ 1307 h 13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1307">
                  <a:moveTo>
                    <a:pt x="50" y="1307"/>
                  </a:moveTo>
                  <a:cubicBezTo>
                    <a:pt x="44" y="1307"/>
                    <a:pt x="38" y="1305"/>
                    <a:pt x="32" y="1303"/>
                  </a:cubicBezTo>
                  <a:cubicBezTo>
                    <a:pt x="10" y="1293"/>
                    <a:pt x="0" y="1267"/>
                    <a:pt x="10" y="1244"/>
                  </a:cubicBezTo>
                  <a:lnTo>
                    <a:pt x="556" y="32"/>
                  </a:lnTo>
                  <a:cubicBezTo>
                    <a:pt x="566" y="10"/>
                    <a:pt x="592" y="0"/>
                    <a:pt x="614" y="10"/>
                  </a:cubicBezTo>
                  <a:cubicBezTo>
                    <a:pt x="637" y="20"/>
                    <a:pt x="647" y="46"/>
                    <a:pt x="636" y="68"/>
                  </a:cubicBezTo>
                  <a:lnTo>
                    <a:pt x="91" y="1281"/>
                  </a:lnTo>
                  <a:cubicBezTo>
                    <a:pt x="83" y="1297"/>
                    <a:pt x="67" y="1307"/>
                    <a:pt x="50" y="13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3" name="Freeform 14">
              <a:extLst>
                <a:ext uri="{FF2B5EF4-FFF2-40B4-BE49-F238E27FC236}">
                  <a16:creationId xmlns:a16="http://schemas.microsoft.com/office/drawing/2014/main" id="{80BC79CC-E5CE-4DD9-AD7C-810490BCD2B0}"/>
                </a:ext>
              </a:extLst>
            </p:cNvPr>
            <p:cNvSpPr>
              <a:spLocks/>
            </p:cNvSpPr>
            <p:nvPr/>
          </p:nvSpPr>
          <p:spPr bwMode="auto">
            <a:xfrm>
              <a:off x="7210425" y="3335338"/>
              <a:ext cx="71438" cy="149225"/>
            </a:xfrm>
            <a:custGeom>
              <a:avLst/>
              <a:gdLst>
                <a:gd name="T0" fmla="*/ 50 w 502"/>
                <a:gd name="T1" fmla="*/ 1037 h 1037"/>
                <a:gd name="T2" fmla="*/ 32 w 502"/>
                <a:gd name="T3" fmla="*/ 1034 h 1037"/>
                <a:gd name="T4" fmla="*/ 9 w 502"/>
                <a:gd name="T5" fmla="*/ 976 h 1037"/>
                <a:gd name="T6" fmla="*/ 412 w 502"/>
                <a:gd name="T7" fmla="*/ 33 h 1037"/>
                <a:gd name="T8" fmla="*/ 470 w 502"/>
                <a:gd name="T9" fmla="*/ 10 h 1037"/>
                <a:gd name="T10" fmla="*/ 493 w 502"/>
                <a:gd name="T11" fmla="*/ 68 h 1037"/>
                <a:gd name="T12" fmla="*/ 90 w 502"/>
                <a:gd name="T13" fmla="*/ 1010 h 1037"/>
                <a:gd name="T14" fmla="*/ 50 w 502"/>
                <a:gd name="T15" fmla="*/ 1037 h 10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2" h="1037">
                  <a:moveTo>
                    <a:pt x="50" y="1037"/>
                  </a:moveTo>
                  <a:cubicBezTo>
                    <a:pt x="44" y="1037"/>
                    <a:pt x="38" y="1036"/>
                    <a:pt x="32" y="1034"/>
                  </a:cubicBezTo>
                  <a:cubicBezTo>
                    <a:pt x="10" y="1024"/>
                    <a:pt x="0" y="998"/>
                    <a:pt x="9" y="976"/>
                  </a:cubicBezTo>
                  <a:lnTo>
                    <a:pt x="412" y="33"/>
                  </a:lnTo>
                  <a:cubicBezTo>
                    <a:pt x="421" y="11"/>
                    <a:pt x="447" y="0"/>
                    <a:pt x="470" y="10"/>
                  </a:cubicBezTo>
                  <a:cubicBezTo>
                    <a:pt x="492" y="20"/>
                    <a:pt x="502" y="45"/>
                    <a:pt x="493" y="68"/>
                  </a:cubicBezTo>
                  <a:lnTo>
                    <a:pt x="90" y="1010"/>
                  </a:lnTo>
                  <a:cubicBezTo>
                    <a:pt x="83" y="1027"/>
                    <a:pt x="67" y="1037"/>
                    <a:pt x="50" y="103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4" name="Freeform 15">
              <a:extLst>
                <a:ext uri="{FF2B5EF4-FFF2-40B4-BE49-F238E27FC236}">
                  <a16:creationId xmlns:a16="http://schemas.microsoft.com/office/drawing/2014/main" id="{AAFAB436-DA1A-4468-ADA6-A2595A9389AA}"/>
                </a:ext>
              </a:extLst>
            </p:cNvPr>
            <p:cNvSpPr>
              <a:spLocks/>
            </p:cNvSpPr>
            <p:nvPr/>
          </p:nvSpPr>
          <p:spPr bwMode="auto">
            <a:xfrm>
              <a:off x="6792913" y="3054350"/>
              <a:ext cx="93663" cy="152400"/>
            </a:xfrm>
            <a:custGeom>
              <a:avLst/>
              <a:gdLst>
                <a:gd name="T0" fmla="*/ 639 w 659"/>
                <a:gd name="T1" fmla="*/ 1047 h 1066"/>
                <a:gd name="T2" fmla="*/ 648 w 659"/>
                <a:gd name="T3" fmla="*/ 987 h 1066"/>
                <a:gd name="T4" fmla="*/ 97 w 659"/>
                <a:gd name="T5" fmla="*/ 31 h 1066"/>
                <a:gd name="T6" fmla="*/ 31 w 659"/>
                <a:gd name="T7" fmla="*/ 13 h 1066"/>
                <a:gd name="T8" fmla="*/ 13 w 659"/>
                <a:gd name="T9" fmla="*/ 79 h 1066"/>
                <a:gd name="T10" fmla="*/ 564 w 659"/>
                <a:gd name="T11" fmla="*/ 1035 h 1066"/>
                <a:gd name="T12" fmla="*/ 630 w 659"/>
                <a:gd name="T13" fmla="*/ 1053 h 1066"/>
                <a:gd name="T14" fmla="*/ 639 w 659"/>
                <a:gd name="T15" fmla="*/ 1047 h 10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9" h="1066">
                  <a:moveTo>
                    <a:pt x="639" y="1047"/>
                  </a:moveTo>
                  <a:cubicBezTo>
                    <a:pt x="655" y="1032"/>
                    <a:pt x="659" y="1007"/>
                    <a:pt x="648" y="987"/>
                  </a:cubicBezTo>
                  <a:lnTo>
                    <a:pt x="97" y="31"/>
                  </a:lnTo>
                  <a:cubicBezTo>
                    <a:pt x="84" y="8"/>
                    <a:pt x="54" y="0"/>
                    <a:pt x="31" y="13"/>
                  </a:cubicBezTo>
                  <a:cubicBezTo>
                    <a:pt x="8" y="27"/>
                    <a:pt x="0" y="56"/>
                    <a:pt x="13" y="79"/>
                  </a:cubicBezTo>
                  <a:lnTo>
                    <a:pt x="564" y="1035"/>
                  </a:lnTo>
                  <a:cubicBezTo>
                    <a:pt x="577" y="1058"/>
                    <a:pt x="607" y="1066"/>
                    <a:pt x="630" y="1053"/>
                  </a:cubicBezTo>
                  <a:cubicBezTo>
                    <a:pt x="633" y="1051"/>
                    <a:pt x="636" y="1049"/>
                    <a:pt x="639" y="10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5" name="Freeform 16">
              <a:extLst>
                <a:ext uri="{FF2B5EF4-FFF2-40B4-BE49-F238E27FC236}">
                  <a16:creationId xmlns:a16="http://schemas.microsoft.com/office/drawing/2014/main" id="{E64EFE7E-B0A1-4126-BE09-308393C1DD63}"/>
                </a:ext>
              </a:extLst>
            </p:cNvPr>
            <p:cNvSpPr>
              <a:spLocks/>
            </p:cNvSpPr>
            <p:nvPr/>
          </p:nvSpPr>
          <p:spPr bwMode="auto">
            <a:xfrm>
              <a:off x="6958013" y="2990850"/>
              <a:ext cx="22225" cy="192087"/>
            </a:xfrm>
            <a:custGeom>
              <a:avLst/>
              <a:gdLst>
                <a:gd name="T0" fmla="*/ 116 w 153"/>
                <a:gd name="T1" fmla="*/ 1346 h 1349"/>
                <a:gd name="T2" fmla="*/ 152 w 153"/>
                <a:gd name="T3" fmla="*/ 1297 h 1349"/>
                <a:gd name="T4" fmla="*/ 98 w 153"/>
                <a:gd name="T5" fmla="*/ 48 h 1349"/>
                <a:gd name="T6" fmla="*/ 48 w 153"/>
                <a:gd name="T7" fmla="*/ 1 h 1349"/>
                <a:gd name="T8" fmla="*/ 1 w 153"/>
                <a:gd name="T9" fmla="*/ 52 h 1349"/>
                <a:gd name="T10" fmla="*/ 55 w 153"/>
                <a:gd name="T11" fmla="*/ 1302 h 1349"/>
                <a:gd name="T12" fmla="*/ 105 w 153"/>
                <a:gd name="T13" fmla="*/ 1348 h 1349"/>
                <a:gd name="T14" fmla="*/ 116 w 153"/>
                <a:gd name="T15" fmla="*/ 1346 h 13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3" h="1349">
                  <a:moveTo>
                    <a:pt x="116" y="1346"/>
                  </a:moveTo>
                  <a:cubicBezTo>
                    <a:pt x="137" y="1340"/>
                    <a:pt x="153" y="1320"/>
                    <a:pt x="152" y="1297"/>
                  </a:cubicBezTo>
                  <a:lnTo>
                    <a:pt x="98" y="48"/>
                  </a:lnTo>
                  <a:cubicBezTo>
                    <a:pt x="97" y="21"/>
                    <a:pt x="74" y="0"/>
                    <a:pt x="48" y="1"/>
                  </a:cubicBezTo>
                  <a:cubicBezTo>
                    <a:pt x="21" y="3"/>
                    <a:pt x="0" y="25"/>
                    <a:pt x="1" y="52"/>
                  </a:cubicBezTo>
                  <a:lnTo>
                    <a:pt x="55" y="1302"/>
                  </a:lnTo>
                  <a:cubicBezTo>
                    <a:pt x="56" y="1328"/>
                    <a:pt x="79" y="1349"/>
                    <a:pt x="105" y="1348"/>
                  </a:cubicBezTo>
                  <a:cubicBezTo>
                    <a:pt x="109" y="1348"/>
                    <a:pt x="113" y="1347"/>
                    <a:pt x="116" y="134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6" name="Freeform 17">
              <a:extLst>
                <a:ext uri="{FF2B5EF4-FFF2-40B4-BE49-F238E27FC236}">
                  <a16:creationId xmlns:a16="http://schemas.microsoft.com/office/drawing/2014/main" id="{5191FBBA-53B3-48BD-888A-287118F75AFE}"/>
                </a:ext>
              </a:extLst>
            </p:cNvPr>
            <p:cNvSpPr>
              <a:spLocks/>
            </p:cNvSpPr>
            <p:nvPr/>
          </p:nvSpPr>
          <p:spPr bwMode="auto">
            <a:xfrm>
              <a:off x="7064375" y="3041650"/>
              <a:ext cx="76200" cy="160337"/>
            </a:xfrm>
            <a:custGeom>
              <a:avLst/>
              <a:gdLst>
                <a:gd name="T0" fmla="*/ 45 w 530"/>
                <a:gd name="T1" fmla="*/ 1112 h 1117"/>
                <a:gd name="T2" fmla="*/ 100 w 530"/>
                <a:gd name="T3" fmla="*/ 1083 h 1117"/>
                <a:gd name="T4" fmla="*/ 520 w 530"/>
                <a:gd name="T5" fmla="*/ 74 h 1117"/>
                <a:gd name="T6" fmla="*/ 493 w 530"/>
                <a:gd name="T7" fmla="*/ 11 h 1117"/>
                <a:gd name="T8" fmla="*/ 430 w 530"/>
                <a:gd name="T9" fmla="*/ 37 h 1117"/>
                <a:gd name="T10" fmla="*/ 10 w 530"/>
                <a:gd name="T11" fmla="*/ 1046 h 1117"/>
                <a:gd name="T12" fmla="*/ 37 w 530"/>
                <a:gd name="T13" fmla="*/ 1109 h 1117"/>
                <a:gd name="T14" fmla="*/ 45 w 530"/>
                <a:gd name="T15" fmla="*/ 1112 h 1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0" h="1117">
                  <a:moveTo>
                    <a:pt x="45" y="1112"/>
                  </a:moveTo>
                  <a:cubicBezTo>
                    <a:pt x="67" y="1117"/>
                    <a:pt x="91" y="1105"/>
                    <a:pt x="100" y="1083"/>
                  </a:cubicBezTo>
                  <a:lnTo>
                    <a:pt x="520" y="74"/>
                  </a:lnTo>
                  <a:cubicBezTo>
                    <a:pt x="530" y="49"/>
                    <a:pt x="518" y="21"/>
                    <a:pt x="493" y="11"/>
                  </a:cubicBezTo>
                  <a:cubicBezTo>
                    <a:pt x="469" y="0"/>
                    <a:pt x="440" y="12"/>
                    <a:pt x="430" y="37"/>
                  </a:cubicBezTo>
                  <a:lnTo>
                    <a:pt x="10" y="1046"/>
                  </a:lnTo>
                  <a:cubicBezTo>
                    <a:pt x="0" y="1071"/>
                    <a:pt x="12" y="1099"/>
                    <a:pt x="37" y="1109"/>
                  </a:cubicBezTo>
                  <a:cubicBezTo>
                    <a:pt x="39" y="1110"/>
                    <a:pt x="42" y="1111"/>
                    <a:pt x="45" y="1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7" name="Freeform 18">
              <a:extLst>
                <a:ext uri="{FF2B5EF4-FFF2-40B4-BE49-F238E27FC236}">
                  <a16:creationId xmlns:a16="http://schemas.microsoft.com/office/drawing/2014/main" id="{F372E52D-2A2C-4EF3-B880-8A206ABB1177}"/>
                </a:ext>
              </a:extLst>
            </p:cNvPr>
            <p:cNvSpPr>
              <a:spLocks/>
            </p:cNvSpPr>
            <p:nvPr/>
          </p:nvSpPr>
          <p:spPr bwMode="auto">
            <a:xfrm>
              <a:off x="5130800" y="3236913"/>
              <a:ext cx="509588" cy="1460500"/>
            </a:xfrm>
            <a:custGeom>
              <a:avLst/>
              <a:gdLst>
                <a:gd name="T0" fmla="*/ 2648 w 3544"/>
                <a:gd name="T1" fmla="*/ 8729 h 10226"/>
                <a:gd name="T2" fmla="*/ 2696 w 3544"/>
                <a:gd name="T3" fmla="*/ 2628 h 10226"/>
                <a:gd name="T4" fmla="*/ 3337 w 3544"/>
                <a:gd name="T5" fmla="*/ 1469 h 10226"/>
                <a:gd name="T6" fmla="*/ 3513 w 3544"/>
                <a:gd name="T7" fmla="*/ 540 h 10226"/>
                <a:gd name="T8" fmla="*/ 3424 w 3544"/>
                <a:gd name="T9" fmla="*/ 225 h 10226"/>
                <a:gd name="T10" fmla="*/ 3198 w 3544"/>
                <a:gd name="T11" fmla="*/ 439 h 10226"/>
                <a:gd name="T12" fmla="*/ 2954 w 3544"/>
                <a:gd name="T13" fmla="*/ 1095 h 10226"/>
                <a:gd name="T14" fmla="*/ 2860 w 3544"/>
                <a:gd name="T15" fmla="*/ 1254 h 10226"/>
                <a:gd name="T16" fmla="*/ 2879 w 3544"/>
                <a:gd name="T17" fmla="*/ 388 h 10226"/>
                <a:gd name="T18" fmla="*/ 2461 w 3544"/>
                <a:gd name="T19" fmla="*/ 253 h 10226"/>
                <a:gd name="T20" fmla="*/ 2442 w 3544"/>
                <a:gd name="T21" fmla="*/ 246 h 10226"/>
                <a:gd name="T22" fmla="*/ 1989 w 3544"/>
                <a:gd name="T23" fmla="*/ 211 h 10226"/>
                <a:gd name="T24" fmla="*/ 1961 w 3544"/>
                <a:gd name="T25" fmla="*/ 213 h 10226"/>
                <a:gd name="T26" fmla="*/ 1581 w 3544"/>
                <a:gd name="T27" fmla="*/ 295 h 10226"/>
                <a:gd name="T28" fmla="*/ 1552 w 3544"/>
                <a:gd name="T29" fmla="*/ 284 h 10226"/>
                <a:gd name="T30" fmla="*/ 1130 w 3544"/>
                <a:gd name="T31" fmla="*/ 400 h 10226"/>
                <a:gd name="T32" fmla="*/ 1071 w 3544"/>
                <a:gd name="T33" fmla="*/ 683 h 10226"/>
                <a:gd name="T34" fmla="*/ 1081 w 3544"/>
                <a:gd name="T35" fmla="*/ 2636 h 10226"/>
                <a:gd name="T36" fmla="*/ 414 w 3544"/>
                <a:gd name="T37" fmla="*/ 8720 h 10226"/>
                <a:gd name="T38" fmla="*/ 2648 w 3544"/>
                <a:gd name="T39" fmla="*/ 8729 h 10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4" h="10226">
                  <a:moveTo>
                    <a:pt x="2648" y="8729"/>
                  </a:moveTo>
                  <a:cubicBezTo>
                    <a:pt x="2979" y="7026"/>
                    <a:pt x="2609" y="3054"/>
                    <a:pt x="2696" y="2628"/>
                  </a:cubicBezTo>
                  <a:cubicBezTo>
                    <a:pt x="2701" y="2607"/>
                    <a:pt x="3242" y="1737"/>
                    <a:pt x="3337" y="1469"/>
                  </a:cubicBezTo>
                  <a:cubicBezTo>
                    <a:pt x="3437" y="1185"/>
                    <a:pt x="3513" y="540"/>
                    <a:pt x="3513" y="540"/>
                  </a:cubicBezTo>
                  <a:cubicBezTo>
                    <a:pt x="3544" y="317"/>
                    <a:pt x="3505" y="240"/>
                    <a:pt x="3424" y="225"/>
                  </a:cubicBezTo>
                  <a:cubicBezTo>
                    <a:pt x="3315" y="205"/>
                    <a:pt x="3251" y="300"/>
                    <a:pt x="3198" y="439"/>
                  </a:cubicBezTo>
                  <a:cubicBezTo>
                    <a:pt x="3135" y="602"/>
                    <a:pt x="3030" y="941"/>
                    <a:pt x="2954" y="1095"/>
                  </a:cubicBezTo>
                  <a:cubicBezTo>
                    <a:pt x="2932" y="1139"/>
                    <a:pt x="2899" y="1194"/>
                    <a:pt x="2860" y="1254"/>
                  </a:cubicBezTo>
                  <a:cubicBezTo>
                    <a:pt x="2860" y="1254"/>
                    <a:pt x="2883" y="639"/>
                    <a:pt x="2879" y="388"/>
                  </a:cubicBezTo>
                  <a:cubicBezTo>
                    <a:pt x="2875" y="76"/>
                    <a:pt x="2553" y="59"/>
                    <a:pt x="2461" y="253"/>
                  </a:cubicBezTo>
                  <a:cubicBezTo>
                    <a:pt x="2458" y="260"/>
                    <a:pt x="2442" y="261"/>
                    <a:pt x="2442" y="246"/>
                  </a:cubicBezTo>
                  <a:cubicBezTo>
                    <a:pt x="2434" y="0"/>
                    <a:pt x="2042" y="36"/>
                    <a:pt x="1989" y="211"/>
                  </a:cubicBezTo>
                  <a:cubicBezTo>
                    <a:pt x="1984" y="228"/>
                    <a:pt x="1969" y="227"/>
                    <a:pt x="1961" y="213"/>
                  </a:cubicBezTo>
                  <a:cubicBezTo>
                    <a:pt x="1865" y="29"/>
                    <a:pt x="1577" y="142"/>
                    <a:pt x="1581" y="295"/>
                  </a:cubicBezTo>
                  <a:cubicBezTo>
                    <a:pt x="1581" y="302"/>
                    <a:pt x="1558" y="298"/>
                    <a:pt x="1552" y="284"/>
                  </a:cubicBezTo>
                  <a:cubicBezTo>
                    <a:pt x="1500" y="175"/>
                    <a:pt x="1178" y="127"/>
                    <a:pt x="1130" y="400"/>
                  </a:cubicBezTo>
                  <a:cubicBezTo>
                    <a:pt x="1112" y="499"/>
                    <a:pt x="1094" y="593"/>
                    <a:pt x="1071" y="683"/>
                  </a:cubicBezTo>
                  <a:cubicBezTo>
                    <a:pt x="864" y="1530"/>
                    <a:pt x="1001" y="2105"/>
                    <a:pt x="1081" y="2636"/>
                  </a:cubicBezTo>
                  <a:cubicBezTo>
                    <a:pt x="1104" y="2791"/>
                    <a:pt x="0" y="7101"/>
                    <a:pt x="414" y="8720"/>
                  </a:cubicBezTo>
                  <a:cubicBezTo>
                    <a:pt x="800" y="10226"/>
                    <a:pt x="2467" y="9659"/>
                    <a:pt x="2648" y="8729"/>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08" name="Freeform 19">
              <a:extLst>
                <a:ext uri="{FF2B5EF4-FFF2-40B4-BE49-F238E27FC236}">
                  <a16:creationId xmlns:a16="http://schemas.microsoft.com/office/drawing/2014/main" id="{F1E3EF1B-72D4-4972-87D0-65B6EC7332FB}"/>
                </a:ext>
              </a:extLst>
            </p:cNvPr>
            <p:cNvSpPr>
              <a:spLocks/>
            </p:cNvSpPr>
            <p:nvPr/>
          </p:nvSpPr>
          <p:spPr bwMode="auto">
            <a:xfrm>
              <a:off x="5962650" y="4622800"/>
              <a:ext cx="204788" cy="139700"/>
            </a:xfrm>
            <a:custGeom>
              <a:avLst/>
              <a:gdLst>
                <a:gd name="T0" fmla="*/ 56 w 1430"/>
                <a:gd name="T1" fmla="*/ 976 h 976"/>
                <a:gd name="T2" fmla="*/ 11 w 1430"/>
                <a:gd name="T3" fmla="*/ 947 h 976"/>
                <a:gd name="T4" fmla="*/ 36 w 1430"/>
                <a:gd name="T5" fmla="*/ 883 h 976"/>
                <a:gd name="T6" fmla="*/ 1343 w 1430"/>
                <a:gd name="T7" fmla="*/ 18 h 976"/>
                <a:gd name="T8" fmla="*/ 1412 w 1430"/>
                <a:gd name="T9" fmla="*/ 21 h 976"/>
                <a:gd name="T10" fmla="*/ 1409 w 1430"/>
                <a:gd name="T11" fmla="*/ 90 h 976"/>
                <a:gd name="T12" fmla="*/ 75 w 1430"/>
                <a:gd name="T13" fmla="*/ 972 h 976"/>
                <a:gd name="T14" fmla="*/ 56 w 1430"/>
                <a:gd name="T15" fmla="*/ 976 h 9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0" h="976">
                  <a:moveTo>
                    <a:pt x="56" y="976"/>
                  </a:moveTo>
                  <a:cubicBezTo>
                    <a:pt x="37" y="976"/>
                    <a:pt x="19" y="965"/>
                    <a:pt x="11" y="947"/>
                  </a:cubicBezTo>
                  <a:cubicBezTo>
                    <a:pt x="0" y="922"/>
                    <a:pt x="12" y="893"/>
                    <a:pt x="36" y="883"/>
                  </a:cubicBezTo>
                  <a:cubicBezTo>
                    <a:pt x="442" y="704"/>
                    <a:pt x="1061" y="279"/>
                    <a:pt x="1343" y="18"/>
                  </a:cubicBezTo>
                  <a:cubicBezTo>
                    <a:pt x="1363" y="0"/>
                    <a:pt x="1393" y="1"/>
                    <a:pt x="1412" y="21"/>
                  </a:cubicBezTo>
                  <a:cubicBezTo>
                    <a:pt x="1430" y="41"/>
                    <a:pt x="1429" y="71"/>
                    <a:pt x="1409" y="90"/>
                  </a:cubicBezTo>
                  <a:cubicBezTo>
                    <a:pt x="1120" y="356"/>
                    <a:pt x="502" y="784"/>
                    <a:pt x="75" y="972"/>
                  </a:cubicBezTo>
                  <a:cubicBezTo>
                    <a:pt x="69" y="974"/>
                    <a:pt x="62" y="976"/>
                    <a:pt x="56" y="97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9" name="Freeform 20">
              <a:extLst>
                <a:ext uri="{FF2B5EF4-FFF2-40B4-BE49-F238E27FC236}">
                  <a16:creationId xmlns:a16="http://schemas.microsoft.com/office/drawing/2014/main" id="{8753008A-203A-4254-AECF-AC75A886C63D}"/>
                </a:ext>
              </a:extLst>
            </p:cNvPr>
            <p:cNvSpPr>
              <a:spLocks/>
            </p:cNvSpPr>
            <p:nvPr/>
          </p:nvSpPr>
          <p:spPr bwMode="auto">
            <a:xfrm>
              <a:off x="5718175" y="4929188"/>
              <a:ext cx="63500" cy="141287"/>
            </a:xfrm>
            <a:custGeom>
              <a:avLst/>
              <a:gdLst>
                <a:gd name="T0" fmla="*/ 54 w 441"/>
                <a:gd name="T1" fmla="*/ 990 h 990"/>
                <a:gd name="T2" fmla="*/ 41 w 441"/>
                <a:gd name="T3" fmla="*/ 989 h 990"/>
                <a:gd name="T4" fmla="*/ 7 w 441"/>
                <a:gd name="T5" fmla="*/ 929 h 990"/>
                <a:gd name="T6" fmla="*/ 343 w 441"/>
                <a:gd name="T7" fmla="*/ 32 h 990"/>
                <a:gd name="T8" fmla="*/ 409 w 441"/>
                <a:gd name="T9" fmla="*/ 13 h 990"/>
                <a:gd name="T10" fmla="*/ 428 w 441"/>
                <a:gd name="T11" fmla="*/ 79 h 990"/>
                <a:gd name="T12" fmla="*/ 101 w 441"/>
                <a:gd name="T13" fmla="*/ 955 h 990"/>
                <a:gd name="T14" fmla="*/ 54 w 441"/>
                <a:gd name="T15" fmla="*/ 990 h 9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1" h="990">
                  <a:moveTo>
                    <a:pt x="54" y="990"/>
                  </a:moveTo>
                  <a:cubicBezTo>
                    <a:pt x="50" y="990"/>
                    <a:pt x="46" y="990"/>
                    <a:pt x="41" y="989"/>
                  </a:cubicBezTo>
                  <a:cubicBezTo>
                    <a:pt x="15" y="982"/>
                    <a:pt x="0" y="955"/>
                    <a:pt x="7" y="929"/>
                  </a:cubicBezTo>
                  <a:cubicBezTo>
                    <a:pt x="163" y="359"/>
                    <a:pt x="335" y="45"/>
                    <a:pt x="343" y="32"/>
                  </a:cubicBezTo>
                  <a:cubicBezTo>
                    <a:pt x="356" y="8"/>
                    <a:pt x="385" y="0"/>
                    <a:pt x="409" y="13"/>
                  </a:cubicBezTo>
                  <a:cubicBezTo>
                    <a:pt x="432" y="26"/>
                    <a:pt x="441" y="55"/>
                    <a:pt x="428" y="79"/>
                  </a:cubicBezTo>
                  <a:cubicBezTo>
                    <a:pt x="426" y="82"/>
                    <a:pt x="253" y="397"/>
                    <a:pt x="101" y="955"/>
                  </a:cubicBezTo>
                  <a:cubicBezTo>
                    <a:pt x="95" y="976"/>
                    <a:pt x="75" y="990"/>
                    <a:pt x="54" y="99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0" name="Freeform 21">
              <a:extLst>
                <a:ext uri="{FF2B5EF4-FFF2-40B4-BE49-F238E27FC236}">
                  <a16:creationId xmlns:a16="http://schemas.microsoft.com/office/drawing/2014/main" id="{12C09B31-044D-4CD2-AD12-7E8D7D7DEAAD}"/>
                </a:ext>
              </a:extLst>
            </p:cNvPr>
            <p:cNvSpPr>
              <a:spLocks/>
            </p:cNvSpPr>
            <p:nvPr/>
          </p:nvSpPr>
          <p:spPr bwMode="auto">
            <a:xfrm>
              <a:off x="6550025" y="4918075"/>
              <a:ext cx="84138" cy="215900"/>
            </a:xfrm>
            <a:custGeom>
              <a:avLst/>
              <a:gdLst>
                <a:gd name="T0" fmla="*/ 532 w 586"/>
                <a:gd name="T1" fmla="*/ 1513 h 1513"/>
                <a:gd name="T2" fmla="*/ 485 w 586"/>
                <a:gd name="T3" fmla="*/ 1477 h 1513"/>
                <a:gd name="T4" fmla="*/ 10 w 586"/>
                <a:gd name="T5" fmla="*/ 73 h 1513"/>
                <a:gd name="T6" fmla="*/ 38 w 586"/>
                <a:gd name="T7" fmla="*/ 10 h 1513"/>
                <a:gd name="T8" fmla="*/ 100 w 586"/>
                <a:gd name="T9" fmla="*/ 38 h 1513"/>
                <a:gd name="T10" fmla="*/ 579 w 586"/>
                <a:gd name="T11" fmla="*/ 1451 h 1513"/>
                <a:gd name="T12" fmla="*/ 545 w 586"/>
                <a:gd name="T13" fmla="*/ 1511 h 1513"/>
                <a:gd name="T14" fmla="*/ 532 w 586"/>
                <a:gd name="T15" fmla="*/ 1513 h 15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1513">
                  <a:moveTo>
                    <a:pt x="532" y="1513"/>
                  </a:moveTo>
                  <a:cubicBezTo>
                    <a:pt x="511" y="1513"/>
                    <a:pt x="491" y="1499"/>
                    <a:pt x="485" y="1477"/>
                  </a:cubicBezTo>
                  <a:cubicBezTo>
                    <a:pt x="297" y="810"/>
                    <a:pt x="13" y="80"/>
                    <a:pt x="10" y="73"/>
                  </a:cubicBezTo>
                  <a:cubicBezTo>
                    <a:pt x="0" y="48"/>
                    <a:pt x="13" y="20"/>
                    <a:pt x="38" y="10"/>
                  </a:cubicBezTo>
                  <a:cubicBezTo>
                    <a:pt x="63" y="0"/>
                    <a:pt x="91" y="13"/>
                    <a:pt x="100" y="38"/>
                  </a:cubicBezTo>
                  <a:cubicBezTo>
                    <a:pt x="103" y="45"/>
                    <a:pt x="389" y="779"/>
                    <a:pt x="579" y="1451"/>
                  </a:cubicBezTo>
                  <a:cubicBezTo>
                    <a:pt x="586" y="1477"/>
                    <a:pt x="571" y="1504"/>
                    <a:pt x="545" y="1511"/>
                  </a:cubicBezTo>
                  <a:cubicBezTo>
                    <a:pt x="541" y="1512"/>
                    <a:pt x="536" y="1513"/>
                    <a:pt x="532" y="151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1" name="Freeform 22">
              <a:extLst>
                <a:ext uri="{FF2B5EF4-FFF2-40B4-BE49-F238E27FC236}">
                  <a16:creationId xmlns:a16="http://schemas.microsoft.com/office/drawing/2014/main" id="{1622DB2C-0679-4248-AFCA-35942556A8D7}"/>
                </a:ext>
              </a:extLst>
            </p:cNvPr>
            <p:cNvSpPr>
              <a:spLocks/>
            </p:cNvSpPr>
            <p:nvPr/>
          </p:nvSpPr>
          <p:spPr bwMode="auto">
            <a:xfrm>
              <a:off x="6623050" y="4029075"/>
              <a:ext cx="136525" cy="719137"/>
            </a:xfrm>
            <a:custGeom>
              <a:avLst/>
              <a:gdLst>
                <a:gd name="T0" fmla="*/ 61 w 953"/>
                <a:gd name="T1" fmla="*/ 5034 h 5034"/>
                <a:gd name="T2" fmla="*/ 47 w 953"/>
                <a:gd name="T3" fmla="*/ 5033 h 5034"/>
                <a:gd name="T4" fmla="*/ 1 w 953"/>
                <a:gd name="T5" fmla="*/ 4982 h 5034"/>
                <a:gd name="T6" fmla="*/ 52 w 953"/>
                <a:gd name="T7" fmla="*/ 4936 h 5034"/>
                <a:gd name="T8" fmla="*/ 242 w 953"/>
                <a:gd name="T9" fmla="*/ 4843 h 5034"/>
                <a:gd name="T10" fmla="*/ 449 w 953"/>
                <a:gd name="T11" fmla="*/ 57 h 5034"/>
                <a:gd name="T12" fmla="*/ 492 w 953"/>
                <a:gd name="T13" fmla="*/ 4 h 5034"/>
                <a:gd name="T14" fmla="*/ 546 w 953"/>
                <a:gd name="T15" fmla="*/ 46 h 5034"/>
                <a:gd name="T16" fmla="*/ 313 w 953"/>
                <a:gd name="T17" fmla="*/ 4909 h 5034"/>
                <a:gd name="T18" fmla="*/ 61 w 953"/>
                <a:gd name="T19" fmla="*/ 5034 h 5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3" h="5034">
                  <a:moveTo>
                    <a:pt x="61" y="5034"/>
                  </a:moveTo>
                  <a:cubicBezTo>
                    <a:pt x="56" y="5034"/>
                    <a:pt x="52" y="5034"/>
                    <a:pt x="47" y="5033"/>
                  </a:cubicBezTo>
                  <a:cubicBezTo>
                    <a:pt x="21" y="5032"/>
                    <a:pt x="0" y="5009"/>
                    <a:pt x="1" y="4982"/>
                  </a:cubicBezTo>
                  <a:cubicBezTo>
                    <a:pt x="3" y="4955"/>
                    <a:pt x="25" y="4935"/>
                    <a:pt x="52" y="4936"/>
                  </a:cubicBezTo>
                  <a:cubicBezTo>
                    <a:pt x="116" y="4939"/>
                    <a:pt x="182" y="4907"/>
                    <a:pt x="242" y="4843"/>
                  </a:cubicBezTo>
                  <a:cubicBezTo>
                    <a:pt x="444" y="4629"/>
                    <a:pt x="867" y="3733"/>
                    <a:pt x="449" y="57"/>
                  </a:cubicBezTo>
                  <a:cubicBezTo>
                    <a:pt x="446" y="31"/>
                    <a:pt x="465" y="7"/>
                    <a:pt x="492" y="4"/>
                  </a:cubicBezTo>
                  <a:cubicBezTo>
                    <a:pt x="519" y="0"/>
                    <a:pt x="543" y="20"/>
                    <a:pt x="546" y="46"/>
                  </a:cubicBezTo>
                  <a:cubicBezTo>
                    <a:pt x="953" y="3629"/>
                    <a:pt x="575" y="4631"/>
                    <a:pt x="313" y="4909"/>
                  </a:cubicBezTo>
                  <a:cubicBezTo>
                    <a:pt x="218" y="5010"/>
                    <a:pt x="126" y="5034"/>
                    <a:pt x="61" y="503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Freeform 23">
              <a:extLst>
                <a:ext uri="{FF2B5EF4-FFF2-40B4-BE49-F238E27FC236}">
                  <a16:creationId xmlns:a16="http://schemas.microsoft.com/office/drawing/2014/main" id="{0E4919DD-878F-466E-8E93-955A8E921A2E}"/>
                </a:ext>
              </a:extLst>
            </p:cNvPr>
            <p:cNvSpPr>
              <a:spLocks/>
            </p:cNvSpPr>
            <p:nvPr/>
          </p:nvSpPr>
          <p:spPr bwMode="auto">
            <a:xfrm>
              <a:off x="6753225" y="4552950"/>
              <a:ext cx="330200" cy="141287"/>
            </a:xfrm>
            <a:custGeom>
              <a:avLst/>
              <a:gdLst>
                <a:gd name="T0" fmla="*/ 1088 w 2308"/>
                <a:gd name="T1" fmla="*/ 974 h 991"/>
                <a:gd name="T2" fmla="*/ 10 w 2308"/>
                <a:gd name="T3" fmla="*/ 211 h 991"/>
                <a:gd name="T4" fmla="*/ 37 w 2308"/>
                <a:gd name="T5" fmla="*/ 148 h 991"/>
                <a:gd name="T6" fmla="*/ 100 w 2308"/>
                <a:gd name="T7" fmla="*/ 176 h 991"/>
                <a:gd name="T8" fmla="*/ 1094 w 2308"/>
                <a:gd name="T9" fmla="*/ 877 h 991"/>
                <a:gd name="T10" fmla="*/ 1111 w 2308"/>
                <a:gd name="T11" fmla="*/ 878 h 991"/>
                <a:gd name="T12" fmla="*/ 2210 w 2308"/>
                <a:gd name="T13" fmla="*/ 33 h 991"/>
                <a:gd name="T14" fmla="*/ 2275 w 2308"/>
                <a:gd name="T15" fmla="*/ 12 h 991"/>
                <a:gd name="T16" fmla="*/ 2296 w 2308"/>
                <a:gd name="T17" fmla="*/ 78 h 991"/>
                <a:gd name="T18" fmla="*/ 1107 w 2308"/>
                <a:gd name="T19" fmla="*/ 975 h 991"/>
                <a:gd name="T20" fmla="*/ 1088 w 2308"/>
                <a:gd name="T21" fmla="*/ 97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8" h="991">
                  <a:moveTo>
                    <a:pt x="1088" y="974"/>
                  </a:moveTo>
                  <a:cubicBezTo>
                    <a:pt x="556" y="937"/>
                    <a:pt x="111" y="468"/>
                    <a:pt x="10" y="211"/>
                  </a:cubicBezTo>
                  <a:cubicBezTo>
                    <a:pt x="0" y="186"/>
                    <a:pt x="12" y="158"/>
                    <a:pt x="37" y="148"/>
                  </a:cubicBezTo>
                  <a:cubicBezTo>
                    <a:pt x="62" y="138"/>
                    <a:pt x="90" y="151"/>
                    <a:pt x="100" y="176"/>
                  </a:cubicBezTo>
                  <a:cubicBezTo>
                    <a:pt x="193" y="411"/>
                    <a:pt x="603" y="843"/>
                    <a:pt x="1094" y="877"/>
                  </a:cubicBezTo>
                  <a:cubicBezTo>
                    <a:pt x="1100" y="877"/>
                    <a:pt x="1106" y="878"/>
                    <a:pt x="1111" y="878"/>
                  </a:cubicBezTo>
                  <a:cubicBezTo>
                    <a:pt x="1533" y="899"/>
                    <a:pt x="1913" y="607"/>
                    <a:pt x="2210" y="33"/>
                  </a:cubicBezTo>
                  <a:cubicBezTo>
                    <a:pt x="2222" y="9"/>
                    <a:pt x="2251" y="0"/>
                    <a:pt x="2275" y="12"/>
                  </a:cubicBezTo>
                  <a:cubicBezTo>
                    <a:pt x="2299" y="24"/>
                    <a:pt x="2308" y="54"/>
                    <a:pt x="2296" y="78"/>
                  </a:cubicBezTo>
                  <a:cubicBezTo>
                    <a:pt x="1898" y="849"/>
                    <a:pt x="1429" y="991"/>
                    <a:pt x="1107" y="975"/>
                  </a:cubicBezTo>
                  <a:cubicBezTo>
                    <a:pt x="1100" y="975"/>
                    <a:pt x="1094" y="974"/>
                    <a:pt x="1088" y="974"/>
                  </a:cubicBezTo>
                  <a:close/>
                </a:path>
              </a:pathLst>
            </a:custGeom>
            <a:solidFill>
              <a:srgbClr val="7D4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3" name="Freeform 24">
              <a:extLst>
                <a:ext uri="{FF2B5EF4-FFF2-40B4-BE49-F238E27FC236}">
                  <a16:creationId xmlns:a16="http://schemas.microsoft.com/office/drawing/2014/main" id="{4B9F360D-EF8C-48A8-BE6F-7AD4FB10FAB8}"/>
                </a:ext>
              </a:extLst>
            </p:cNvPr>
            <p:cNvSpPr>
              <a:spLocks/>
            </p:cNvSpPr>
            <p:nvPr/>
          </p:nvSpPr>
          <p:spPr bwMode="auto">
            <a:xfrm>
              <a:off x="5184775" y="4484688"/>
              <a:ext cx="331788" cy="141287"/>
            </a:xfrm>
            <a:custGeom>
              <a:avLst/>
              <a:gdLst>
                <a:gd name="T0" fmla="*/ 1087 w 2308"/>
                <a:gd name="T1" fmla="*/ 974 h 991"/>
                <a:gd name="T2" fmla="*/ 10 w 2308"/>
                <a:gd name="T3" fmla="*/ 211 h 991"/>
                <a:gd name="T4" fmla="*/ 37 w 2308"/>
                <a:gd name="T5" fmla="*/ 148 h 991"/>
                <a:gd name="T6" fmla="*/ 100 w 2308"/>
                <a:gd name="T7" fmla="*/ 176 h 991"/>
                <a:gd name="T8" fmla="*/ 1094 w 2308"/>
                <a:gd name="T9" fmla="*/ 877 h 991"/>
                <a:gd name="T10" fmla="*/ 1111 w 2308"/>
                <a:gd name="T11" fmla="*/ 878 h 991"/>
                <a:gd name="T12" fmla="*/ 2209 w 2308"/>
                <a:gd name="T13" fmla="*/ 33 h 991"/>
                <a:gd name="T14" fmla="*/ 2275 w 2308"/>
                <a:gd name="T15" fmla="*/ 12 h 991"/>
                <a:gd name="T16" fmla="*/ 2296 w 2308"/>
                <a:gd name="T17" fmla="*/ 78 h 991"/>
                <a:gd name="T18" fmla="*/ 1106 w 2308"/>
                <a:gd name="T19" fmla="*/ 975 h 991"/>
                <a:gd name="T20" fmla="*/ 1087 w 2308"/>
                <a:gd name="T21" fmla="*/ 974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8" h="991">
                  <a:moveTo>
                    <a:pt x="1087" y="974"/>
                  </a:moveTo>
                  <a:cubicBezTo>
                    <a:pt x="555" y="937"/>
                    <a:pt x="111" y="468"/>
                    <a:pt x="10" y="211"/>
                  </a:cubicBezTo>
                  <a:cubicBezTo>
                    <a:pt x="0" y="187"/>
                    <a:pt x="12" y="158"/>
                    <a:pt x="37" y="148"/>
                  </a:cubicBezTo>
                  <a:cubicBezTo>
                    <a:pt x="62" y="139"/>
                    <a:pt x="90" y="151"/>
                    <a:pt x="100" y="176"/>
                  </a:cubicBezTo>
                  <a:cubicBezTo>
                    <a:pt x="193" y="412"/>
                    <a:pt x="603" y="843"/>
                    <a:pt x="1094" y="877"/>
                  </a:cubicBezTo>
                  <a:cubicBezTo>
                    <a:pt x="1100" y="878"/>
                    <a:pt x="1105" y="878"/>
                    <a:pt x="1111" y="878"/>
                  </a:cubicBezTo>
                  <a:cubicBezTo>
                    <a:pt x="1533" y="899"/>
                    <a:pt x="1913" y="607"/>
                    <a:pt x="2209" y="33"/>
                  </a:cubicBezTo>
                  <a:cubicBezTo>
                    <a:pt x="2222" y="9"/>
                    <a:pt x="2251" y="0"/>
                    <a:pt x="2275" y="12"/>
                  </a:cubicBezTo>
                  <a:cubicBezTo>
                    <a:pt x="2299" y="25"/>
                    <a:pt x="2308" y="54"/>
                    <a:pt x="2296" y="78"/>
                  </a:cubicBezTo>
                  <a:cubicBezTo>
                    <a:pt x="1898" y="849"/>
                    <a:pt x="1429" y="991"/>
                    <a:pt x="1106" y="975"/>
                  </a:cubicBezTo>
                  <a:cubicBezTo>
                    <a:pt x="1100" y="975"/>
                    <a:pt x="1094" y="974"/>
                    <a:pt x="1087" y="974"/>
                  </a:cubicBezTo>
                  <a:close/>
                </a:path>
              </a:pathLst>
            </a:custGeom>
            <a:solidFill>
              <a:srgbClr val="7D424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4" name="Freeform 25">
              <a:extLst>
                <a:ext uri="{FF2B5EF4-FFF2-40B4-BE49-F238E27FC236}">
                  <a16:creationId xmlns:a16="http://schemas.microsoft.com/office/drawing/2014/main" id="{9EA2A27C-FBB5-4558-AE4D-FF2D512FC3BD}"/>
                </a:ext>
              </a:extLst>
            </p:cNvPr>
            <p:cNvSpPr>
              <a:spLocks/>
            </p:cNvSpPr>
            <p:nvPr/>
          </p:nvSpPr>
          <p:spPr bwMode="auto">
            <a:xfrm>
              <a:off x="4873625" y="3338513"/>
              <a:ext cx="1019175" cy="1350962"/>
            </a:xfrm>
            <a:custGeom>
              <a:avLst/>
              <a:gdLst>
                <a:gd name="T0" fmla="*/ 446 w 7106"/>
                <a:gd name="T1" fmla="*/ 9459 h 9459"/>
                <a:gd name="T2" fmla="*/ 6661 w 7106"/>
                <a:gd name="T3" fmla="*/ 9459 h 9459"/>
                <a:gd name="T4" fmla="*/ 7016 w 7106"/>
                <a:gd name="T5" fmla="*/ 9282 h 9459"/>
                <a:gd name="T6" fmla="*/ 7106 w 7106"/>
                <a:gd name="T7" fmla="*/ 9013 h 9459"/>
                <a:gd name="T8" fmla="*/ 7106 w 7106"/>
                <a:gd name="T9" fmla="*/ 445 h 9459"/>
                <a:gd name="T10" fmla="*/ 6910 w 7106"/>
                <a:gd name="T11" fmla="*/ 76 h 9459"/>
                <a:gd name="T12" fmla="*/ 6661 w 7106"/>
                <a:gd name="T13" fmla="*/ 0 h 9459"/>
                <a:gd name="T14" fmla="*/ 446 w 7106"/>
                <a:gd name="T15" fmla="*/ 0 h 9459"/>
                <a:gd name="T16" fmla="*/ 149 w 7106"/>
                <a:gd name="T17" fmla="*/ 113 h 9459"/>
                <a:gd name="T18" fmla="*/ 0 w 7106"/>
                <a:gd name="T19" fmla="*/ 445 h 9459"/>
                <a:gd name="T20" fmla="*/ 0 w 7106"/>
                <a:gd name="T21" fmla="*/ 9013 h 9459"/>
                <a:gd name="T22" fmla="*/ 111 w 7106"/>
                <a:gd name="T23" fmla="*/ 9307 h 9459"/>
                <a:gd name="T24" fmla="*/ 446 w 7106"/>
                <a:gd name="T25" fmla="*/ 9459 h 9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06" h="9459">
                  <a:moveTo>
                    <a:pt x="446" y="9459"/>
                  </a:moveTo>
                  <a:lnTo>
                    <a:pt x="6661" y="9459"/>
                  </a:lnTo>
                  <a:cubicBezTo>
                    <a:pt x="6806" y="9459"/>
                    <a:pt x="6935" y="9389"/>
                    <a:pt x="7016" y="9282"/>
                  </a:cubicBezTo>
                  <a:cubicBezTo>
                    <a:pt x="7072" y="9207"/>
                    <a:pt x="7106" y="9114"/>
                    <a:pt x="7106" y="9013"/>
                  </a:cubicBezTo>
                  <a:lnTo>
                    <a:pt x="7106" y="445"/>
                  </a:lnTo>
                  <a:cubicBezTo>
                    <a:pt x="7106" y="292"/>
                    <a:pt x="7028" y="156"/>
                    <a:pt x="6910" y="76"/>
                  </a:cubicBezTo>
                  <a:cubicBezTo>
                    <a:pt x="6838" y="28"/>
                    <a:pt x="6753" y="0"/>
                    <a:pt x="6661" y="0"/>
                  </a:cubicBezTo>
                  <a:lnTo>
                    <a:pt x="446" y="0"/>
                  </a:lnTo>
                  <a:cubicBezTo>
                    <a:pt x="332" y="0"/>
                    <a:pt x="228" y="43"/>
                    <a:pt x="149" y="113"/>
                  </a:cubicBezTo>
                  <a:cubicBezTo>
                    <a:pt x="58" y="195"/>
                    <a:pt x="0" y="314"/>
                    <a:pt x="0" y="445"/>
                  </a:cubicBezTo>
                  <a:lnTo>
                    <a:pt x="0" y="9013"/>
                  </a:lnTo>
                  <a:cubicBezTo>
                    <a:pt x="0" y="9126"/>
                    <a:pt x="42" y="9229"/>
                    <a:pt x="111" y="9307"/>
                  </a:cubicBezTo>
                  <a:cubicBezTo>
                    <a:pt x="192" y="9400"/>
                    <a:pt x="312" y="9459"/>
                    <a:pt x="446" y="9459"/>
                  </a:cubicBezTo>
                  <a:close/>
                </a:path>
              </a:pathLst>
            </a:custGeom>
            <a:solidFill>
              <a:schemeClr val="accent3"/>
            </a:solidFill>
            <a:ln>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15" name="Freeform 26">
              <a:extLst>
                <a:ext uri="{FF2B5EF4-FFF2-40B4-BE49-F238E27FC236}">
                  <a16:creationId xmlns:a16="http://schemas.microsoft.com/office/drawing/2014/main" id="{97657199-8819-44A8-8B3E-1E2B4DDF6F78}"/>
                </a:ext>
              </a:extLst>
            </p:cNvPr>
            <p:cNvSpPr>
              <a:spLocks/>
            </p:cNvSpPr>
            <p:nvPr/>
          </p:nvSpPr>
          <p:spPr bwMode="auto">
            <a:xfrm>
              <a:off x="4946650" y="3487738"/>
              <a:ext cx="869950" cy="1130300"/>
            </a:xfrm>
            <a:custGeom>
              <a:avLst/>
              <a:gdLst>
                <a:gd name="T0" fmla="*/ 186 w 6068"/>
                <a:gd name="T1" fmla="*/ 7914 h 7914"/>
                <a:gd name="T2" fmla="*/ 5882 w 6068"/>
                <a:gd name="T3" fmla="*/ 7914 h 7914"/>
                <a:gd name="T4" fmla="*/ 6014 w 6068"/>
                <a:gd name="T5" fmla="*/ 7859 h 7914"/>
                <a:gd name="T6" fmla="*/ 6068 w 6068"/>
                <a:gd name="T7" fmla="*/ 7728 h 7914"/>
                <a:gd name="T8" fmla="*/ 6068 w 6068"/>
                <a:gd name="T9" fmla="*/ 186 h 7914"/>
                <a:gd name="T10" fmla="*/ 6027 w 6068"/>
                <a:gd name="T11" fmla="*/ 69 h 7914"/>
                <a:gd name="T12" fmla="*/ 5882 w 6068"/>
                <a:gd name="T13" fmla="*/ 0 h 7914"/>
                <a:gd name="T14" fmla="*/ 186 w 6068"/>
                <a:gd name="T15" fmla="*/ 0 h 7914"/>
                <a:gd name="T16" fmla="*/ 79 w 6068"/>
                <a:gd name="T17" fmla="*/ 33 h 7914"/>
                <a:gd name="T18" fmla="*/ 0 w 6068"/>
                <a:gd name="T19" fmla="*/ 186 h 7914"/>
                <a:gd name="T20" fmla="*/ 0 w 6068"/>
                <a:gd name="T21" fmla="*/ 7728 h 7914"/>
                <a:gd name="T22" fmla="*/ 49 w 6068"/>
                <a:gd name="T23" fmla="*/ 7854 h 7914"/>
                <a:gd name="T24" fmla="*/ 186 w 6068"/>
                <a:gd name="T25" fmla="*/ 7914 h 7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68" h="7914">
                  <a:moveTo>
                    <a:pt x="186" y="7914"/>
                  </a:moveTo>
                  <a:lnTo>
                    <a:pt x="5882" y="7914"/>
                  </a:lnTo>
                  <a:cubicBezTo>
                    <a:pt x="5934" y="7914"/>
                    <a:pt x="5980" y="7893"/>
                    <a:pt x="6014" y="7859"/>
                  </a:cubicBezTo>
                  <a:cubicBezTo>
                    <a:pt x="6048" y="7826"/>
                    <a:pt x="6068" y="7779"/>
                    <a:pt x="6068" y="7728"/>
                  </a:cubicBezTo>
                  <a:lnTo>
                    <a:pt x="6068" y="186"/>
                  </a:lnTo>
                  <a:cubicBezTo>
                    <a:pt x="6068" y="142"/>
                    <a:pt x="6053" y="101"/>
                    <a:pt x="6027" y="69"/>
                  </a:cubicBezTo>
                  <a:cubicBezTo>
                    <a:pt x="5993" y="27"/>
                    <a:pt x="5941" y="0"/>
                    <a:pt x="5882" y="0"/>
                  </a:cubicBezTo>
                  <a:lnTo>
                    <a:pt x="186" y="0"/>
                  </a:lnTo>
                  <a:cubicBezTo>
                    <a:pt x="146" y="0"/>
                    <a:pt x="109" y="12"/>
                    <a:pt x="79" y="33"/>
                  </a:cubicBezTo>
                  <a:cubicBezTo>
                    <a:pt x="31" y="67"/>
                    <a:pt x="0" y="123"/>
                    <a:pt x="0" y="186"/>
                  </a:cubicBezTo>
                  <a:lnTo>
                    <a:pt x="0" y="7728"/>
                  </a:lnTo>
                  <a:cubicBezTo>
                    <a:pt x="0" y="7776"/>
                    <a:pt x="18" y="7821"/>
                    <a:pt x="49" y="7854"/>
                  </a:cubicBezTo>
                  <a:cubicBezTo>
                    <a:pt x="83" y="7891"/>
                    <a:pt x="132" y="7914"/>
                    <a:pt x="186" y="79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27">
              <a:extLst>
                <a:ext uri="{FF2B5EF4-FFF2-40B4-BE49-F238E27FC236}">
                  <a16:creationId xmlns:a16="http://schemas.microsoft.com/office/drawing/2014/main" id="{29446F61-9831-4A7C-9653-A5C3D850B12F}"/>
                </a:ext>
              </a:extLst>
            </p:cNvPr>
            <p:cNvSpPr>
              <a:spLocks/>
            </p:cNvSpPr>
            <p:nvPr/>
          </p:nvSpPr>
          <p:spPr bwMode="auto">
            <a:xfrm>
              <a:off x="5286375" y="3282950"/>
              <a:ext cx="257175" cy="141287"/>
            </a:xfrm>
            <a:custGeom>
              <a:avLst/>
              <a:gdLst>
                <a:gd name="T0" fmla="*/ 76 w 1797"/>
                <a:gd name="T1" fmla="*/ 0 h 985"/>
                <a:gd name="T2" fmla="*/ 1773 w 1797"/>
                <a:gd name="T3" fmla="*/ 52 h 985"/>
                <a:gd name="T4" fmla="*/ 1795 w 1797"/>
                <a:gd name="T5" fmla="*/ 148 h 985"/>
                <a:gd name="T6" fmla="*/ 1728 w 1797"/>
                <a:gd name="T7" fmla="*/ 638 h 985"/>
                <a:gd name="T8" fmla="*/ 1556 w 1797"/>
                <a:gd name="T9" fmla="*/ 881 h 985"/>
                <a:gd name="T10" fmla="*/ 1342 w 1797"/>
                <a:gd name="T11" fmla="*/ 703 h 985"/>
                <a:gd name="T12" fmla="*/ 1340 w 1797"/>
                <a:gd name="T13" fmla="*/ 697 h 985"/>
                <a:gd name="T14" fmla="*/ 1332 w 1797"/>
                <a:gd name="T15" fmla="*/ 688 h 985"/>
                <a:gd name="T16" fmla="*/ 1328 w 1797"/>
                <a:gd name="T17" fmla="*/ 702 h 985"/>
                <a:gd name="T18" fmla="*/ 1144 w 1797"/>
                <a:gd name="T19" fmla="*/ 967 h 985"/>
                <a:gd name="T20" fmla="*/ 917 w 1797"/>
                <a:gd name="T21" fmla="*/ 779 h 985"/>
                <a:gd name="T22" fmla="*/ 916 w 1797"/>
                <a:gd name="T23" fmla="*/ 775 h 985"/>
                <a:gd name="T24" fmla="*/ 893 w 1797"/>
                <a:gd name="T25" fmla="*/ 644 h 985"/>
                <a:gd name="T26" fmla="*/ 877 w 1797"/>
                <a:gd name="T27" fmla="*/ 783 h 985"/>
                <a:gd name="T28" fmla="*/ 658 w 1797"/>
                <a:gd name="T29" fmla="*/ 981 h 985"/>
                <a:gd name="T30" fmla="*/ 466 w 1797"/>
                <a:gd name="T31" fmla="*/ 795 h 985"/>
                <a:gd name="T32" fmla="*/ 455 w 1797"/>
                <a:gd name="T33" fmla="*/ 736 h 985"/>
                <a:gd name="T34" fmla="*/ 452 w 1797"/>
                <a:gd name="T35" fmla="*/ 754 h 985"/>
                <a:gd name="T36" fmla="*/ 253 w 1797"/>
                <a:gd name="T37" fmla="*/ 931 h 985"/>
                <a:gd name="T38" fmla="*/ 116 w 1797"/>
                <a:gd name="T39" fmla="*/ 877 h 985"/>
                <a:gd name="T40" fmla="*/ 51 w 1797"/>
                <a:gd name="T41" fmla="*/ 758 h 985"/>
                <a:gd name="T42" fmla="*/ 76 w 1797"/>
                <a:gd name="T43"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97" h="985">
                  <a:moveTo>
                    <a:pt x="76" y="0"/>
                  </a:moveTo>
                  <a:lnTo>
                    <a:pt x="1773" y="52"/>
                  </a:lnTo>
                  <a:cubicBezTo>
                    <a:pt x="1771" y="68"/>
                    <a:pt x="1797" y="128"/>
                    <a:pt x="1795" y="148"/>
                  </a:cubicBezTo>
                  <a:cubicBezTo>
                    <a:pt x="1793" y="163"/>
                    <a:pt x="1755" y="515"/>
                    <a:pt x="1728" y="638"/>
                  </a:cubicBezTo>
                  <a:cubicBezTo>
                    <a:pt x="1705" y="740"/>
                    <a:pt x="1683" y="865"/>
                    <a:pt x="1556" y="881"/>
                  </a:cubicBezTo>
                  <a:cubicBezTo>
                    <a:pt x="1453" y="894"/>
                    <a:pt x="1372" y="824"/>
                    <a:pt x="1342" y="703"/>
                  </a:cubicBezTo>
                  <a:cubicBezTo>
                    <a:pt x="1341" y="701"/>
                    <a:pt x="1341" y="699"/>
                    <a:pt x="1340" y="697"/>
                  </a:cubicBezTo>
                  <a:cubicBezTo>
                    <a:pt x="1339" y="693"/>
                    <a:pt x="1332" y="691"/>
                    <a:pt x="1332" y="688"/>
                  </a:cubicBezTo>
                  <a:lnTo>
                    <a:pt x="1328" y="702"/>
                  </a:lnTo>
                  <a:cubicBezTo>
                    <a:pt x="1318" y="914"/>
                    <a:pt x="1210" y="959"/>
                    <a:pt x="1144" y="967"/>
                  </a:cubicBezTo>
                  <a:cubicBezTo>
                    <a:pt x="1036" y="981"/>
                    <a:pt x="949" y="907"/>
                    <a:pt x="917" y="779"/>
                  </a:cubicBezTo>
                  <a:cubicBezTo>
                    <a:pt x="917" y="778"/>
                    <a:pt x="917" y="777"/>
                    <a:pt x="916" y="775"/>
                  </a:cubicBezTo>
                  <a:cubicBezTo>
                    <a:pt x="907" y="737"/>
                    <a:pt x="899" y="692"/>
                    <a:pt x="893" y="644"/>
                  </a:cubicBezTo>
                  <a:cubicBezTo>
                    <a:pt x="888" y="691"/>
                    <a:pt x="883" y="738"/>
                    <a:pt x="877" y="783"/>
                  </a:cubicBezTo>
                  <a:cubicBezTo>
                    <a:pt x="860" y="926"/>
                    <a:pt x="755" y="985"/>
                    <a:pt x="658" y="981"/>
                  </a:cubicBezTo>
                  <a:cubicBezTo>
                    <a:pt x="588" y="978"/>
                    <a:pt x="502" y="941"/>
                    <a:pt x="466" y="795"/>
                  </a:cubicBezTo>
                  <a:cubicBezTo>
                    <a:pt x="462" y="777"/>
                    <a:pt x="458" y="757"/>
                    <a:pt x="455" y="736"/>
                  </a:cubicBezTo>
                  <a:cubicBezTo>
                    <a:pt x="454" y="742"/>
                    <a:pt x="453" y="748"/>
                    <a:pt x="452" y="754"/>
                  </a:cubicBezTo>
                  <a:cubicBezTo>
                    <a:pt x="429" y="853"/>
                    <a:pt x="346" y="928"/>
                    <a:pt x="253" y="931"/>
                  </a:cubicBezTo>
                  <a:cubicBezTo>
                    <a:pt x="204" y="933"/>
                    <a:pt x="154" y="914"/>
                    <a:pt x="116" y="877"/>
                  </a:cubicBezTo>
                  <a:cubicBezTo>
                    <a:pt x="92" y="854"/>
                    <a:pt x="61" y="818"/>
                    <a:pt x="51" y="758"/>
                  </a:cubicBezTo>
                  <a:cubicBezTo>
                    <a:pt x="0" y="456"/>
                    <a:pt x="8" y="187"/>
                    <a:pt x="76" y="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17" name="Freeform 28">
              <a:extLst>
                <a:ext uri="{FF2B5EF4-FFF2-40B4-BE49-F238E27FC236}">
                  <a16:creationId xmlns:a16="http://schemas.microsoft.com/office/drawing/2014/main" id="{5A26AE86-1AEB-4B23-88E4-3B5B247DB47F}"/>
                </a:ext>
              </a:extLst>
            </p:cNvPr>
            <p:cNvSpPr>
              <a:spLocks/>
            </p:cNvSpPr>
            <p:nvPr/>
          </p:nvSpPr>
          <p:spPr bwMode="auto">
            <a:xfrm>
              <a:off x="6262688" y="2613025"/>
              <a:ext cx="141288" cy="44450"/>
            </a:xfrm>
            <a:custGeom>
              <a:avLst/>
              <a:gdLst>
                <a:gd name="T0" fmla="*/ 528 w 986"/>
                <a:gd name="T1" fmla="*/ 71 h 312"/>
                <a:gd name="T2" fmla="*/ 24 w 986"/>
                <a:gd name="T3" fmla="*/ 226 h 312"/>
                <a:gd name="T4" fmla="*/ 14 w 986"/>
                <a:gd name="T5" fmla="*/ 288 h 312"/>
                <a:gd name="T6" fmla="*/ 76 w 986"/>
                <a:gd name="T7" fmla="*/ 298 h 312"/>
                <a:gd name="T8" fmla="*/ 911 w 986"/>
                <a:gd name="T9" fmla="*/ 281 h 312"/>
                <a:gd name="T10" fmla="*/ 972 w 986"/>
                <a:gd name="T11" fmla="*/ 269 h 312"/>
                <a:gd name="T12" fmla="*/ 961 w 986"/>
                <a:gd name="T13" fmla="*/ 208 h 312"/>
                <a:gd name="T14" fmla="*/ 528 w 986"/>
                <a:gd name="T15" fmla="*/ 71 h 3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6" h="312">
                  <a:moveTo>
                    <a:pt x="528" y="71"/>
                  </a:moveTo>
                  <a:cubicBezTo>
                    <a:pt x="245" y="70"/>
                    <a:pt x="28" y="224"/>
                    <a:pt x="24" y="226"/>
                  </a:cubicBezTo>
                  <a:cubicBezTo>
                    <a:pt x="5" y="240"/>
                    <a:pt x="0" y="268"/>
                    <a:pt x="14" y="288"/>
                  </a:cubicBezTo>
                  <a:cubicBezTo>
                    <a:pt x="29" y="308"/>
                    <a:pt x="56" y="312"/>
                    <a:pt x="76" y="298"/>
                  </a:cubicBezTo>
                  <a:cubicBezTo>
                    <a:pt x="93" y="286"/>
                    <a:pt x="501" y="0"/>
                    <a:pt x="911" y="281"/>
                  </a:cubicBezTo>
                  <a:cubicBezTo>
                    <a:pt x="931" y="294"/>
                    <a:pt x="958" y="290"/>
                    <a:pt x="972" y="269"/>
                  </a:cubicBezTo>
                  <a:cubicBezTo>
                    <a:pt x="986" y="249"/>
                    <a:pt x="981" y="222"/>
                    <a:pt x="961" y="208"/>
                  </a:cubicBezTo>
                  <a:cubicBezTo>
                    <a:pt x="812" y="106"/>
                    <a:pt x="663" y="71"/>
                    <a:pt x="528" y="7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8" name="Freeform 29">
              <a:extLst>
                <a:ext uri="{FF2B5EF4-FFF2-40B4-BE49-F238E27FC236}">
                  <a16:creationId xmlns:a16="http://schemas.microsoft.com/office/drawing/2014/main" id="{423F9FCD-DF00-4C49-A716-EC4E441260B6}"/>
                </a:ext>
              </a:extLst>
            </p:cNvPr>
            <p:cNvSpPr>
              <a:spLocks/>
            </p:cNvSpPr>
            <p:nvPr/>
          </p:nvSpPr>
          <p:spPr bwMode="auto">
            <a:xfrm>
              <a:off x="6011863" y="2624138"/>
              <a:ext cx="144463" cy="50800"/>
            </a:xfrm>
            <a:custGeom>
              <a:avLst/>
              <a:gdLst>
                <a:gd name="T0" fmla="*/ 371 w 1014"/>
                <a:gd name="T1" fmla="*/ 93 h 353"/>
                <a:gd name="T2" fmla="*/ 21 w 1014"/>
                <a:gd name="T3" fmla="*/ 270 h 353"/>
                <a:gd name="T4" fmla="*/ 16 w 1014"/>
                <a:gd name="T5" fmla="*/ 333 h 353"/>
                <a:gd name="T6" fmla="*/ 78 w 1014"/>
                <a:gd name="T7" fmla="*/ 337 h 353"/>
                <a:gd name="T8" fmla="*/ 944 w 1014"/>
                <a:gd name="T9" fmla="*/ 224 h 353"/>
                <a:gd name="T10" fmla="*/ 1003 w 1014"/>
                <a:gd name="T11" fmla="*/ 204 h 353"/>
                <a:gd name="T12" fmla="*/ 983 w 1014"/>
                <a:gd name="T13" fmla="*/ 145 h 353"/>
                <a:gd name="T14" fmla="*/ 371 w 1014"/>
                <a:gd name="T15" fmla="*/ 93 h 3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14" h="353">
                  <a:moveTo>
                    <a:pt x="371" y="93"/>
                  </a:moveTo>
                  <a:cubicBezTo>
                    <a:pt x="161" y="152"/>
                    <a:pt x="23" y="268"/>
                    <a:pt x="21" y="270"/>
                  </a:cubicBezTo>
                  <a:cubicBezTo>
                    <a:pt x="2" y="286"/>
                    <a:pt x="0" y="314"/>
                    <a:pt x="16" y="333"/>
                  </a:cubicBezTo>
                  <a:cubicBezTo>
                    <a:pt x="32" y="351"/>
                    <a:pt x="60" y="353"/>
                    <a:pt x="78" y="337"/>
                  </a:cubicBezTo>
                  <a:cubicBezTo>
                    <a:pt x="94" y="323"/>
                    <a:pt x="481" y="0"/>
                    <a:pt x="944" y="224"/>
                  </a:cubicBezTo>
                  <a:cubicBezTo>
                    <a:pt x="966" y="235"/>
                    <a:pt x="992" y="226"/>
                    <a:pt x="1003" y="204"/>
                  </a:cubicBezTo>
                  <a:cubicBezTo>
                    <a:pt x="1014" y="182"/>
                    <a:pt x="1005" y="156"/>
                    <a:pt x="983" y="145"/>
                  </a:cubicBezTo>
                  <a:cubicBezTo>
                    <a:pt x="754" y="34"/>
                    <a:pt x="539" y="45"/>
                    <a:pt x="371" y="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9" name="Freeform 30">
              <a:extLst>
                <a:ext uri="{FF2B5EF4-FFF2-40B4-BE49-F238E27FC236}">
                  <a16:creationId xmlns:a16="http://schemas.microsoft.com/office/drawing/2014/main" id="{F2BB176A-1104-450B-93C0-D556BCAC3CBC}"/>
                </a:ext>
              </a:extLst>
            </p:cNvPr>
            <p:cNvSpPr>
              <a:spLocks/>
            </p:cNvSpPr>
            <p:nvPr/>
          </p:nvSpPr>
          <p:spPr bwMode="auto">
            <a:xfrm>
              <a:off x="6311900" y="2693988"/>
              <a:ext cx="57150" cy="69850"/>
            </a:xfrm>
            <a:custGeom>
              <a:avLst/>
              <a:gdLst>
                <a:gd name="T0" fmla="*/ 0 w 397"/>
                <a:gd name="T1" fmla="*/ 243 h 486"/>
                <a:gd name="T2" fmla="*/ 198 w 397"/>
                <a:gd name="T3" fmla="*/ 486 h 486"/>
                <a:gd name="T4" fmla="*/ 396 w 397"/>
                <a:gd name="T5" fmla="*/ 243 h 486"/>
                <a:gd name="T6" fmla="*/ 199 w 397"/>
                <a:gd name="T7" fmla="*/ 0 h 486"/>
                <a:gd name="T8" fmla="*/ 0 w 397"/>
                <a:gd name="T9" fmla="*/ 243 h 486"/>
              </a:gdLst>
              <a:ahLst/>
              <a:cxnLst>
                <a:cxn ang="0">
                  <a:pos x="T0" y="T1"/>
                </a:cxn>
                <a:cxn ang="0">
                  <a:pos x="T2" y="T3"/>
                </a:cxn>
                <a:cxn ang="0">
                  <a:pos x="T4" y="T5"/>
                </a:cxn>
                <a:cxn ang="0">
                  <a:pos x="T6" y="T7"/>
                </a:cxn>
                <a:cxn ang="0">
                  <a:pos x="T8" y="T9"/>
                </a:cxn>
              </a:cxnLst>
              <a:rect l="0" t="0" r="r" b="b"/>
              <a:pathLst>
                <a:path w="397" h="486">
                  <a:moveTo>
                    <a:pt x="0" y="243"/>
                  </a:moveTo>
                  <a:cubicBezTo>
                    <a:pt x="0" y="377"/>
                    <a:pt x="89" y="486"/>
                    <a:pt x="198" y="486"/>
                  </a:cubicBezTo>
                  <a:cubicBezTo>
                    <a:pt x="307" y="486"/>
                    <a:pt x="396" y="378"/>
                    <a:pt x="396" y="243"/>
                  </a:cubicBezTo>
                  <a:cubicBezTo>
                    <a:pt x="397" y="109"/>
                    <a:pt x="308" y="0"/>
                    <a:pt x="199" y="0"/>
                  </a:cubicBezTo>
                  <a:cubicBezTo>
                    <a:pt x="89" y="0"/>
                    <a:pt x="1" y="109"/>
                    <a:pt x="0" y="2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0" name="Freeform 31">
              <a:extLst>
                <a:ext uri="{FF2B5EF4-FFF2-40B4-BE49-F238E27FC236}">
                  <a16:creationId xmlns:a16="http://schemas.microsoft.com/office/drawing/2014/main" id="{B1ACD311-DBED-42E5-93CE-F154476410E6}"/>
                </a:ext>
              </a:extLst>
            </p:cNvPr>
            <p:cNvSpPr>
              <a:spLocks/>
            </p:cNvSpPr>
            <p:nvPr/>
          </p:nvSpPr>
          <p:spPr bwMode="auto">
            <a:xfrm>
              <a:off x="6062663" y="2701925"/>
              <a:ext cx="57150" cy="69850"/>
            </a:xfrm>
            <a:custGeom>
              <a:avLst/>
              <a:gdLst>
                <a:gd name="T0" fmla="*/ 1 w 398"/>
                <a:gd name="T1" fmla="*/ 242 h 487"/>
                <a:gd name="T2" fmla="*/ 197 w 398"/>
                <a:gd name="T3" fmla="*/ 486 h 487"/>
                <a:gd name="T4" fmla="*/ 397 w 398"/>
                <a:gd name="T5" fmla="*/ 244 h 487"/>
                <a:gd name="T6" fmla="*/ 200 w 398"/>
                <a:gd name="T7" fmla="*/ 0 h 487"/>
                <a:gd name="T8" fmla="*/ 1 w 398"/>
                <a:gd name="T9" fmla="*/ 242 h 487"/>
              </a:gdLst>
              <a:ahLst/>
              <a:cxnLst>
                <a:cxn ang="0">
                  <a:pos x="T0" y="T1"/>
                </a:cxn>
                <a:cxn ang="0">
                  <a:pos x="T2" y="T3"/>
                </a:cxn>
                <a:cxn ang="0">
                  <a:pos x="T4" y="T5"/>
                </a:cxn>
                <a:cxn ang="0">
                  <a:pos x="T6" y="T7"/>
                </a:cxn>
                <a:cxn ang="0">
                  <a:pos x="T8" y="T9"/>
                </a:cxn>
              </a:cxnLst>
              <a:rect l="0" t="0" r="r" b="b"/>
              <a:pathLst>
                <a:path w="398" h="487">
                  <a:moveTo>
                    <a:pt x="1" y="242"/>
                  </a:moveTo>
                  <a:cubicBezTo>
                    <a:pt x="0" y="376"/>
                    <a:pt x="88" y="485"/>
                    <a:pt x="197" y="486"/>
                  </a:cubicBezTo>
                  <a:cubicBezTo>
                    <a:pt x="307" y="487"/>
                    <a:pt x="396" y="378"/>
                    <a:pt x="397" y="244"/>
                  </a:cubicBezTo>
                  <a:cubicBezTo>
                    <a:pt x="398" y="110"/>
                    <a:pt x="310" y="1"/>
                    <a:pt x="200" y="0"/>
                  </a:cubicBezTo>
                  <a:cubicBezTo>
                    <a:pt x="91" y="0"/>
                    <a:pt x="2" y="108"/>
                    <a:pt x="1" y="2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1" name="Freeform 32">
              <a:extLst>
                <a:ext uri="{FF2B5EF4-FFF2-40B4-BE49-F238E27FC236}">
                  <a16:creationId xmlns:a16="http://schemas.microsoft.com/office/drawing/2014/main" id="{E4ABB3F3-EEF7-48AA-9766-3F14FF60B0CA}"/>
                </a:ext>
              </a:extLst>
            </p:cNvPr>
            <p:cNvSpPr>
              <a:spLocks/>
            </p:cNvSpPr>
            <p:nvPr/>
          </p:nvSpPr>
          <p:spPr bwMode="auto">
            <a:xfrm>
              <a:off x="6022975" y="3106738"/>
              <a:ext cx="273050" cy="90487"/>
            </a:xfrm>
            <a:custGeom>
              <a:avLst/>
              <a:gdLst>
                <a:gd name="T0" fmla="*/ 932 w 1897"/>
                <a:gd name="T1" fmla="*/ 402 h 631"/>
                <a:gd name="T2" fmla="*/ 25 w 1897"/>
                <a:gd name="T3" fmla="*/ 93 h 631"/>
                <a:gd name="T4" fmla="*/ 17 w 1897"/>
                <a:gd name="T5" fmla="*/ 25 h 631"/>
                <a:gd name="T6" fmla="*/ 85 w 1897"/>
                <a:gd name="T7" fmla="*/ 16 h 631"/>
                <a:gd name="T8" fmla="*/ 1816 w 1897"/>
                <a:gd name="T9" fmla="*/ 68 h 631"/>
                <a:gd name="T10" fmla="*/ 1883 w 1897"/>
                <a:gd name="T11" fmla="*/ 84 h 631"/>
                <a:gd name="T12" fmla="*/ 1867 w 1897"/>
                <a:gd name="T13" fmla="*/ 150 h 631"/>
                <a:gd name="T14" fmla="*/ 932 w 1897"/>
                <a:gd name="T15" fmla="*/ 402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7" h="631">
                  <a:moveTo>
                    <a:pt x="932" y="402"/>
                  </a:moveTo>
                  <a:cubicBezTo>
                    <a:pt x="646" y="402"/>
                    <a:pt x="327" y="326"/>
                    <a:pt x="25" y="93"/>
                  </a:cubicBezTo>
                  <a:cubicBezTo>
                    <a:pt x="4" y="76"/>
                    <a:pt x="0" y="46"/>
                    <a:pt x="17" y="25"/>
                  </a:cubicBezTo>
                  <a:cubicBezTo>
                    <a:pt x="33" y="4"/>
                    <a:pt x="64" y="0"/>
                    <a:pt x="85" y="16"/>
                  </a:cubicBezTo>
                  <a:cubicBezTo>
                    <a:pt x="880" y="631"/>
                    <a:pt x="1807" y="74"/>
                    <a:pt x="1816" y="68"/>
                  </a:cubicBezTo>
                  <a:cubicBezTo>
                    <a:pt x="1839" y="54"/>
                    <a:pt x="1869" y="61"/>
                    <a:pt x="1883" y="84"/>
                  </a:cubicBezTo>
                  <a:cubicBezTo>
                    <a:pt x="1897" y="107"/>
                    <a:pt x="1890" y="136"/>
                    <a:pt x="1867" y="150"/>
                  </a:cubicBezTo>
                  <a:cubicBezTo>
                    <a:pt x="1861" y="154"/>
                    <a:pt x="1450" y="402"/>
                    <a:pt x="932" y="40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2" name="Freeform 33">
              <a:extLst>
                <a:ext uri="{FF2B5EF4-FFF2-40B4-BE49-F238E27FC236}">
                  <a16:creationId xmlns:a16="http://schemas.microsoft.com/office/drawing/2014/main" id="{B9B1028E-DD8B-4E4D-9ED0-74CB3551D3CF}"/>
                </a:ext>
              </a:extLst>
            </p:cNvPr>
            <p:cNvSpPr>
              <a:spLocks/>
            </p:cNvSpPr>
            <p:nvPr/>
          </p:nvSpPr>
          <p:spPr bwMode="auto">
            <a:xfrm>
              <a:off x="6183313" y="2747963"/>
              <a:ext cx="82550" cy="123825"/>
            </a:xfrm>
            <a:custGeom>
              <a:avLst/>
              <a:gdLst>
                <a:gd name="T0" fmla="*/ 222 w 567"/>
                <a:gd name="T1" fmla="*/ 859 h 863"/>
                <a:gd name="T2" fmla="*/ 472 w 567"/>
                <a:gd name="T3" fmla="*/ 752 h 863"/>
                <a:gd name="T4" fmla="*/ 541 w 567"/>
                <a:gd name="T5" fmla="*/ 505 h 863"/>
                <a:gd name="T6" fmla="*/ 413 w 567"/>
                <a:gd name="T7" fmla="*/ 63 h 863"/>
                <a:gd name="T8" fmla="*/ 329 w 567"/>
                <a:gd name="T9" fmla="*/ 90 h 863"/>
                <a:gd name="T10" fmla="*/ 456 w 567"/>
                <a:gd name="T11" fmla="*/ 531 h 863"/>
                <a:gd name="T12" fmla="*/ 409 w 567"/>
                <a:gd name="T13" fmla="*/ 689 h 863"/>
                <a:gd name="T14" fmla="*/ 63 w 567"/>
                <a:gd name="T15" fmla="*/ 753 h 863"/>
                <a:gd name="T16" fmla="*/ 7 w 567"/>
                <a:gd name="T17" fmla="*/ 782 h 863"/>
                <a:gd name="T18" fmla="*/ 37 w 567"/>
                <a:gd name="T19" fmla="*/ 837 h 863"/>
                <a:gd name="T20" fmla="*/ 222 w 567"/>
                <a:gd name="T21" fmla="*/ 859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7" h="863">
                  <a:moveTo>
                    <a:pt x="222" y="859"/>
                  </a:moveTo>
                  <a:cubicBezTo>
                    <a:pt x="320" y="852"/>
                    <a:pt x="409" y="815"/>
                    <a:pt x="472" y="752"/>
                  </a:cubicBezTo>
                  <a:cubicBezTo>
                    <a:pt x="542" y="682"/>
                    <a:pt x="567" y="592"/>
                    <a:pt x="541" y="505"/>
                  </a:cubicBezTo>
                  <a:cubicBezTo>
                    <a:pt x="491" y="343"/>
                    <a:pt x="448" y="192"/>
                    <a:pt x="413" y="63"/>
                  </a:cubicBezTo>
                  <a:cubicBezTo>
                    <a:pt x="393" y="0"/>
                    <a:pt x="308" y="27"/>
                    <a:pt x="329" y="90"/>
                  </a:cubicBezTo>
                  <a:cubicBezTo>
                    <a:pt x="363" y="219"/>
                    <a:pt x="406" y="370"/>
                    <a:pt x="456" y="531"/>
                  </a:cubicBezTo>
                  <a:cubicBezTo>
                    <a:pt x="473" y="585"/>
                    <a:pt x="456" y="643"/>
                    <a:pt x="409" y="689"/>
                  </a:cubicBezTo>
                  <a:cubicBezTo>
                    <a:pt x="349" y="749"/>
                    <a:pt x="222" y="802"/>
                    <a:pt x="63" y="753"/>
                  </a:cubicBezTo>
                  <a:cubicBezTo>
                    <a:pt x="40" y="745"/>
                    <a:pt x="15" y="758"/>
                    <a:pt x="7" y="782"/>
                  </a:cubicBezTo>
                  <a:cubicBezTo>
                    <a:pt x="0" y="805"/>
                    <a:pt x="13" y="830"/>
                    <a:pt x="37" y="837"/>
                  </a:cubicBezTo>
                  <a:cubicBezTo>
                    <a:pt x="99" y="856"/>
                    <a:pt x="162" y="863"/>
                    <a:pt x="222" y="85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3" name="Freeform 34">
              <a:extLst>
                <a:ext uri="{FF2B5EF4-FFF2-40B4-BE49-F238E27FC236}">
                  <a16:creationId xmlns:a16="http://schemas.microsoft.com/office/drawing/2014/main" id="{F17DF7CD-2E70-44CA-9B10-12950CAEB840}"/>
                </a:ext>
              </a:extLst>
            </p:cNvPr>
            <p:cNvSpPr>
              <a:spLocks/>
            </p:cNvSpPr>
            <p:nvPr/>
          </p:nvSpPr>
          <p:spPr bwMode="auto">
            <a:xfrm>
              <a:off x="6108700" y="2911475"/>
              <a:ext cx="211138" cy="90487"/>
            </a:xfrm>
            <a:custGeom>
              <a:avLst/>
              <a:gdLst>
                <a:gd name="T0" fmla="*/ 1375 w 1471"/>
                <a:gd name="T1" fmla="*/ 31 h 636"/>
                <a:gd name="T2" fmla="*/ 811 w 1471"/>
                <a:gd name="T3" fmla="*/ 614 h 636"/>
                <a:gd name="T4" fmla="*/ 144 w 1471"/>
                <a:gd name="T5" fmla="*/ 91 h 636"/>
                <a:gd name="T6" fmla="*/ 1375 w 1471"/>
                <a:gd name="T7" fmla="*/ 31 h 636"/>
              </a:gdLst>
              <a:ahLst/>
              <a:cxnLst>
                <a:cxn ang="0">
                  <a:pos x="T0" y="T1"/>
                </a:cxn>
                <a:cxn ang="0">
                  <a:pos x="T2" y="T3"/>
                </a:cxn>
                <a:cxn ang="0">
                  <a:pos x="T4" y="T5"/>
                </a:cxn>
                <a:cxn ang="0">
                  <a:pos x="T6" y="T7"/>
                </a:cxn>
              </a:cxnLst>
              <a:rect l="0" t="0" r="r" b="b"/>
              <a:pathLst>
                <a:path w="1471" h="636">
                  <a:moveTo>
                    <a:pt x="1375" y="31"/>
                  </a:moveTo>
                  <a:cubicBezTo>
                    <a:pt x="1471" y="0"/>
                    <a:pt x="1297" y="592"/>
                    <a:pt x="811" y="614"/>
                  </a:cubicBezTo>
                  <a:cubicBezTo>
                    <a:pt x="304" y="636"/>
                    <a:pt x="0" y="28"/>
                    <a:pt x="144" y="91"/>
                  </a:cubicBezTo>
                  <a:cubicBezTo>
                    <a:pt x="631" y="203"/>
                    <a:pt x="986" y="188"/>
                    <a:pt x="1375" y="3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4" name="Freeform 35">
              <a:extLst>
                <a:ext uri="{FF2B5EF4-FFF2-40B4-BE49-F238E27FC236}">
                  <a16:creationId xmlns:a16="http://schemas.microsoft.com/office/drawing/2014/main" id="{AE6CC3F9-8B25-4DFD-AEDC-42BD820995EB}"/>
                </a:ext>
              </a:extLst>
            </p:cNvPr>
            <p:cNvSpPr>
              <a:spLocks/>
            </p:cNvSpPr>
            <p:nvPr/>
          </p:nvSpPr>
          <p:spPr bwMode="auto">
            <a:xfrm>
              <a:off x="5757863" y="2698750"/>
              <a:ext cx="171450" cy="255587"/>
            </a:xfrm>
            <a:custGeom>
              <a:avLst/>
              <a:gdLst>
                <a:gd name="T0" fmla="*/ 806 w 1192"/>
                <a:gd name="T1" fmla="*/ 229 h 1795"/>
                <a:gd name="T2" fmla="*/ 1192 w 1192"/>
                <a:gd name="T3" fmla="*/ 554 h 1795"/>
                <a:gd name="T4" fmla="*/ 1107 w 1192"/>
                <a:gd name="T5" fmla="*/ 1491 h 1795"/>
                <a:gd name="T6" fmla="*/ 1053 w 1192"/>
                <a:gd name="T7" fmla="*/ 1593 h 1795"/>
                <a:gd name="T8" fmla="*/ 158 w 1192"/>
                <a:gd name="T9" fmla="*/ 801 h 1795"/>
                <a:gd name="T10" fmla="*/ 806 w 1192"/>
                <a:gd name="T11" fmla="*/ 229 h 1795"/>
              </a:gdLst>
              <a:ahLst/>
              <a:cxnLst>
                <a:cxn ang="0">
                  <a:pos x="T0" y="T1"/>
                </a:cxn>
                <a:cxn ang="0">
                  <a:pos x="T2" y="T3"/>
                </a:cxn>
                <a:cxn ang="0">
                  <a:pos x="T4" y="T5"/>
                </a:cxn>
                <a:cxn ang="0">
                  <a:pos x="T6" y="T7"/>
                </a:cxn>
                <a:cxn ang="0">
                  <a:pos x="T8" y="T9"/>
                </a:cxn>
                <a:cxn ang="0">
                  <a:pos x="T10" y="T11"/>
                </a:cxn>
              </a:cxnLst>
              <a:rect l="0" t="0" r="r" b="b"/>
              <a:pathLst>
                <a:path w="1192" h="1795">
                  <a:moveTo>
                    <a:pt x="806" y="229"/>
                  </a:moveTo>
                  <a:cubicBezTo>
                    <a:pt x="989" y="400"/>
                    <a:pt x="1060" y="513"/>
                    <a:pt x="1192" y="554"/>
                  </a:cubicBezTo>
                  <a:lnTo>
                    <a:pt x="1107" y="1491"/>
                  </a:lnTo>
                  <a:cubicBezTo>
                    <a:pt x="1096" y="1530"/>
                    <a:pt x="1078" y="1564"/>
                    <a:pt x="1053" y="1593"/>
                  </a:cubicBezTo>
                  <a:cubicBezTo>
                    <a:pt x="883" y="1795"/>
                    <a:pt x="408" y="1712"/>
                    <a:pt x="158" y="801"/>
                  </a:cubicBezTo>
                  <a:cubicBezTo>
                    <a:pt x="0" y="225"/>
                    <a:pt x="560" y="0"/>
                    <a:pt x="806" y="229"/>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25" name="Freeform 36">
              <a:extLst>
                <a:ext uri="{FF2B5EF4-FFF2-40B4-BE49-F238E27FC236}">
                  <a16:creationId xmlns:a16="http://schemas.microsoft.com/office/drawing/2014/main" id="{F64DDAEC-23AD-4E6E-9BF8-DE82FE662751}"/>
                </a:ext>
              </a:extLst>
            </p:cNvPr>
            <p:cNvSpPr>
              <a:spLocks/>
            </p:cNvSpPr>
            <p:nvPr/>
          </p:nvSpPr>
          <p:spPr bwMode="auto">
            <a:xfrm>
              <a:off x="5799138" y="2743200"/>
              <a:ext cx="60325" cy="93662"/>
            </a:xfrm>
            <a:custGeom>
              <a:avLst/>
              <a:gdLst>
                <a:gd name="T0" fmla="*/ 150 w 419"/>
                <a:gd name="T1" fmla="*/ 659 h 660"/>
                <a:gd name="T2" fmla="*/ 112 w 419"/>
                <a:gd name="T3" fmla="*/ 637 h 660"/>
                <a:gd name="T4" fmla="*/ 38 w 419"/>
                <a:gd name="T5" fmla="*/ 244 h 660"/>
                <a:gd name="T6" fmla="*/ 384 w 419"/>
                <a:gd name="T7" fmla="*/ 44 h 660"/>
                <a:gd name="T8" fmla="*/ 414 w 419"/>
                <a:gd name="T9" fmla="*/ 92 h 660"/>
                <a:gd name="T10" fmla="*/ 366 w 419"/>
                <a:gd name="T11" fmla="*/ 122 h 660"/>
                <a:gd name="T12" fmla="*/ 116 w 419"/>
                <a:gd name="T13" fmla="*/ 262 h 660"/>
                <a:gd name="T14" fmla="*/ 183 w 419"/>
                <a:gd name="T15" fmla="*/ 602 h 660"/>
                <a:gd name="T16" fmla="*/ 165 w 419"/>
                <a:gd name="T17" fmla="*/ 655 h 660"/>
                <a:gd name="T18" fmla="*/ 150 w 419"/>
                <a:gd name="T19" fmla="*/ 659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9" h="660">
                  <a:moveTo>
                    <a:pt x="150" y="659"/>
                  </a:moveTo>
                  <a:cubicBezTo>
                    <a:pt x="135" y="660"/>
                    <a:pt x="119" y="652"/>
                    <a:pt x="112" y="637"/>
                  </a:cubicBezTo>
                  <a:cubicBezTo>
                    <a:pt x="107" y="628"/>
                    <a:pt x="0" y="408"/>
                    <a:pt x="38" y="244"/>
                  </a:cubicBezTo>
                  <a:cubicBezTo>
                    <a:pt x="63" y="137"/>
                    <a:pt x="190" y="0"/>
                    <a:pt x="384" y="44"/>
                  </a:cubicBezTo>
                  <a:cubicBezTo>
                    <a:pt x="406" y="49"/>
                    <a:pt x="419" y="71"/>
                    <a:pt x="414" y="92"/>
                  </a:cubicBezTo>
                  <a:cubicBezTo>
                    <a:pt x="409" y="114"/>
                    <a:pt x="388" y="127"/>
                    <a:pt x="366" y="122"/>
                  </a:cubicBezTo>
                  <a:cubicBezTo>
                    <a:pt x="220" y="88"/>
                    <a:pt x="131" y="197"/>
                    <a:pt x="116" y="262"/>
                  </a:cubicBezTo>
                  <a:cubicBezTo>
                    <a:pt x="85" y="398"/>
                    <a:pt x="182" y="600"/>
                    <a:pt x="183" y="602"/>
                  </a:cubicBezTo>
                  <a:cubicBezTo>
                    <a:pt x="193" y="622"/>
                    <a:pt x="185" y="645"/>
                    <a:pt x="165" y="655"/>
                  </a:cubicBezTo>
                  <a:cubicBezTo>
                    <a:pt x="160" y="657"/>
                    <a:pt x="155" y="659"/>
                    <a:pt x="150" y="65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6" name="Freeform 37">
              <a:extLst>
                <a:ext uri="{FF2B5EF4-FFF2-40B4-BE49-F238E27FC236}">
                  <a16:creationId xmlns:a16="http://schemas.microsoft.com/office/drawing/2014/main" id="{59054345-472C-4CFD-A969-9ADD534358DC}"/>
                </a:ext>
              </a:extLst>
            </p:cNvPr>
            <p:cNvSpPr>
              <a:spLocks/>
            </p:cNvSpPr>
            <p:nvPr/>
          </p:nvSpPr>
          <p:spPr bwMode="auto">
            <a:xfrm>
              <a:off x="5062538" y="3840163"/>
              <a:ext cx="642938" cy="452437"/>
            </a:xfrm>
            <a:custGeom>
              <a:avLst/>
              <a:gdLst>
                <a:gd name="T0" fmla="*/ 1714 w 4487"/>
                <a:gd name="T1" fmla="*/ 3165 h 3165"/>
                <a:gd name="T2" fmla="*/ 1707 w 4487"/>
                <a:gd name="T3" fmla="*/ 3165 h 3165"/>
                <a:gd name="T4" fmla="*/ 1484 w 4487"/>
                <a:gd name="T5" fmla="*/ 2980 h 3165"/>
                <a:gd name="T6" fmla="*/ 137 w 4487"/>
                <a:gd name="T7" fmla="*/ 1320 h 3165"/>
                <a:gd name="T8" fmla="*/ 73 w 4487"/>
                <a:gd name="T9" fmla="*/ 994 h 3165"/>
                <a:gd name="T10" fmla="*/ 398 w 4487"/>
                <a:gd name="T11" fmla="*/ 930 h 3165"/>
                <a:gd name="T12" fmla="*/ 1710 w 4487"/>
                <a:gd name="T13" fmla="*/ 2313 h 3165"/>
                <a:gd name="T14" fmla="*/ 4129 w 4487"/>
                <a:gd name="T15" fmla="*/ 51 h 3165"/>
                <a:gd name="T16" fmla="*/ 4437 w 4487"/>
                <a:gd name="T17" fmla="*/ 175 h 3165"/>
                <a:gd name="T18" fmla="*/ 4313 w 4487"/>
                <a:gd name="T19" fmla="*/ 483 h 3165"/>
                <a:gd name="T20" fmla="*/ 1940 w 4487"/>
                <a:gd name="T21" fmla="*/ 2992 h 3165"/>
                <a:gd name="T22" fmla="*/ 1714 w 4487"/>
                <a:gd name="T23" fmla="*/ 3165 h 3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487" h="3165">
                  <a:moveTo>
                    <a:pt x="1714" y="3165"/>
                  </a:moveTo>
                  <a:cubicBezTo>
                    <a:pt x="1712" y="3165"/>
                    <a:pt x="1709" y="3165"/>
                    <a:pt x="1707" y="3165"/>
                  </a:cubicBezTo>
                  <a:cubicBezTo>
                    <a:pt x="1599" y="3162"/>
                    <a:pt x="1507" y="3086"/>
                    <a:pt x="1484" y="2980"/>
                  </a:cubicBezTo>
                  <a:cubicBezTo>
                    <a:pt x="1482" y="2972"/>
                    <a:pt x="1270" y="2081"/>
                    <a:pt x="137" y="1320"/>
                  </a:cubicBezTo>
                  <a:cubicBezTo>
                    <a:pt x="29" y="1248"/>
                    <a:pt x="0" y="1102"/>
                    <a:pt x="73" y="994"/>
                  </a:cubicBezTo>
                  <a:cubicBezTo>
                    <a:pt x="145" y="887"/>
                    <a:pt x="291" y="858"/>
                    <a:pt x="398" y="930"/>
                  </a:cubicBezTo>
                  <a:cubicBezTo>
                    <a:pt x="1106" y="1406"/>
                    <a:pt x="1498" y="1928"/>
                    <a:pt x="1710" y="2313"/>
                  </a:cubicBezTo>
                  <a:cubicBezTo>
                    <a:pt x="2025" y="1677"/>
                    <a:pt x="2724" y="648"/>
                    <a:pt x="4129" y="51"/>
                  </a:cubicBezTo>
                  <a:cubicBezTo>
                    <a:pt x="4248" y="0"/>
                    <a:pt x="4386" y="56"/>
                    <a:pt x="4437" y="175"/>
                  </a:cubicBezTo>
                  <a:cubicBezTo>
                    <a:pt x="4487" y="295"/>
                    <a:pt x="4432" y="432"/>
                    <a:pt x="4313" y="483"/>
                  </a:cubicBezTo>
                  <a:cubicBezTo>
                    <a:pt x="2426" y="1284"/>
                    <a:pt x="1945" y="2975"/>
                    <a:pt x="1940" y="2992"/>
                  </a:cubicBezTo>
                  <a:cubicBezTo>
                    <a:pt x="1912" y="3095"/>
                    <a:pt x="1819" y="3165"/>
                    <a:pt x="1714" y="316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4824730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59714-6B9D-4192-800A-E40796C2E2EB}"/>
              </a:ext>
            </a:extLst>
          </p:cNvPr>
          <p:cNvSpPr>
            <a:spLocks noGrp="1"/>
          </p:cNvSpPr>
          <p:nvPr>
            <p:ph type="title"/>
          </p:nvPr>
        </p:nvSpPr>
        <p:spPr/>
        <p:txBody>
          <a:bodyPr/>
          <a:lstStyle/>
          <a:p>
            <a:r>
              <a:rPr lang="en-GB"/>
              <a:t>Table Styles in Excel</a:t>
            </a:r>
            <a:endParaRPr lang="en-GB">
              <a:solidFill>
                <a:schemeClr val="bg1"/>
              </a:solidFill>
            </a:endParaRPr>
          </a:p>
        </p:txBody>
      </p:sp>
      <p:pic>
        <p:nvPicPr>
          <p:cNvPr id="5" name="Picture 4" descr="The light table styles in Microsoft Excel, Styles, 1, 2, 6, 7, 8, 9, 15, 16, 17, 18, 19, 20 and 21 are circled as accessible.">
            <a:extLst>
              <a:ext uri="{FF2B5EF4-FFF2-40B4-BE49-F238E27FC236}">
                <a16:creationId xmlns:a16="http://schemas.microsoft.com/office/drawing/2014/main" id="{EBEA6A16-73EB-4A0E-9AA2-3BCCAF7253D6}"/>
              </a:ext>
            </a:extLst>
          </p:cNvPr>
          <p:cNvPicPr>
            <a:picLocks noChangeAspect="1"/>
          </p:cNvPicPr>
          <p:nvPr/>
        </p:nvPicPr>
        <p:blipFill rotWithShape="1">
          <a:blip r:embed="rId3"/>
          <a:srcRect l="34792" t="13305" r="56779" b="68332"/>
          <a:stretch/>
        </p:blipFill>
        <p:spPr>
          <a:xfrm>
            <a:off x="403439" y="1198187"/>
            <a:ext cx="5354425" cy="2187017"/>
          </a:xfrm>
          <a:prstGeom prst="rect">
            <a:avLst/>
          </a:prstGeom>
          <a:solidFill>
            <a:srgbClr val="FFFFFF"/>
          </a:solidFill>
          <a:ln w="57150">
            <a:solidFill>
              <a:schemeClr val="accent1"/>
            </a:solidFill>
          </a:ln>
        </p:spPr>
      </p:pic>
      <p:pic>
        <p:nvPicPr>
          <p:cNvPr id="41" name="Medium box" descr="The medium table styles in Microsoft Excel, Styles. Styles 1, 2, 8 ,9, 15 ,16, 22, 23, 24, 25, 26, 27 and 28 are circled as accessible.">
            <a:extLst>
              <a:ext uri="{FF2B5EF4-FFF2-40B4-BE49-F238E27FC236}">
                <a16:creationId xmlns:a16="http://schemas.microsoft.com/office/drawing/2014/main" id="{D03CF4FB-A7B9-4500-941E-CCE29F03D7F3}"/>
              </a:ext>
            </a:extLst>
          </p:cNvPr>
          <p:cNvPicPr>
            <a:picLocks noChangeAspect="1"/>
          </p:cNvPicPr>
          <p:nvPr/>
        </p:nvPicPr>
        <p:blipFill rotWithShape="1">
          <a:blip r:embed="rId3"/>
          <a:srcRect l="34792" t="31325" r="56779" b="44535"/>
          <a:stretch/>
        </p:blipFill>
        <p:spPr>
          <a:xfrm>
            <a:off x="430270" y="3690004"/>
            <a:ext cx="5354426" cy="2875177"/>
          </a:xfrm>
          <a:prstGeom prst="rect">
            <a:avLst/>
          </a:prstGeom>
          <a:ln w="57150">
            <a:solidFill>
              <a:schemeClr val="accent1"/>
            </a:solidFill>
          </a:ln>
        </p:spPr>
      </p:pic>
      <p:pic>
        <p:nvPicPr>
          <p:cNvPr id="42" name="Dark group" descr="The dark  table styles in Microsoft Excel, Styles, 1, 2, and 8 are circled as accessible.">
            <a:extLst>
              <a:ext uri="{FF2B5EF4-FFF2-40B4-BE49-F238E27FC236}">
                <a16:creationId xmlns:a16="http://schemas.microsoft.com/office/drawing/2014/main" id="{0E254E7B-B2AE-473D-8C28-76C8E23BE97C}"/>
              </a:ext>
            </a:extLst>
          </p:cNvPr>
          <p:cNvPicPr>
            <a:picLocks noChangeAspect="1"/>
          </p:cNvPicPr>
          <p:nvPr/>
        </p:nvPicPr>
        <p:blipFill rotWithShape="1">
          <a:blip r:embed="rId3"/>
          <a:srcRect l="34792" t="55070" r="56779" b="31686"/>
          <a:stretch/>
        </p:blipFill>
        <p:spPr>
          <a:xfrm>
            <a:off x="6407305" y="1198187"/>
            <a:ext cx="5354425" cy="1577419"/>
          </a:xfrm>
          <a:prstGeom prst="rect">
            <a:avLst/>
          </a:prstGeom>
          <a:ln w="57150">
            <a:solidFill>
              <a:schemeClr val="accent1"/>
            </a:solidFill>
          </a:ln>
        </p:spPr>
      </p:pic>
      <p:pic>
        <p:nvPicPr>
          <p:cNvPr id="8" name="Graphic 7" descr="Harvey Balls 50% outline">
            <a:extLst>
              <a:ext uri="{FF2B5EF4-FFF2-40B4-BE49-F238E27FC236}">
                <a16:creationId xmlns:a16="http://schemas.microsoft.com/office/drawing/2014/main" id="{83756342-6DFD-4CEC-B7A2-65B01AB2D1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6620" y="3501878"/>
            <a:ext cx="2875176" cy="2875176"/>
          </a:xfrm>
          <a:prstGeom prst="rect">
            <a:avLst/>
          </a:prstGeom>
        </p:spPr>
      </p:pic>
      <p:sp>
        <p:nvSpPr>
          <p:cNvPr id="82" name="Rectangle 81">
            <a:extLst>
              <a:ext uri="{FF2B5EF4-FFF2-40B4-BE49-F238E27FC236}">
                <a16:creationId xmlns:a16="http://schemas.microsoft.com/office/drawing/2014/main" id="{7DA9757A-861C-44D5-ABA5-10CEE559B29A}"/>
              </a:ext>
            </a:extLst>
          </p:cNvPr>
          <p:cNvSpPr/>
          <p:nvPr/>
        </p:nvSpPr>
        <p:spPr>
          <a:xfrm>
            <a:off x="8664158" y="4159558"/>
            <a:ext cx="3527842" cy="1692771"/>
          </a:xfrm>
          <a:prstGeom prst="rect">
            <a:avLst/>
          </a:prstGeom>
          <a:noFill/>
        </p:spPr>
        <p:txBody>
          <a:bodyPr wrap="square" lIns="91440" tIns="45720" rIns="91440" bIns="45720">
            <a:spAutoFit/>
          </a:bodyPr>
          <a:lstStyle/>
          <a:p>
            <a:r>
              <a:rPr lang="en-US" sz="2600">
                <a:latin typeface="Lucida Sans" panose="020B0602030504020204" pitchFamily="34" charset="0"/>
                <a:ea typeface="+mj-ea"/>
                <a:cs typeface="+mj-cs"/>
              </a:rPr>
              <a:t>48% of the default table styles are accessible colour combinations.</a:t>
            </a:r>
          </a:p>
        </p:txBody>
      </p:sp>
      <p:grpSp>
        <p:nvGrpSpPr>
          <p:cNvPr id="25" name="Group 24">
            <a:extLst>
              <a:ext uri="{FF2B5EF4-FFF2-40B4-BE49-F238E27FC236}">
                <a16:creationId xmlns:a16="http://schemas.microsoft.com/office/drawing/2014/main" id="{93EF7E38-ADF3-4779-9F21-DE977C4C9DEE}"/>
              </a:ext>
              <a:ext uri="{C183D7F6-B498-43B3-948B-1728B52AA6E4}">
                <adec:decorative xmlns:adec="http://schemas.microsoft.com/office/drawing/2017/decorative" val="1"/>
              </a:ext>
            </a:extLst>
          </p:cNvPr>
          <p:cNvGrpSpPr/>
          <p:nvPr/>
        </p:nvGrpSpPr>
        <p:grpSpPr>
          <a:xfrm>
            <a:off x="1969293" y="1474640"/>
            <a:ext cx="9767888" cy="4333634"/>
            <a:chOff x="1969293" y="1474640"/>
            <a:chExt cx="9767888" cy="4333634"/>
          </a:xfrm>
        </p:grpSpPr>
        <p:sp>
          <p:nvSpPr>
            <p:cNvPr id="19" name="Rectangle 18">
              <a:extLst>
                <a:ext uri="{FF2B5EF4-FFF2-40B4-BE49-F238E27FC236}">
                  <a16:creationId xmlns:a16="http://schemas.microsoft.com/office/drawing/2014/main" id="{9FDA5702-7106-4C20-AEBF-5A181DDF1DF1}"/>
                </a:ext>
              </a:extLst>
            </p:cNvPr>
            <p:cNvSpPr/>
            <p:nvPr/>
          </p:nvSpPr>
          <p:spPr>
            <a:xfrm>
              <a:off x="7183120" y="2118540"/>
              <a:ext cx="2332881" cy="6448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2" name="Group 101">
              <a:extLst>
                <a:ext uri="{FF2B5EF4-FFF2-40B4-BE49-F238E27FC236}">
                  <a16:creationId xmlns:a16="http://schemas.microsoft.com/office/drawing/2014/main" id="{ADE94F35-7CE5-4F19-AAFF-6AFFC8BB4564}"/>
                </a:ext>
              </a:extLst>
            </p:cNvPr>
            <p:cNvGrpSpPr/>
            <p:nvPr/>
          </p:nvGrpSpPr>
          <p:grpSpPr>
            <a:xfrm>
              <a:off x="1969293" y="1474640"/>
              <a:ext cx="9767888" cy="4333634"/>
              <a:chOff x="1916112" y="1486776"/>
              <a:chExt cx="9767888" cy="4333634"/>
            </a:xfrm>
            <a:solidFill>
              <a:srgbClr val="FFFFFF"/>
            </a:solidFill>
          </p:grpSpPr>
          <p:grpSp>
            <p:nvGrpSpPr>
              <p:cNvPr id="103" name="Group 102">
                <a:extLst>
                  <a:ext uri="{FF2B5EF4-FFF2-40B4-BE49-F238E27FC236}">
                    <a16:creationId xmlns:a16="http://schemas.microsoft.com/office/drawing/2014/main" id="{E90AB556-B8F0-437D-9312-E8F92590DB71}"/>
                  </a:ext>
                </a:extLst>
              </p:cNvPr>
              <p:cNvGrpSpPr/>
              <p:nvPr/>
            </p:nvGrpSpPr>
            <p:grpSpPr>
              <a:xfrm>
                <a:off x="1916112" y="1486776"/>
                <a:ext cx="3788572" cy="4333634"/>
                <a:chOff x="5300755" y="2783086"/>
                <a:chExt cx="3810124" cy="4484565"/>
              </a:xfrm>
              <a:grpFill/>
            </p:grpSpPr>
            <p:sp>
              <p:nvSpPr>
                <p:cNvPr id="105" name="Rectangle 104">
                  <a:extLst>
                    <a:ext uri="{FF2B5EF4-FFF2-40B4-BE49-F238E27FC236}">
                      <a16:creationId xmlns:a16="http://schemas.microsoft.com/office/drawing/2014/main" id="{EB8D6FC6-46DE-442B-BA45-3132CF1078F2}"/>
                    </a:ext>
                    <a:ext uri="{C183D7F6-B498-43B3-948B-1728B52AA6E4}">
                      <adec:decorative xmlns:adec="http://schemas.microsoft.com/office/drawing/2017/decorative" val="1"/>
                    </a:ext>
                  </a:extLst>
                </p:cNvPr>
                <p:cNvSpPr/>
                <p:nvPr/>
              </p:nvSpPr>
              <p:spPr>
                <a:xfrm rot="16200000">
                  <a:off x="6294193" y="4450965"/>
                  <a:ext cx="1823251" cy="3810121"/>
                </a:xfrm>
                <a:prstGeom prst="rect">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L-Shape 105">
                  <a:extLst>
                    <a:ext uri="{FF2B5EF4-FFF2-40B4-BE49-F238E27FC236}">
                      <a16:creationId xmlns:a16="http://schemas.microsoft.com/office/drawing/2014/main" id="{D8E7694F-7463-475C-BC0F-BFB1DB5BCFA7}"/>
                    </a:ext>
                  </a:extLst>
                </p:cNvPr>
                <p:cNvSpPr/>
                <p:nvPr/>
              </p:nvSpPr>
              <p:spPr>
                <a:xfrm rot="10800000" flipH="1" flipV="1">
                  <a:off x="5300755" y="2783086"/>
                  <a:ext cx="3810122" cy="1218044"/>
                </a:xfrm>
                <a:prstGeom prst="corner">
                  <a:avLst>
                    <a:gd name="adj1" fmla="val 49269"/>
                    <a:gd name="adj2" fmla="val 190267"/>
                  </a:avLst>
                </a:prstGeom>
                <a:grp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4" name="Rectangle 103">
                <a:extLst>
                  <a:ext uri="{FF2B5EF4-FFF2-40B4-BE49-F238E27FC236}">
                    <a16:creationId xmlns:a16="http://schemas.microsoft.com/office/drawing/2014/main" id="{CB5D1307-7941-41D1-B5E0-379C478E700B}"/>
                  </a:ext>
                </a:extLst>
              </p:cNvPr>
              <p:cNvSpPr/>
              <p:nvPr/>
            </p:nvSpPr>
            <p:spPr>
              <a:xfrm>
                <a:off x="7881780" y="1552820"/>
                <a:ext cx="3802220" cy="64481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7" name="Group 26">
            <a:extLst>
              <a:ext uri="{FF2B5EF4-FFF2-40B4-BE49-F238E27FC236}">
                <a16:creationId xmlns:a16="http://schemas.microsoft.com/office/drawing/2014/main" id="{C721CEF7-6A03-4C96-AC2C-FEC28A31E686}"/>
              </a:ext>
              <a:ext uri="{C183D7F6-B498-43B3-948B-1728B52AA6E4}">
                <adec:decorative xmlns:adec="http://schemas.microsoft.com/office/drawing/2017/decorative" val="1"/>
              </a:ext>
            </a:extLst>
          </p:cNvPr>
          <p:cNvGrpSpPr/>
          <p:nvPr/>
        </p:nvGrpSpPr>
        <p:grpSpPr>
          <a:xfrm>
            <a:off x="403438" y="1454944"/>
            <a:ext cx="7583276" cy="4991576"/>
            <a:chOff x="403438" y="1454944"/>
            <a:chExt cx="7583276" cy="4991576"/>
          </a:xfrm>
        </p:grpSpPr>
        <p:grpSp>
          <p:nvGrpSpPr>
            <p:cNvPr id="24" name="Group 23">
              <a:extLst>
                <a:ext uri="{FF2B5EF4-FFF2-40B4-BE49-F238E27FC236}">
                  <a16:creationId xmlns:a16="http://schemas.microsoft.com/office/drawing/2014/main" id="{B9CF43E6-CC75-4A53-A3AB-A385243660F4}"/>
                </a:ext>
              </a:extLst>
            </p:cNvPr>
            <p:cNvGrpSpPr/>
            <p:nvPr/>
          </p:nvGrpSpPr>
          <p:grpSpPr>
            <a:xfrm>
              <a:off x="403438" y="1454944"/>
              <a:ext cx="7583276" cy="4991576"/>
              <a:chOff x="403438" y="1454944"/>
              <a:chExt cx="7583276" cy="4991576"/>
            </a:xfrm>
          </p:grpSpPr>
          <p:sp>
            <p:nvSpPr>
              <p:cNvPr id="22" name="L-Shape 21">
                <a:extLst>
                  <a:ext uri="{FF2B5EF4-FFF2-40B4-BE49-F238E27FC236}">
                    <a16:creationId xmlns:a16="http://schemas.microsoft.com/office/drawing/2014/main" id="{BDD5CBF0-8002-4158-9400-91B46E6C4041}"/>
                  </a:ext>
                </a:extLst>
              </p:cNvPr>
              <p:cNvSpPr/>
              <p:nvPr/>
            </p:nvSpPr>
            <p:spPr>
              <a:xfrm>
                <a:off x="403438" y="1454944"/>
                <a:ext cx="5354426" cy="1834795"/>
              </a:xfrm>
              <a:prstGeom prst="corner">
                <a:avLst>
                  <a:gd name="adj1" fmla="val 35571"/>
                  <a:gd name="adj2" fmla="val 86317"/>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L-Shape 106">
                <a:extLst>
                  <a:ext uri="{FF2B5EF4-FFF2-40B4-BE49-F238E27FC236}">
                    <a16:creationId xmlns:a16="http://schemas.microsoft.com/office/drawing/2014/main" id="{75C8885D-0AC7-4411-8CF6-359F492B277A}"/>
                  </a:ext>
                </a:extLst>
              </p:cNvPr>
              <p:cNvSpPr/>
              <p:nvPr/>
            </p:nvSpPr>
            <p:spPr>
              <a:xfrm>
                <a:off x="430270" y="4046385"/>
                <a:ext cx="5354426" cy="2400135"/>
              </a:xfrm>
              <a:prstGeom prst="corner">
                <a:avLst>
                  <a:gd name="adj1" fmla="val 27826"/>
                  <a:gd name="adj2" fmla="val 66094"/>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L-Shape 107">
                <a:extLst>
                  <a:ext uri="{FF2B5EF4-FFF2-40B4-BE49-F238E27FC236}">
                    <a16:creationId xmlns:a16="http://schemas.microsoft.com/office/drawing/2014/main" id="{A151999F-5658-4998-A9B8-7E4845693DA6}"/>
                  </a:ext>
                </a:extLst>
              </p:cNvPr>
              <p:cNvSpPr/>
              <p:nvPr/>
            </p:nvSpPr>
            <p:spPr>
              <a:xfrm flipV="1">
                <a:off x="6407304" y="1540683"/>
                <a:ext cx="1579410" cy="1222669"/>
              </a:xfrm>
              <a:prstGeom prst="corner">
                <a:avLst>
                  <a:gd name="adj1" fmla="val 53261"/>
                  <a:gd name="adj2" fmla="val 66849"/>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6" name="Rectangle 25">
              <a:extLst>
                <a:ext uri="{FF2B5EF4-FFF2-40B4-BE49-F238E27FC236}">
                  <a16:creationId xmlns:a16="http://schemas.microsoft.com/office/drawing/2014/main" id="{D95D6D89-38D8-4320-A9C4-B40A365A2DED}"/>
                </a:ext>
              </a:extLst>
            </p:cNvPr>
            <p:cNvSpPr/>
            <p:nvPr/>
          </p:nvSpPr>
          <p:spPr>
            <a:xfrm>
              <a:off x="4186124" y="1454944"/>
              <a:ext cx="1571742" cy="66359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890405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10" presetClass="entr" presetSubtype="0" fill="hold" nodeType="afterEffect">
                                  <p:stCondLst>
                                    <p:cond delay="75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EE80-9561-451D-A6D4-F4932513B555}"/>
              </a:ext>
            </a:extLst>
          </p:cNvPr>
          <p:cNvSpPr>
            <a:spLocks noGrp="1"/>
          </p:cNvSpPr>
          <p:nvPr>
            <p:ph type="title"/>
          </p:nvPr>
        </p:nvSpPr>
        <p:spPr/>
        <p:txBody>
          <a:bodyPr/>
          <a:lstStyle/>
          <a:p>
            <a:r>
              <a:rPr lang="en-GB"/>
              <a:t>Excel accessibility, helpful links</a:t>
            </a:r>
          </a:p>
        </p:txBody>
      </p:sp>
      <p:sp>
        <p:nvSpPr>
          <p:cNvPr id="4" name="Content Placeholder 3">
            <a:extLst>
              <a:ext uri="{FF2B5EF4-FFF2-40B4-BE49-F238E27FC236}">
                <a16:creationId xmlns:a16="http://schemas.microsoft.com/office/drawing/2014/main" id="{AD0A716D-D29E-44E2-8EC3-41CF50B27839}"/>
              </a:ext>
            </a:extLst>
          </p:cNvPr>
          <p:cNvSpPr>
            <a:spLocks noGrp="1"/>
          </p:cNvSpPr>
          <p:nvPr>
            <p:ph sz="quarter" idx="10"/>
          </p:nvPr>
        </p:nvSpPr>
        <p:spPr>
          <a:xfrm>
            <a:off x="336002" y="1264276"/>
            <a:ext cx="7599052" cy="5044724"/>
          </a:xfrm>
        </p:spPr>
        <p:txBody>
          <a:bodyPr anchor="ctr"/>
          <a:lstStyle/>
          <a:p>
            <a:pPr>
              <a:lnSpc>
                <a:spcPct val="200000"/>
              </a:lnSpc>
            </a:pPr>
            <a:r>
              <a:rPr lang="en-GB">
                <a:hlinkClick r:id="rId2"/>
              </a:rPr>
              <a:t>Excel bootcamp course</a:t>
            </a:r>
            <a:r>
              <a:rPr lang="en-GB"/>
              <a:t> (LinkedIn Learning)</a:t>
            </a:r>
          </a:p>
          <a:p>
            <a:pPr algn="l"/>
            <a:r>
              <a:rPr lang="en-US">
                <a:hlinkClick r:id="rId3"/>
              </a:rPr>
              <a:t>What is alternative text? How do I write it for images, charts, and graphs?</a:t>
            </a:r>
            <a:r>
              <a:rPr lang="en-US"/>
              <a:t> (YouTube, VLE Guru)</a:t>
            </a:r>
          </a:p>
          <a:p>
            <a:pPr>
              <a:lnSpc>
                <a:spcPct val="200000"/>
              </a:lnSpc>
            </a:pPr>
            <a:r>
              <a:rPr lang="en-GB">
                <a:hlinkClick r:id="rId4"/>
              </a:rPr>
              <a:t>Microsoft’s Office 365 training videos</a:t>
            </a:r>
            <a:r>
              <a:rPr lang="en-GB"/>
              <a:t> (Microsoft)</a:t>
            </a:r>
          </a:p>
          <a:p>
            <a:pPr>
              <a:lnSpc>
                <a:spcPct val="200000"/>
              </a:lnSpc>
            </a:pPr>
            <a:r>
              <a:rPr lang="en-GB">
                <a:hlinkClick r:id="rId5"/>
              </a:rPr>
              <a:t>Create accessible Excel spreadsheets</a:t>
            </a:r>
            <a:r>
              <a:rPr lang="en-GB"/>
              <a:t> (University of Leeds)</a:t>
            </a:r>
          </a:p>
          <a:p>
            <a:pPr>
              <a:lnSpc>
                <a:spcPct val="200000"/>
              </a:lnSpc>
            </a:pPr>
            <a:r>
              <a:rPr lang="en-US">
                <a:hlinkClick r:id="rId6"/>
              </a:rPr>
              <a:t>Make your Excel documents accessible</a:t>
            </a:r>
            <a:r>
              <a:rPr lang="en-US"/>
              <a:t> (Microsoft) </a:t>
            </a:r>
          </a:p>
          <a:p>
            <a:pPr>
              <a:lnSpc>
                <a:spcPct val="200000"/>
              </a:lnSpc>
            </a:pPr>
            <a:r>
              <a:rPr lang="en-US">
                <a:hlinkClick r:id="rId7"/>
              </a:rPr>
              <a:t>Microsoft Office 365 support page</a:t>
            </a:r>
            <a:r>
              <a:rPr lang="en-US"/>
              <a:t> (Microsoft) </a:t>
            </a:r>
          </a:p>
          <a:p>
            <a:pPr marL="0" indent="0">
              <a:buNone/>
            </a:pPr>
            <a:br>
              <a:rPr lang="en-GB" sz="1600" b="0" i="0">
                <a:solidFill>
                  <a:srgbClr val="4A4A4A"/>
                </a:solidFill>
                <a:effectLst/>
                <a:latin typeface="freight-sans-pro"/>
              </a:rPr>
            </a:br>
            <a:endParaRPr lang="en-GB" sz="1800">
              <a:latin typeface="+mn-lt"/>
            </a:endParaRPr>
          </a:p>
        </p:txBody>
      </p:sp>
      <p:grpSp>
        <p:nvGrpSpPr>
          <p:cNvPr id="6" name="Group 5">
            <a:extLst>
              <a:ext uri="{FF2B5EF4-FFF2-40B4-BE49-F238E27FC236}">
                <a16:creationId xmlns:a16="http://schemas.microsoft.com/office/drawing/2014/main" id="{8BDFBCE1-2599-4C11-8EA9-CA92C91A0D54}"/>
              </a:ext>
              <a:ext uri="{C183D7F6-B498-43B3-948B-1728B52AA6E4}">
                <adec:decorative xmlns:adec="http://schemas.microsoft.com/office/drawing/2017/decorative" val="1"/>
              </a:ext>
            </a:extLst>
          </p:cNvPr>
          <p:cNvGrpSpPr>
            <a:grpSpLocks noChangeAspect="1"/>
          </p:cNvGrpSpPr>
          <p:nvPr/>
        </p:nvGrpSpPr>
        <p:grpSpPr>
          <a:xfrm>
            <a:off x="8782050" y="1222682"/>
            <a:ext cx="2566988" cy="5086317"/>
            <a:chOff x="5172075" y="1905000"/>
            <a:chExt cx="1881188" cy="3727450"/>
          </a:xfrm>
          <a:effectLst>
            <a:outerShdw blurRad="50800" dist="38100" dir="2700000" algn="tl" rotWithShape="0">
              <a:prstClr val="black">
                <a:alpha val="40000"/>
              </a:prstClr>
            </a:outerShdw>
          </a:effectLst>
        </p:grpSpPr>
        <p:sp>
          <p:nvSpPr>
            <p:cNvPr id="7" name="Freeform 6">
              <a:extLst>
                <a:ext uri="{FF2B5EF4-FFF2-40B4-BE49-F238E27FC236}">
                  <a16:creationId xmlns:a16="http://schemas.microsoft.com/office/drawing/2014/main" id="{DEA6F8F6-E359-4353-8E1B-07C8A35C7F5F}"/>
                </a:ext>
              </a:extLst>
            </p:cNvPr>
            <p:cNvSpPr>
              <a:spLocks/>
            </p:cNvSpPr>
            <p:nvPr/>
          </p:nvSpPr>
          <p:spPr bwMode="auto">
            <a:xfrm>
              <a:off x="5376863" y="4687888"/>
              <a:ext cx="581025" cy="944562"/>
            </a:xfrm>
            <a:custGeom>
              <a:avLst/>
              <a:gdLst>
                <a:gd name="T0" fmla="*/ 679 w 8095"/>
                <a:gd name="T1" fmla="*/ 13204 h 13218"/>
                <a:gd name="T2" fmla="*/ 5424 w 8095"/>
                <a:gd name="T3" fmla="*/ 13218 h 13218"/>
                <a:gd name="T4" fmla="*/ 5996 w 8095"/>
                <a:gd name="T5" fmla="*/ 12654 h 13218"/>
                <a:gd name="T6" fmla="*/ 5910 w 8095"/>
                <a:gd name="T7" fmla="*/ 11900 h 13218"/>
                <a:gd name="T8" fmla="*/ 8095 w 8095"/>
                <a:gd name="T9" fmla="*/ 0 h 13218"/>
                <a:gd name="T10" fmla="*/ 4552 w 8095"/>
                <a:gd name="T11" fmla="*/ 42 h 13218"/>
                <a:gd name="T12" fmla="*/ 3592 w 8095"/>
                <a:gd name="T13" fmla="*/ 11151 h 13218"/>
                <a:gd name="T14" fmla="*/ 3385 w 8095"/>
                <a:gd name="T15" fmla="*/ 11441 h 13218"/>
                <a:gd name="T16" fmla="*/ 1944 w 8095"/>
                <a:gd name="T17" fmla="*/ 11870 h 13218"/>
                <a:gd name="T18" fmla="*/ 781 w 8095"/>
                <a:gd name="T19" fmla="*/ 12244 h 13218"/>
                <a:gd name="T20" fmla="*/ 679 w 8095"/>
                <a:gd name="T21" fmla="*/ 13204 h 13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5" h="13218">
                  <a:moveTo>
                    <a:pt x="679" y="13204"/>
                  </a:moveTo>
                  <a:lnTo>
                    <a:pt x="5424" y="13218"/>
                  </a:lnTo>
                  <a:cubicBezTo>
                    <a:pt x="5737" y="13218"/>
                    <a:pt x="5995" y="12967"/>
                    <a:pt x="5996" y="12654"/>
                  </a:cubicBezTo>
                  <a:cubicBezTo>
                    <a:pt x="5996" y="12412"/>
                    <a:pt x="5950" y="12145"/>
                    <a:pt x="5910" y="11900"/>
                  </a:cubicBezTo>
                  <a:cubicBezTo>
                    <a:pt x="5873" y="11677"/>
                    <a:pt x="7675" y="4748"/>
                    <a:pt x="8095" y="0"/>
                  </a:cubicBezTo>
                  <a:lnTo>
                    <a:pt x="4552" y="42"/>
                  </a:lnTo>
                  <a:lnTo>
                    <a:pt x="3592" y="11151"/>
                  </a:lnTo>
                  <a:cubicBezTo>
                    <a:pt x="3593" y="11282"/>
                    <a:pt x="3510" y="11399"/>
                    <a:pt x="3385" y="11441"/>
                  </a:cubicBezTo>
                  <a:cubicBezTo>
                    <a:pt x="3071" y="11547"/>
                    <a:pt x="2497" y="11708"/>
                    <a:pt x="1944" y="11870"/>
                  </a:cubicBezTo>
                  <a:cubicBezTo>
                    <a:pt x="1489" y="12004"/>
                    <a:pt x="1050" y="12138"/>
                    <a:pt x="781" y="12244"/>
                  </a:cubicBezTo>
                  <a:cubicBezTo>
                    <a:pt x="0" y="12554"/>
                    <a:pt x="426" y="13204"/>
                    <a:pt x="679" y="1320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7">
              <a:extLst>
                <a:ext uri="{FF2B5EF4-FFF2-40B4-BE49-F238E27FC236}">
                  <a16:creationId xmlns:a16="http://schemas.microsoft.com/office/drawing/2014/main" id="{EA99372E-6448-4D5C-9B0D-9650DA9F1565}"/>
                </a:ext>
              </a:extLst>
            </p:cNvPr>
            <p:cNvSpPr>
              <a:spLocks/>
            </p:cNvSpPr>
            <p:nvPr/>
          </p:nvSpPr>
          <p:spPr bwMode="auto">
            <a:xfrm>
              <a:off x="5376863" y="5535613"/>
              <a:ext cx="430213" cy="96837"/>
            </a:xfrm>
            <a:custGeom>
              <a:avLst/>
              <a:gdLst>
                <a:gd name="T0" fmla="*/ 679 w 5996"/>
                <a:gd name="T1" fmla="*/ 1348 h 1362"/>
                <a:gd name="T2" fmla="*/ 5424 w 5996"/>
                <a:gd name="T3" fmla="*/ 1362 h 1362"/>
                <a:gd name="T4" fmla="*/ 5996 w 5996"/>
                <a:gd name="T5" fmla="*/ 798 h 1362"/>
                <a:gd name="T6" fmla="*/ 5910 w 5996"/>
                <a:gd name="T7" fmla="*/ 44 h 1362"/>
                <a:gd name="T8" fmla="*/ 5289 w 5996"/>
                <a:gd name="T9" fmla="*/ 64 h 1362"/>
                <a:gd name="T10" fmla="*/ 3153 w 5996"/>
                <a:gd name="T11" fmla="*/ 514 h 1362"/>
                <a:gd name="T12" fmla="*/ 1944 w 5996"/>
                <a:gd name="T13" fmla="*/ 14 h 1362"/>
                <a:gd name="T14" fmla="*/ 781 w 5996"/>
                <a:gd name="T15" fmla="*/ 388 h 1362"/>
                <a:gd name="T16" fmla="*/ 679 w 5996"/>
                <a:gd name="T17" fmla="*/ 1348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6" h="1362">
                  <a:moveTo>
                    <a:pt x="679" y="1348"/>
                  </a:moveTo>
                  <a:lnTo>
                    <a:pt x="5424" y="1362"/>
                  </a:lnTo>
                  <a:cubicBezTo>
                    <a:pt x="5737" y="1362"/>
                    <a:pt x="5995" y="1111"/>
                    <a:pt x="5996" y="798"/>
                  </a:cubicBezTo>
                  <a:cubicBezTo>
                    <a:pt x="5996" y="556"/>
                    <a:pt x="5950" y="289"/>
                    <a:pt x="5910" y="44"/>
                  </a:cubicBezTo>
                  <a:cubicBezTo>
                    <a:pt x="5736" y="4"/>
                    <a:pt x="5529" y="0"/>
                    <a:pt x="5289" y="64"/>
                  </a:cubicBezTo>
                  <a:cubicBezTo>
                    <a:pt x="4403" y="299"/>
                    <a:pt x="3401" y="537"/>
                    <a:pt x="3153" y="514"/>
                  </a:cubicBezTo>
                  <a:cubicBezTo>
                    <a:pt x="2755" y="478"/>
                    <a:pt x="2255" y="153"/>
                    <a:pt x="1944" y="14"/>
                  </a:cubicBezTo>
                  <a:cubicBezTo>
                    <a:pt x="1489" y="148"/>
                    <a:pt x="1050" y="282"/>
                    <a:pt x="781" y="388"/>
                  </a:cubicBezTo>
                  <a:cubicBezTo>
                    <a:pt x="0" y="698"/>
                    <a:pt x="426" y="1348"/>
                    <a:pt x="679" y="13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a:extLst>
                <a:ext uri="{FF2B5EF4-FFF2-40B4-BE49-F238E27FC236}">
                  <a16:creationId xmlns:a16="http://schemas.microsoft.com/office/drawing/2014/main" id="{C6E11819-86BD-4D82-BD1D-5ED9F46B774B}"/>
                </a:ext>
              </a:extLst>
            </p:cNvPr>
            <p:cNvSpPr>
              <a:spLocks/>
            </p:cNvSpPr>
            <p:nvPr/>
          </p:nvSpPr>
          <p:spPr bwMode="auto">
            <a:xfrm>
              <a:off x="5637213" y="5383213"/>
              <a:ext cx="193675" cy="71437"/>
            </a:xfrm>
            <a:custGeom>
              <a:avLst/>
              <a:gdLst>
                <a:gd name="T0" fmla="*/ 0 w 2703"/>
                <a:gd name="T1" fmla="*/ 1001 h 1001"/>
                <a:gd name="T2" fmla="*/ 78 w 2703"/>
                <a:gd name="T3" fmla="*/ 0 h 1001"/>
                <a:gd name="T4" fmla="*/ 2703 w 2703"/>
                <a:gd name="T5" fmla="*/ 204 h 1001"/>
                <a:gd name="T6" fmla="*/ 0 w 2703"/>
                <a:gd name="T7" fmla="*/ 1001 h 1001"/>
              </a:gdLst>
              <a:ahLst/>
              <a:cxnLst>
                <a:cxn ang="0">
                  <a:pos x="T0" y="T1"/>
                </a:cxn>
                <a:cxn ang="0">
                  <a:pos x="T2" y="T3"/>
                </a:cxn>
                <a:cxn ang="0">
                  <a:pos x="T4" y="T5"/>
                </a:cxn>
                <a:cxn ang="0">
                  <a:pos x="T6" y="T7"/>
                </a:cxn>
              </a:cxnLst>
              <a:rect l="0" t="0" r="r" b="b"/>
              <a:pathLst>
                <a:path w="2703" h="1001">
                  <a:moveTo>
                    <a:pt x="0" y="1001"/>
                  </a:moveTo>
                  <a:lnTo>
                    <a:pt x="78" y="0"/>
                  </a:lnTo>
                  <a:lnTo>
                    <a:pt x="2703" y="204"/>
                  </a:lnTo>
                  <a:lnTo>
                    <a:pt x="0" y="10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a:extLst>
                <a:ext uri="{FF2B5EF4-FFF2-40B4-BE49-F238E27FC236}">
                  <a16:creationId xmlns:a16="http://schemas.microsoft.com/office/drawing/2014/main" id="{EB896C6E-F89A-4DF7-9CA0-A07A9481F9AE}"/>
                </a:ext>
              </a:extLst>
            </p:cNvPr>
            <p:cNvSpPr>
              <a:spLocks/>
            </p:cNvSpPr>
            <p:nvPr/>
          </p:nvSpPr>
          <p:spPr bwMode="auto">
            <a:xfrm>
              <a:off x="6302375" y="5130800"/>
              <a:ext cx="207963" cy="409575"/>
            </a:xfrm>
            <a:custGeom>
              <a:avLst/>
              <a:gdLst>
                <a:gd name="T0" fmla="*/ 2902 w 2914"/>
                <a:gd name="T1" fmla="*/ 989 h 5739"/>
                <a:gd name="T2" fmla="*/ 2566 w 2914"/>
                <a:gd name="T3" fmla="*/ 4586 h 5739"/>
                <a:gd name="T4" fmla="*/ 2914 w 2914"/>
                <a:gd name="T5" fmla="*/ 5705 h 5739"/>
                <a:gd name="T6" fmla="*/ 53 w 2914"/>
                <a:gd name="T7" fmla="*/ 5739 h 5739"/>
                <a:gd name="T8" fmla="*/ 108 w 2914"/>
                <a:gd name="T9" fmla="*/ 4614 h 5739"/>
                <a:gd name="T10" fmla="*/ 0 w 2914"/>
                <a:gd name="T11" fmla="*/ 0 h 5739"/>
                <a:gd name="T12" fmla="*/ 290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2902" y="989"/>
                  </a:moveTo>
                  <a:lnTo>
                    <a:pt x="2566" y="4586"/>
                  </a:lnTo>
                  <a:lnTo>
                    <a:pt x="2914" y="5705"/>
                  </a:lnTo>
                  <a:lnTo>
                    <a:pt x="53" y="5739"/>
                  </a:lnTo>
                  <a:lnTo>
                    <a:pt x="108" y="4614"/>
                  </a:lnTo>
                  <a:lnTo>
                    <a:pt x="0" y="0"/>
                  </a:lnTo>
                  <a:lnTo>
                    <a:pt x="2902" y="98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a:extLst>
                <a:ext uri="{FF2B5EF4-FFF2-40B4-BE49-F238E27FC236}">
                  <a16:creationId xmlns:a16="http://schemas.microsoft.com/office/drawing/2014/main" id="{0CFF2360-CB43-4D5D-B249-4825DBE3219B}"/>
                </a:ext>
              </a:extLst>
            </p:cNvPr>
            <p:cNvSpPr>
              <a:spLocks/>
            </p:cNvSpPr>
            <p:nvPr/>
          </p:nvSpPr>
          <p:spPr bwMode="auto">
            <a:xfrm>
              <a:off x="6300788" y="5494338"/>
              <a:ext cx="222250" cy="138112"/>
            </a:xfrm>
            <a:custGeom>
              <a:avLst/>
              <a:gdLst>
                <a:gd name="T0" fmla="*/ 67 w 3097"/>
                <a:gd name="T1" fmla="*/ 612 h 1929"/>
                <a:gd name="T2" fmla="*/ 2924 w 3097"/>
                <a:gd name="T3" fmla="*/ 612 h 1929"/>
                <a:gd name="T4" fmla="*/ 3097 w 3097"/>
                <a:gd name="T5" fmla="*/ 1365 h 1929"/>
                <a:gd name="T6" fmla="*/ 2556 w 3097"/>
                <a:gd name="T7" fmla="*/ 1929 h 1929"/>
                <a:gd name="T8" fmla="*/ 445 w 3097"/>
                <a:gd name="T9" fmla="*/ 1929 h 1929"/>
                <a:gd name="T10" fmla="*/ 0 w 3097"/>
                <a:gd name="T11" fmla="*/ 1365 h 1929"/>
                <a:gd name="T12" fmla="*/ 67 w 3097"/>
                <a:gd name="T13" fmla="*/ 612 h 1929"/>
              </a:gdLst>
              <a:ahLst/>
              <a:cxnLst>
                <a:cxn ang="0">
                  <a:pos x="T0" y="T1"/>
                </a:cxn>
                <a:cxn ang="0">
                  <a:pos x="T2" y="T3"/>
                </a:cxn>
                <a:cxn ang="0">
                  <a:pos x="T4" y="T5"/>
                </a:cxn>
                <a:cxn ang="0">
                  <a:pos x="T6" y="T7"/>
                </a:cxn>
                <a:cxn ang="0">
                  <a:pos x="T8" y="T9"/>
                </a:cxn>
                <a:cxn ang="0">
                  <a:pos x="T10" y="T11"/>
                </a:cxn>
                <a:cxn ang="0">
                  <a:pos x="T12" y="T13"/>
                </a:cxn>
              </a:cxnLst>
              <a:rect l="0" t="0" r="r" b="b"/>
              <a:pathLst>
                <a:path w="3097" h="1929">
                  <a:moveTo>
                    <a:pt x="67" y="612"/>
                  </a:moveTo>
                  <a:cubicBezTo>
                    <a:pt x="722" y="118"/>
                    <a:pt x="1839" y="0"/>
                    <a:pt x="2924" y="612"/>
                  </a:cubicBezTo>
                  <a:cubicBezTo>
                    <a:pt x="2924" y="612"/>
                    <a:pt x="3097" y="1124"/>
                    <a:pt x="3097" y="1365"/>
                  </a:cubicBezTo>
                  <a:cubicBezTo>
                    <a:pt x="3096" y="1678"/>
                    <a:pt x="2800" y="1929"/>
                    <a:pt x="2556" y="1929"/>
                  </a:cubicBezTo>
                  <a:lnTo>
                    <a:pt x="445" y="1929"/>
                  </a:lnTo>
                  <a:cubicBezTo>
                    <a:pt x="202" y="1929"/>
                    <a:pt x="1" y="1678"/>
                    <a:pt x="0" y="1365"/>
                  </a:cubicBezTo>
                  <a:cubicBezTo>
                    <a:pt x="0" y="1124"/>
                    <a:pt x="36" y="857"/>
                    <a:pt x="67" y="6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a:extLst>
                <a:ext uri="{FF2B5EF4-FFF2-40B4-BE49-F238E27FC236}">
                  <a16:creationId xmlns:a16="http://schemas.microsoft.com/office/drawing/2014/main" id="{4137A22C-5C73-4F10-9D3B-E2DDFD74F67A}"/>
                </a:ext>
              </a:extLst>
            </p:cNvPr>
            <p:cNvSpPr>
              <a:spLocks/>
            </p:cNvSpPr>
            <p:nvPr/>
          </p:nvSpPr>
          <p:spPr bwMode="auto">
            <a:xfrm>
              <a:off x="6308725" y="5392738"/>
              <a:ext cx="184150" cy="65087"/>
            </a:xfrm>
            <a:custGeom>
              <a:avLst/>
              <a:gdLst>
                <a:gd name="T0" fmla="*/ 0 w 2565"/>
                <a:gd name="T1" fmla="*/ 71 h 921"/>
                <a:gd name="T2" fmla="*/ 2478 w 2565"/>
                <a:gd name="T3" fmla="*/ 921 h 921"/>
                <a:gd name="T4" fmla="*/ 2565 w 2565"/>
                <a:gd name="T5" fmla="*/ 0 h 921"/>
                <a:gd name="T6" fmla="*/ 0 w 2565"/>
                <a:gd name="T7" fmla="*/ 71 h 921"/>
              </a:gdLst>
              <a:ahLst/>
              <a:cxnLst>
                <a:cxn ang="0">
                  <a:pos x="T0" y="T1"/>
                </a:cxn>
                <a:cxn ang="0">
                  <a:pos x="T2" y="T3"/>
                </a:cxn>
                <a:cxn ang="0">
                  <a:pos x="T4" y="T5"/>
                </a:cxn>
                <a:cxn ang="0">
                  <a:pos x="T6" y="T7"/>
                </a:cxn>
              </a:cxnLst>
              <a:rect l="0" t="0" r="r" b="b"/>
              <a:pathLst>
                <a:path w="2565" h="921">
                  <a:moveTo>
                    <a:pt x="0" y="71"/>
                  </a:moveTo>
                  <a:lnTo>
                    <a:pt x="2478" y="921"/>
                  </a:lnTo>
                  <a:lnTo>
                    <a:pt x="2565" y="0"/>
                  </a:lnTo>
                  <a:lnTo>
                    <a:pt x="0" y="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a:extLst>
                <a:ext uri="{FF2B5EF4-FFF2-40B4-BE49-F238E27FC236}">
                  <a16:creationId xmlns:a16="http://schemas.microsoft.com/office/drawing/2014/main" id="{E2ADCDF9-B02F-4586-9F33-FAEA40A32E3D}"/>
                </a:ext>
              </a:extLst>
            </p:cNvPr>
            <p:cNvSpPr>
              <a:spLocks/>
            </p:cNvSpPr>
            <p:nvPr/>
          </p:nvSpPr>
          <p:spPr bwMode="auto">
            <a:xfrm>
              <a:off x="5534025" y="3392488"/>
              <a:ext cx="1138238" cy="2005012"/>
            </a:xfrm>
            <a:custGeom>
              <a:avLst/>
              <a:gdLst>
                <a:gd name="T0" fmla="*/ 14746 w 15867"/>
                <a:gd name="T1" fmla="*/ 28056 h 28056"/>
                <a:gd name="T2" fmla="*/ 15320 w 15867"/>
                <a:gd name="T3" fmla="*/ 5839 h 28056"/>
                <a:gd name="T4" fmla="*/ 12977 w 15867"/>
                <a:gd name="T5" fmla="*/ 349 h 28056"/>
                <a:gd name="T6" fmla="*/ 4909 w 15867"/>
                <a:gd name="T7" fmla="*/ 361 h 28056"/>
                <a:gd name="T8" fmla="*/ 2899 w 15867"/>
                <a:gd name="T9" fmla="*/ 5601 h 28056"/>
                <a:gd name="T10" fmla="*/ 0 w 15867"/>
                <a:gd name="T11" fmla="*/ 28056 h 28056"/>
                <a:gd name="T12" fmla="*/ 5511 w 15867"/>
                <a:gd name="T13" fmla="*/ 28056 h 28056"/>
                <a:gd name="T14" fmla="*/ 8944 w 15867"/>
                <a:gd name="T15" fmla="*/ 10143 h 28056"/>
                <a:gd name="T16" fmla="*/ 9408 w 15867"/>
                <a:gd name="T17" fmla="*/ 28056 h 28056"/>
                <a:gd name="T18" fmla="*/ 14746 w 15867"/>
                <a:gd name="T19" fmla="*/ 28056 h 28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7" h="28056">
                  <a:moveTo>
                    <a:pt x="14746" y="28056"/>
                  </a:moveTo>
                  <a:cubicBezTo>
                    <a:pt x="14746" y="28056"/>
                    <a:pt x="15867" y="9692"/>
                    <a:pt x="15320" y="5839"/>
                  </a:cubicBezTo>
                  <a:cubicBezTo>
                    <a:pt x="14911" y="2951"/>
                    <a:pt x="12977" y="349"/>
                    <a:pt x="12977" y="349"/>
                  </a:cubicBezTo>
                  <a:cubicBezTo>
                    <a:pt x="10328" y="0"/>
                    <a:pt x="7533" y="13"/>
                    <a:pt x="4909" y="361"/>
                  </a:cubicBezTo>
                  <a:cubicBezTo>
                    <a:pt x="4909" y="361"/>
                    <a:pt x="3375" y="2800"/>
                    <a:pt x="2899" y="5601"/>
                  </a:cubicBezTo>
                  <a:cubicBezTo>
                    <a:pt x="2382" y="8642"/>
                    <a:pt x="0" y="28056"/>
                    <a:pt x="0" y="28056"/>
                  </a:cubicBezTo>
                  <a:lnTo>
                    <a:pt x="5511" y="28056"/>
                  </a:lnTo>
                  <a:lnTo>
                    <a:pt x="8944" y="10143"/>
                  </a:lnTo>
                  <a:lnTo>
                    <a:pt x="9408" y="28056"/>
                  </a:lnTo>
                  <a:cubicBezTo>
                    <a:pt x="9449" y="28056"/>
                    <a:pt x="14746" y="28056"/>
                    <a:pt x="14746" y="2805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a:extLst>
                <a:ext uri="{FF2B5EF4-FFF2-40B4-BE49-F238E27FC236}">
                  <a16:creationId xmlns:a16="http://schemas.microsoft.com/office/drawing/2014/main" id="{C05890D6-09FA-443F-9F54-55C47CF23A5B}"/>
                </a:ext>
              </a:extLst>
            </p:cNvPr>
            <p:cNvSpPr>
              <a:spLocks/>
            </p:cNvSpPr>
            <p:nvPr/>
          </p:nvSpPr>
          <p:spPr bwMode="auto">
            <a:xfrm>
              <a:off x="6099175" y="3840163"/>
              <a:ext cx="76200" cy="676275"/>
            </a:xfrm>
            <a:custGeom>
              <a:avLst/>
              <a:gdLst>
                <a:gd name="T0" fmla="*/ 1068 w 1068"/>
                <a:gd name="T1" fmla="*/ 3884 h 9459"/>
                <a:gd name="T2" fmla="*/ 665 w 1068"/>
                <a:gd name="T3" fmla="*/ 0 h 9459"/>
                <a:gd name="T4" fmla="*/ 0 w 1068"/>
                <a:gd name="T5" fmla="*/ 9459 h 9459"/>
                <a:gd name="T6" fmla="*/ 1068 w 1068"/>
                <a:gd name="T7" fmla="*/ 3884 h 9459"/>
              </a:gdLst>
              <a:ahLst/>
              <a:cxnLst>
                <a:cxn ang="0">
                  <a:pos x="T0" y="T1"/>
                </a:cxn>
                <a:cxn ang="0">
                  <a:pos x="T2" y="T3"/>
                </a:cxn>
                <a:cxn ang="0">
                  <a:pos x="T4" y="T5"/>
                </a:cxn>
                <a:cxn ang="0">
                  <a:pos x="T6" y="T7"/>
                </a:cxn>
              </a:cxnLst>
              <a:rect l="0" t="0" r="r" b="b"/>
              <a:pathLst>
                <a:path w="1068" h="9459">
                  <a:moveTo>
                    <a:pt x="1068" y="3884"/>
                  </a:moveTo>
                  <a:lnTo>
                    <a:pt x="665" y="0"/>
                  </a:lnTo>
                  <a:lnTo>
                    <a:pt x="0" y="9459"/>
                  </a:lnTo>
                  <a:lnTo>
                    <a:pt x="1068" y="38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4">
              <a:extLst>
                <a:ext uri="{FF2B5EF4-FFF2-40B4-BE49-F238E27FC236}">
                  <a16:creationId xmlns:a16="http://schemas.microsoft.com/office/drawing/2014/main" id="{4E57B259-E530-4B5F-BAC2-6E85AC8D8CE0}"/>
                </a:ext>
              </a:extLst>
            </p:cNvPr>
            <p:cNvSpPr>
              <a:spLocks/>
            </p:cNvSpPr>
            <p:nvPr/>
          </p:nvSpPr>
          <p:spPr bwMode="auto">
            <a:xfrm>
              <a:off x="5697538" y="1905000"/>
              <a:ext cx="947738" cy="849312"/>
            </a:xfrm>
            <a:custGeom>
              <a:avLst/>
              <a:gdLst>
                <a:gd name="T0" fmla="*/ 10647 w 13205"/>
                <a:gd name="T1" fmla="*/ 2538 h 11874"/>
                <a:gd name="T2" fmla="*/ 12459 w 13205"/>
                <a:gd name="T3" fmla="*/ 5124 h 11874"/>
                <a:gd name="T4" fmla="*/ 11461 w 13205"/>
                <a:gd name="T5" fmla="*/ 8370 h 11874"/>
                <a:gd name="T6" fmla="*/ 8387 w 13205"/>
                <a:gd name="T7" fmla="*/ 10818 h 11874"/>
                <a:gd name="T8" fmla="*/ 6515 w 13205"/>
                <a:gd name="T9" fmla="*/ 11686 h 11874"/>
                <a:gd name="T10" fmla="*/ 1756 w 13205"/>
                <a:gd name="T11" fmla="*/ 8755 h 11874"/>
                <a:gd name="T12" fmla="*/ 1396 w 13205"/>
                <a:gd name="T13" fmla="*/ 5511 h 11874"/>
                <a:gd name="T14" fmla="*/ 3564 w 13205"/>
                <a:gd name="T15" fmla="*/ 2299 h 11874"/>
                <a:gd name="T16" fmla="*/ 6872 w 13205"/>
                <a:gd name="T17" fmla="*/ 915 h 11874"/>
                <a:gd name="T18" fmla="*/ 10647 w 13205"/>
                <a:gd name="T19" fmla="*/ 2538 h 1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05" h="11874">
                  <a:moveTo>
                    <a:pt x="10647" y="2538"/>
                  </a:moveTo>
                  <a:cubicBezTo>
                    <a:pt x="10647" y="2538"/>
                    <a:pt x="12984" y="2176"/>
                    <a:pt x="12459" y="5124"/>
                  </a:cubicBezTo>
                  <a:cubicBezTo>
                    <a:pt x="12290" y="6075"/>
                    <a:pt x="13205" y="7301"/>
                    <a:pt x="11461" y="8370"/>
                  </a:cubicBezTo>
                  <a:cubicBezTo>
                    <a:pt x="10464" y="8982"/>
                    <a:pt x="11329" y="10259"/>
                    <a:pt x="8387" y="10818"/>
                  </a:cubicBezTo>
                  <a:cubicBezTo>
                    <a:pt x="7247" y="11035"/>
                    <a:pt x="6731" y="11874"/>
                    <a:pt x="6515" y="11686"/>
                  </a:cubicBezTo>
                  <a:cubicBezTo>
                    <a:pt x="5723" y="10998"/>
                    <a:pt x="1587" y="11575"/>
                    <a:pt x="1756" y="8755"/>
                  </a:cubicBezTo>
                  <a:cubicBezTo>
                    <a:pt x="1823" y="7642"/>
                    <a:pt x="0" y="7585"/>
                    <a:pt x="1396" y="5511"/>
                  </a:cubicBezTo>
                  <a:cubicBezTo>
                    <a:pt x="2200" y="4317"/>
                    <a:pt x="951" y="2852"/>
                    <a:pt x="3564" y="2299"/>
                  </a:cubicBezTo>
                  <a:cubicBezTo>
                    <a:pt x="4240" y="2155"/>
                    <a:pt x="4002" y="78"/>
                    <a:pt x="6872" y="915"/>
                  </a:cubicBezTo>
                  <a:cubicBezTo>
                    <a:pt x="7759" y="1174"/>
                    <a:pt x="9622" y="0"/>
                    <a:pt x="10647" y="253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5">
              <a:extLst>
                <a:ext uri="{FF2B5EF4-FFF2-40B4-BE49-F238E27FC236}">
                  <a16:creationId xmlns:a16="http://schemas.microsoft.com/office/drawing/2014/main" id="{2C04C7B2-7155-42C0-BF2F-E2A60F96B5C9}"/>
                </a:ext>
              </a:extLst>
            </p:cNvPr>
            <p:cNvSpPr>
              <a:spLocks/>
            </p:cNvSpPr>
            <p:nvPr/>
          </p:nvSpPr>
          <p:spPr bwMode="auto">
            <a:xfrm>
              <a:off x="6008688" y="2128838"/>
              <a:ext cx="385763" cy="690562"/>
            </a:xfrm>
            <a:custGeom>
              <a:avLst/>
              <a:gdLst>
                <a:gd name="T0" fmla="*/ 5189 w 5381"/>
                <a:gd name="T1" fmla="*/ 3637 h 9666"/>
                <a:gd name="T2" fmla="*/ 4367 w 5381"/>
                <a:gd name="T3" fmla="*/ 4361 h 9666"/>
                <a:gd name="T4" fmla="*/ 4026 w 5381"/>
                <a:gd name="T5" fmla="*/ 5139 h 9666"/>
                <a:gd name="T6" fmla="*/ 4148 w 5381"/>
                <a:gd name="T7" fmla="*/ 8317 h 9666"/>
                <a:gd name="T8" fmla="*/ 790 w 5381"/>
                <a:gd name="T9" fmla="*/ 7807 h 9666"/>
                <a:gd name="T10" fmla="*/ 1020 w 5381"/>
                <a:gd name="T11" fmla="*/ 6625 h 9666"/>
                <a:gd name="T12" fmla="*/ 2607 w 5381"/>
                <a:gd name="T13" fmla="*/ 5756 h 9666"/>
                <a:gd name="T14" fmla="*/ 930 w 5381"/>
                <a:gd name="T15" fmla="*/ 5453 h 9666"/>
                <a:gd name="T16" fmla="*/ 55 w 5381"/>
                <a:gd name="T17" fmla="*/ 3858 h 9666"/>
                <a:gd name="T18" fmla="*/ 22 w 5381"/>
                <a:gd name="T19" fmla="*/ 3607 h 9666"/>
                <a:gd name="T20" fmla="*/ 7 w 5381"/>
                <a:gd name="T21" fmla="*/ 3393 h 9666"/>
                <a:gd name="T22" fmla="*/ 4 w 5381"/>
                <a:gd name="T23" fmla="*/ 2991 h 9666"/>
                <a:gd name="T24" fmla="*/ 19 w 5381"/>
                <a:gd name="T25" fmla="*/ 2727 h 9666"/>
                <a:gd name="T26" fmla="*/ 36 w 5381"/>
                <a:gd name="T27" fmla="*/ 2549 h 9666"/>
                <a:gd name="T28" fmla="*/ 262 w 5381"/>
                <a:gd name="T29" fmla="*/ 1420 h 9666"/>
                <a:gd name="T30" fmla="*/ 1855 w 5381"/>
                <a:gd name="T31" fmla="*/ 138 h 9666"/>
                <a:gd name="T32" fmla="*/ 3437 w 5381"/>
                <a:gd name="T33" fmla="*/ 1181 h 9666"/>
                <a:gd name="T34" fmla="*/ 4168 w 5381"/>
                <a:gd name="T35" fmla="*/ 2798 h 9666"/>
                <a:gd name="T36" fmla="*/ 4291 w 5381"/>
                <a:gd name="T37" fmla="*/ 3079 h 9666"/>
                <a:gd name="T38" fmla="*/ 4492 w 5381"/>
                <a:gd name="T39" fmla="*/ 2995 h 9666"/>
                <a:gd name="T40" fmla="*/ 4654 w 5381"/>
                <a:gd name="T41" fmla="*/ 2873 h 9666"/>
                <a:gd name="T42" fmla="*/ 5189 w 5381"/>
                <a:gd name="T43" fmla="*/ 3637 h 9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81" h="9666">
                  <a:moveTo>
                    <a:pt x="5189" y="3637"/>
                  </a:moveTo>
                  <a:cubicBezTo>
                    <a:pt x="5043" y="4186"/>
                    <a:pt x="4731" y="4458"/>
                    <a:pt x="4367" y="4361"/>
                  </a:cubicBezTo>
                  <a:cubicBezTo>
                    <a:pt x="4325" y="4533"/>
                    <a:pt x="4216" y="4875"/>
                    <a:pt x="4026" y="5139"/>
                  </a:cubicBezTo>
                  <a:lnTo>
                    <a:pt x="4148" y="8317"/>
                  </a:lnTo>
                  <a:cubicBezTo>
                    <a:pt x="2266" y="9666"/>
                    <a:pt x="790" y="7807"/>
                    <a:pt x="790" y="7807"/>
                  </a:cubicBezTo>
                  <a:lnTo>
                    <a:pt x="1020" y="6625"/>
                  </a:lnTo>
                  <a:lnTo>
                    <a:pt x="2607" y="5756"/>
                  </a:lnTo>
                  <a:cubicBezTo>
                    <a:pt x="1827" y="5910"/>
                    <a:pt x="1276" y="5707"/>
                    <a:pt x="930" y="5453"/>
                  </a:cubicBezTo>
                  <a:cubicBezTo>
                    <a:pt x="391" y="5058"/>
                    <a:pt x="153" y="4458"/>
                    <a:pt x="55" y="3858"/>
                  </a:cubicBezTo>
                  <a:cubicBezTo>
                    <a:pt x="41" y="3775"/>
                    <a:pt x="30" y="3691"/>
                    <a:pt x="22" y="3607"/>
                  </a:cubicBezTo>
                  <a:cubicBezTo>
                    <a:pt x="16" y="3536"/>
                    <a:pt x="10" y="3464"/>
                    <a:pt x="7" y="3393"/>
                  </a:cubicBezTo>
                  <a:cubicBezTo>
                    <a:pt x="0" y="3257"/>
                    <a:pt x="0" y="3122"/>
                    <a:pt x="4" y="2991"/>
                  </a:cubicBezTo>
                  <a:cubicBezTo>
                    <a:pt x="7" y="2901"/>
                    <a:pt x="12" y="2813"/>
                    <a:pt x="19" y="2727"/>
                  </a:cubicBezTo>
                  <a:cubicBezTo>
                    <a:pt x="24" y="2666"/>
                    <a:pt x="29" y="2607"/>
                    <a:pt x="36" y="2549"/>
                  </a:cubicBezTo>
                  <a:cubicBezTo>
                    <a:pt x="107" y="1900"/>
                    <a:pt x="162" y="1691"/>
                    <a:pt x="262" y="1420"/>
                  </a:cubicBezTo>
                  <a:cubicBezTo>
                    <a:pt x="562" y="604"/>
                    <a:pt x="1259" y="0"/>
                    <a:pt x="1855" y="138"/>
                  </a:cubicBezTo>
                  <a:cubicBezTo>
                    <a:pt x="2459" y="279"/>
                    <a:pt x="2250" y="767"/>
                    <a:pt x="3437" y="1181"/>
                  </a:cubicBezTo>
                  <a:cubicBezTo>
                    <a:pt x="4188" y="1444"/>
                    <a:pt x="4215" y="2098"/>
                    <a:pt x="4168" y="2798"/>
                  </a:cubicBezTo>
                  <a:cubicBezTo>
                    <a:pt x="4156" y="2982"/>
                    <a:pt x="4208" y="3070"/>
                    <a:pt x="4291" y="3079"/>
                  </a:cubicBezTo>
                  <a:cubicBezTo>
                    <a:pt x="4347" y="3086"/>
                    <a:pt x="4418" y="3056"/>
                    <a:pt x="4492" y="2995"/>
                  </a:cubicBezTo>
                  <a:cubicBezTo>
                    <a:pt x="4539" y="2959"/>
                    <a:pt x="4591" y="2918"/>
                    <a:pt x="4654" y="2873"/>
                  </a:cubicBezTo>
                  <a:cubicBezTo>
                    <a:pt x="4967" y="2651"/>
                    <a:pt x="5381" y="2908"/>
                    <a:pt x="5189" y="363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6">
              <a:extLst>
                <a:ext uri="{FF2B5EF4-FFF2-40B4-BE49-F238E27FC236}">
                  <a16:creationId xmlns:a16="http://schemas.microsoft.com/office/drawing/2014/main" id="{2E32D4F1-4AFC-4570-9DA0-6C4938734076}"/>
                </a:ext>
              </a:extLst>
            </p:cNvPr>
            <p:cNvSpPr>
              <a:spLocks/>
            </p:cNvSpPr>
            <p:nvPr/>
          </p:nvSpPr>
          <p:spPr bwMode="auto">
            <a:xfrm>
              <a:off x="6030913" y="2235200"/>
              <a:ext cx="77788" cy="26987"/>
            </a:xfrm>
            <a:custGeom>
              <a:avLst/>
              <a:gdLst>
                <a:gd name="T0" fmla="*/ 479 w 1087"/>
                <a:gd name="T1" fmla="*/ 82 h 383"/>
                <a:gd name="T2" fmla="*/ 1055 w 1087"/>
                <a:gd name="T3" fmla="*/ 183 h 383"/>
                <a:gd name="T4" fmla="*/ 1074 w 1087"/>
                <a:gd name="T5" fmla="*/ 250 h 383"/>
                <a:gd name="T6" fmla="*/ 1007 w 1087"/>
                <a:gd name="T7" fmla="*/ 270 h 383"/>
                <a:gd name="T8" fmla="*/ 87 w 1087"/>
                <a:gd name="T9" fmla="*/ 366 h 383"/>
                <a:gd name="T10" fmla="*/ 18 w 1087"/>
                <a:gd name="T11" fmla="*/ 361 h 383"/>
                <a:gd name="T12" fmla="*/ 22 w 1087"/>
                <a:gd name="T13" fmla="*/ 292 h 383"/>
                <a:gd name="T14" fmla="*/ 479 w 1087"/>
                <a:gd name="T15" fmla="*/ 82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383">
                  <a:moveTo>
                    <a:pt x="479" y="82"/>
                  </a:moveTo>
                  <a:cubicBezTo>
                    <a:pt x="791" y="42"/>
                    <a:pt x="1051" y="181"/>
                    <a:pt x="1055" y="183"/>
                  </a:cubicBezTo>
                  <a:cubicBezTo>
                    <a:pt x="1078" y="197"/>
                    <a:pt x="1087" y="226"/>
                    <a:pt x="1074" y="250"/>
                  </a:cubicBezTo>
                  <a:cubicBezTo>
                    <a:pt x="1061" y="274"/>
                    <a:pt x="1031" y="283"/>
                    <a:pt x="1007" y="270"/>
                  </a:cubicBezTo>
                  <a:cubicBezTo>
                    <a:pt x="987" y="258"/>
                    <a:pt x="500" y="0"/>
                    <a:pt x="87" y="366"/>
                  </a:cubicBezTo>
                  <a:cubicBezTo>
                    <a:pt x="67" y="383"/>
                    <a:pt x="36" y="382"/>
                    <a:pt x="18" y="361"/>
                  </a:cubicBezTo>
                  <a:cubicBezTo>
                    <a:pt x="0" y="341"/>
                    <a:pt x="2" y="310"/>
                    <a:pt x="22" y="292"/>
                  </a:cubicBezTo>
                  <a:cubicBezTo>
                    <a:pt x="171" y="160"/>
                    <a:pt x="331" y="101"/>
                    <a:pt x="479" y="8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7">
              <a:extLst>
                <a:ext uri="{FF2B5EF4-FFF2-40B4-BE49-F238E27FC236}">
                  <a16:creationId xmlns:a16="http://schemas.microsoft.com/office/drawing/2014/main" id="{FF64594A-54E1-4BDE-9127-D0C48214966E}"/>
                </a:ext>
              </a:extLst>
            </p:cNvPr>
            <p:cNvSpPr>
              <a:spLocks/>
            </p:cNvSpPr>
            <p:nvPr/>
          </p:nvSpPr>
          <p:spPr bwMode="auto">
            <a:xfrm>
              <a:off x="6191250" y="2241550"/>
              <a:ext cx="74613" cy="36512"/>
            </a:xfrm>
            <a:custGeom>
              <a:avLst/>
              <a:gdLst>
                <a:gd name="T0" fmla="*/ 625 w 1039"/>
                <a:gd name="T1" fmla="*/ 109 h 500"/>
                <a:gd name="T2" fmla="*/ 41 w 1039"/>
                <a:gd name="T3" fmla="*/ 79 h 500"/>
                <a:gd name="T4" fmla="*/ 7 w 1039"/>
                <a:gd name="T5" fmla="*/ 139 h 500"/>
                <a:gd name="T6" fmla="*/ 68 w 1039"/>
                <a:gd name="T7" fmla="*/ 173 h 500"/>
                <a:gd name="T8" fmla="*/ 943 w 1039"/>
                <a:gd name="T9" fmla="*/ 473 h 500"/>
                <a:gd name="T10" fmla="*/ 1012 w 1039"/>
                <a:gd name="T11" fmla="*/ 484 h 500"/>
                <a:gd name="T12" fmla="*/ 1023 w 1039"/>
                <a:gd name="T13" fmla="*/ 416 h 500"/>
                <a:gd name="T14" fmla="*/ 625 w 1039"/>
                <a:gd name="T15" fmla="*/ 109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39" h="500">
                  <a:moveTo>
                    <a:pt x="625" y="109"/>
                  </a:moveTo>
                  <a:cubicBezTo>
                    <a:pt x="330" y="0"/>
                    <a:pt x="46" y="78"/>
                    <a:pt x="41" y="79"/>
                  </a:cubicBezTo>
                  <a:cubicBezTo>
                    <a:pt x="15" y="86"/>
                    <a:pt x="0" y="113"/>
                    <a:pt x="7" y="139"/>
                  </a:cubicBezTo>
                  <a:cubicBezTo>
                    <a:pt x="15" y="165"/>
                    <a:pt x="42" y="180"/>
                    <a:pt x="68" y="173"/>
                  </a:cubicBezTo>
                  <a:cubicBezTo>
                    <a:pt x="90" y="167"/>
                    <a:pt x="623" y="24"/>
                    <a:pt x="943" y="473"/>
                  </a:cubicBezTo>
                  <a:cubicBezTo>
                    <a:pt x="959" y="494"/>
                    <a:pt x="990" y="500"/>
                    <a:pt x="1012" y="484"/>
                  </a:cubicBezTo>
                  <a:cubicBezTo>
                    <a:pt x="1034" y="468"/>
                    <a:pt x="1039" y="438"/>
                    <a:pt x="1023" y="416"/>
                  </a:cubicBezTo>
                  <a:cubicBezTo>
                    <a:pt x="907" y="253"/>
                    <a:pt x="765" y="160"/>
                    <a:pt x="625"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8">
              <a:extLst>
                <a:ext uri="{FF2B5EF4-FFF2-40B4-BE49-F238E27FC236}">
                  <a16:creationId xmlns:a16="http://schemas.microsoft.com/office/drawing/2014/main" id="{45E772D0-6493-44E4-AAB7-4BA9FAA85F6B}"/>
                </a:ext>
              </a:extLst>
            </p:cNvPr>
            <p:cNvSpPr>
              <a:spLocks/>
            </p:cNvSpPr>
            <p:nvPr/>
          </p:nvSpPr>
          <p:spPr bwMode="auto">
            <a:xfrm>
              <a:off x="6048375" y="2286000"/>
              <a:ext cx="34925" cy="39687"/>
            </a:xfrm>
            <a:custGeom>
              <a:avLst/>
              <a:gdLst>
                <a:gd name="T0" fmla="*/ 478 w 494"/>
                <a:gd name="T1" fmla="*/ 307 h 563"/>
                <a:gd name="T2" fmla="*/ 218 w 494"/>
                <a:gd name="T3" fmla="*/ 549 h 563"/>
                <a:gd name="T4" fmla="*/ 17 w 494"/>
                <a:gd name="T5" fmla="*/ 256 h 563"/>
                <a:gd name="T6" fmla="*/ 277 w 494"/>
                <a:gd name="T7" fmla="*/ 14 h 563"/>
                <a:gd name="T8" fmla="*/ 478 w 494"/>
                <a:gd name="T9" fmla="*/ 307 h 563"/>
              </a:gdLst>
              <a:ahLst/>
              <a:cxnLst>
                <a:cxn ang="0">
                  <a:pos x="T0" y="T1"/>
                </a:cxn>
                <a:cxn ang="0">
                  <a:pos x="T2" y="T3"/>
                </a:cxn>
                <a:cxn ang="0">
                  <a:pos x="T4" y="T5"/>
                </a:cxn>
                <a:cxn ang="0">
                  <a:pos x="T6" y="T7"/>
                </a:cxn>
                <a:cxn ang="0">
                  <a:pos x="T8" y="T9"/>
                </a:cxn>
              </a:cxnLst>
              <a:rect l="0" t="0" r="r" b="b"/>
              <a:pathLst>
                <a:path w="494" h="563">
                  <a:moveTo>
                    <a:pt x="478" y="307"/>
                  </a:moveTo>
                  <a:cubicBezTo>
                    <a:pt x="461" y="455"/>
                    <a:pt x="345" y="563"/>
                    <a:pt x="218" y="549"/>
                  </a:cubicBezTo>
                  <a:cubicBezTo>
                    <a:pt x="90" y="535"/>
                    <a:pt x="0" y="404"/>
                    <a:pt x="17" y="256"/>
                  </a:cubicBezTo>
                  <a:cubicBezTo>
                    <a:pt x="34" y="108"/>
                    <a:pt x="150" y="0"/>
                    <a:pt x="277" y="14"/>
                  </a:cubicBezTo>
                  <a:cubicBezTo>
                    <a:pt x="404" y="28"/>
                    <a:pt x="494" y="159"/>
                    <a:pt x="478" y="3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9">
              <a:extLst>
                <a:ext uri="{FF2B5EF4-FFF2-40B4-BE49-F238E27FC236}">
                  <a16:creationId xmlns:a16="http://schemas.microsoft.com/office/drawing/2014/main" id="{FE412990-E25D-4E24-A67E-8CD02536D718}"/>
                </a:ext>
              </a:extLst>
            </p:cNvPr>
            <p:cNvSpPr>
              <a:spLocks/>
            </p:cNvSpPr>
            <p:nvPr/>
          </p:nvSpPr>
          <p:spPr bwMode="auto">
            <a:xfrm>
              <a:off x="6199188" y="2293938"/>
              <a:ext cx="34925" cy="39687"/>
            </a:xfrm>
            <a:custGeom>
              <a:avLst/>
              <a:gdLst>
                <a:gd name="T0" fmla="*/ 477 w 493"/>
                <a:gd name="T1" fmla="*/ 307 h 564"/>
                <a:gd name="T2" fmla="*/ 217 w 493"/>
                <a:gd name="T3" fmla="*/ 549 h 564"/>
                <a:gd name="T4" fmla="*/ 16 w 493"/>
                <a:gd name="T5" fmla="*/ 256 h 564"/>
                <a:gd name="T6" fmla="*/ 277 w 493"/>
                <a:gd name="T7" fmla="*/ 14 h 564"/>
                <a:gd name="T8" fmla="*/ 477 w 493"/>
                <a:gd name="T9" fmla="*/ 307 h 564"/>
              </a:gdLst>
              <a:ahLst/>
              <a:cxnLst>
                <a:cxn ang="0">
                  <a:pos x="T0" y="T1"/>
                </a:cxn>
                <a:cxn ang="0">
                  <a:pos x="T2" y="T3"/>
                </a:cxn>
                <a:cxn ang="0">
                  <a:pos x="T4" y="T5"/>
                </a:cxn>
                <a:cxn ang="0">
                  <a:pos x="T6" y="T7"/>
                </a:cxn>
                <a:cxn ang="0">
                  <a:pos x="T8" y="T9"/>
                </a:cxn>
              </a:cxnLst>
              <a:rect l="0" t="0" r="r" b="b"/>
              <a:pathLst>
                <a:path w="493" h="564">
                  <a:moveTo>
                    <a:pt x="477" y="307"/>
                  </a:moveTo>
                  <a:cubicBezTo>
                    <a:pt x="461" y="455"/>
                    <a:pt x="344" y="564"/>
                    <a:pt x="217" y="549"/>
                  </a:cubicBezTo>
                  <a:cubicBezTo>
                    <a:pt x="90" y="535"/>
                    <a:pt x="0" y="404"/>
                    <a:pt x="16" y="256"/>
                  </a:cubicBezTo>
                  <a:cubicBezTo>
                    <a:pt x="33" y="108"/>
                    <a:pt x="149" y="0"/>
                    <a:pt x="277" y="14"/>
                  </a:cubicBezTo>
                  <a:cubicBezTo>
                    <a:pt x="404" y="28"/>
                    <a:pt x="493" y="160"/>
                    <a:pt x="477" y="30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20">
              <a:extLst>
                <a:ext uri="{FF2B5EF4-FFF2-40B4-BE49-F238E27FC236}">
                  <a16:creationId xmlns:a16="http://schemas.microsoft.com/office/drawing/2014/main" id="{D82A3604-6311-4079-8174-C85B62C13A9A}"/>
                </a:ext>
              </a:extLst>
            </p:cNvPr>
            <p:cNvSpPr>
              <a:spLocks/>
            </p:cNvSpPr>
            <p:nvPr/>
          </p:nvSpPr>
          <p:spPr bwMode="auto">
            <a:xfrm>
              <a:off x="6111875" y="2314575"/>
              <a:ext cx="42863" cy="69850"/>
            </a:xfrm>
            <a:custGeom>
              <a:avLst/>
              <a:gdLst>
                <a:gd name="T0" fmla="*/ 347 w 598"/>
                <a:gd name="T1" fmla="*/ 968 h 980"/>
                <a:gd name="T2" fmla="*/ 85 w 598"/>
                <a:gd name="T3" fmla="*/ 819 h 980"/>
                <a:gd name="T4" fmla="*/ 41 w 598"/>
                <a:gd name="T5" fmla="*/ 539 h 980"/>
                <a:gd name="T6" fmla="*/ 236 w 598"/>
                <a:gd name="T7" fmla="*/ 67 h 980"/>
                <a:gd name="T8" fmla="*/ 326 w 598"/>
                <a:gd name="T9" fmla="*/ 108 h 980"/>
                <a:gd name="T10" fmla="*/ 130 w 598"/>
                <a:gd name="T11" fmla="*/ 578 h 980"/>
                <a:gd name="T12" fmla="*/ 162 w 598"/>
                <a:gd name="T13" fmla="*/ 758 h 980"/>
                <a:gd name="T14" fmla="*/ 536 w 598"/>
                <a:gd name="T15" fmla="*/ 870 h 980"/>
                <a:gd name="T16" fmla="*/ 593 w 598"/>
                <a:gd name="T17" fmla="*/ 909 h 980"/>
                <a:gd name="T18" fmla="*/ 554 w 598"/>
                <a:gd name="T19" fmla="*/ 967 h 980"/>
                <a:gd name="T20" fmla="*/ 347 w 598"/>
                <a:gd name="T21" fmla="*/ 968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8" h="980">
                  <a:moveTo>
                    <a:pt x="347" y="968"/>
                  </a:moveTo>
                  <a:cubicBezTo>
                    <a:pt x="241" y="948"/>
                    <a:pt x="147" y="896"/>
                    <a:pt x="85" y="819"/>
                  </a:cubicBezTo>
                  <a:cubicBezTo>
                    <a:pt x="16" y="733"/>
                    <a:pt x="0" y="630"/>
                    <a:pt x="41" y="539"/>
                  </a:cubicBezTo>
                  <a:cubicBezTo>
                    <a:pt x="116" y="366"/>
                    <a:pt x="182" y="205"/>
                    <a:pt x="236" y="67"/>
                  </a:cubicBezTo>
                  <a:cubicBezTo>
                    <a:pt x="267" y="0"/>
                    <a:pt x="356" y="40"/>
                    <a:pt x="326" y="108"/>
                  </a:cubicBezTo>
                  <a:cubicBezTo>
                    <a:pt x="272" y="245"/>
                    <a:pt x="206" y="406"/>
                    <a:pt x="130" y="578"/>
                  </a:cubicBezTo>
                  <a:cubicBezTo>
                    <a:pt x="105" y="635"/>
                    <a:pt x="117" y="701"/>
                    <a:pt x="162" y="758"/>
                  </a:cubicBezTo>
                  <a:cubicBezTo>
                    <a:pt x="221" y="831"/>
                    <a:pt x="354" y="905"/>
                    <a:pt x="536" y="870"/>
                  </a:cubicBezTo>
                  <a:cubicBezTo>
                    <a:pt x="562" y="865"/>
                    <a:pt x="588" y="883"/>
                    <a:pt x="593" y="909"/>
                  </a:cubicBezTo>
                  <a:cubicBezTo>
                    <a:pt x="598" y="936"/>
                    <a:pt x="581" y="962"/>
                    <a:pt x="554" y="967"/>
                  </a:cubicBezTo>
                  <a:cubicBezTo>
                    <a:pt x="484" y="980"/>
                    <a:pt x="413" y="980"/>
                    <a:pt x="347" y="968"/>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3">
              <a:extLst>
                <a:ext uri="{FF2B5EF4-FFF2-40B4-BE49-F238E27FC236}">
                  <a16:creationId xmlns:a16="http://schemas.microsoft.com/office/drawing/2014/main" id="{2B29A5EC-18F5-427D-995B-74E3327C3ECA}"/>
                </a:ext>
              </a:extLst>
            </p:cNvPr>
            <p:cNvSpPr>
              <a:spLocks/>
            </p:cNvSpPr>
            <p:nvPr/>
          </p:nvSpPr>
          <p:spPr bwMode="auto">
            <a:xfrm>
              <a:off x="6100763" y="2395538"/>
              <a:ext cx="90488" cy="52387"/>
            </a:xfrm>
            <a:custGeom>
              <a:avLst/>
              <a:gdLst>
                <a:gd name="T0" fmla="*/ 1191 w 1262"/>
                <a:gd name="T1" fmla="*/ 60 h 741"/>
                <a:gd name="T2" fmla="*/ 701 w 1262"/>
                <a:gd name="T3" fmla="*/ 641 h 741"/>
                <a:gd name="T4" fmla="*/ 129 w 1262"/>
                <a:gd name="T5" fmla="*/ 196 h 741"/>
                <a:gd name="T6" fmla="*/ 659 w 1262"/>
                <a:gd name="T7" fmla="*/ 247 h 741"/>
                <a:gd name="T8" fmla="*/ 1191 w 1262"/>
                <a:gd name="T9" fmla="*/ 60 h 741"/>
              </a:gdLst>
              <a:ahLst/>
              <a:cxnLst>
                <a:cxn ang="0">
                  <a:pos x="T0" y="T1"/>
                </a:cxn>
                <a:cxn ang="0">
                  <a:pos x="T2" y="T3"/>
                </a:cxn>
                <a:cxn ang="0">
                  <a:pos x="T4" y="T5"/>
                </a:cxn>
                <a:cxn ang="0">
                  <a:pos x="T6" y="T7"/>
                </a:cxn>
                <a:cxn ang="0">
                  <a:pos x="T8" y="T9"/>
                </a:cxn>
              </a:cxnLst>
              <a:rect l="0" t="0" r="r" b="b"/>
              <a:pathLst>
                <a:path w="1262" h="741">
                  <a:moveTo>
                    <a:pt x="1191" y="60"/>
                  </a:moveTo>
                  <a:cubicBezTo>
                    <a:pt x="1262" y="170"/>
                    <a:pt x="1148" y="563"/>
                    <a:pt x="701" y="641"/>
                  </a:cubicBezTo>
                  <a:cubicBezTo>
                    <a:pt x="130" y="741"/>
                    <a:pt x="0" y="154"/>
                    <a:pt x="129" y="196"/>
                  </a:cubicBezTo>
                  <a:cubicBezTo>
                    <a:pt x="329" y="250"/>
                    <a:pt x="513" y="262"/>
                    <a:pt x="659" y="247"/>
                  </a:cubicBezTo>
                  <a:cubicBezTo>
                    <a:pt x="1012" y="212"/>
                    <a:pt x="1153" y="0"/>
                    <a:pt x="1191" y="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24">
              <a:extLst>
                <a:ext uri="{FF2B5EF4-FFF2-40B4-BE49-F238E27FC236}">
                  <a16:creationId xmlns:a16="http://schemas.microsoft.com/office/drawing/2014/main" id="{D6BA583E-2FCB-4DF2-A374-6CED06E28F57}"/>
                </a:ext>
              </a:extLst>
            </p:cNvPr>
            <p:cNvSpPr>
              <a:spLocks/>
            </p:cNvSpPr>
            <p:nvPr/>
          </p:nvSpPr>
          <p:spPr bwMode="auto">
            <a:xfrm>
              <a:off x="6545263" y="3422650"/>
              <a:ext cx="201613" cy="214312"/>
            </a:xfrm>
            <a:custGeom>
              <a:avLst/>
              <a:gdLst>
                <a:gd name="T0" fmla="*/ 317 w 2801"/>
                <a:gd name="T1" fmla="*/ 681 h 3009"/>
                <a:gd name="T2" fmla="*/ 2148 w 2801"/>
                <a:gd name="T3" fmla="*/ 2455 h 3009"/>
                <a:gd name="T4" fmla="*/ 317 w 2801"/>
                <a:gd name="T5" fmla="*/ 681 h 3009"/>
              </a:gdLst>
              <a:ahLst/>
              <a:cxnLst>
                <a:cxn ang="0">
                  <a:pos x="T0" y="T1"/>
                </a:cxn>
                <a:cxn ang="0">
                  <a:pos x="T2" y="T3"/>
                </a:cxn>
                <a:cxn ang="0">
                  <a:pos x="T4" y="T5"/>
                </a:cxn>
              </a:cxnLst>
              <a:rect l="0" t="0" r="r" b="b"/>
              <a:pathLst>
                <a:path w="2801" h="3009">
                  <a:moveTo>
                    <a:pt x="317" y="681"/>
                  </a:moveTo>
                  <a:cubicBezTo>
                    <a:pt x="0" y="1316"/>
                    <a:pt x="1658" y="3009"/>
                    <a:pt x="2148" y="2455"/>
                  </a:cubicBezTo>
                  <a:cubicBezTo>
                    <a:pt x="2801" y="1716"/>
                    <a:pt x="1121" y="0"/>
                    <a:pt x="317" y="68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5">
              <a:extLst>
                <a:ext uri="{FF2B5EF4-FFF2-40B4-BE49-F238E27FC236}">
                  <a16:creationId xmlns:a16="http://schemas.microsoft.com/office/drawing/2014/main" id="{A779AD24-13DA-414D-A31C-6B80F748F404}"/>
                </a:ext>
              </a:extLst>
            </p:cNvPr>
            <p:cNvSpPr>
              <a:spLocks/>
            </p:cNvSpPr>
            <p:nvPr/>
          </p:nvSpPr>
          <p:spPr bwMode="auto">
            <a:xfrm>
              <a:off x="6297613" y="3408363"/>
              <a:ext cx="452438" cy="241300"/>
            </a:xfrm>
            <a:custGeom>
              <a:avLst/>
              <a:gdLst>
                <a:gd name="T0" fmla="*/ 4292 w 6312"/>
                <a:gd name="T1" fmla="*/ 0 h 3369"/>
                <a:gd name="T2" fmla="*/ 3532 w 6312"/>
                <a:gd name="T3" fmla="*/ 1236 h 3369"/>
                <a:gd name="T4" fmla="*/ 2471 w 6312"/>
                <a:gd name="T5" fmla="*/ 868 h 3369"/>
                <a:gd name="T6" fmla="*/ 647 w 6312"/>
                <a:gd name="T7" fmla="*/ 613 h 3369"/>
                <a:gd name="T8" fmla="*/ 326 w 6312"/>
                <a:gd name="T9" fmla="*/ 769 h 3369"/>
                <a:gd name="T10" fmla="*/ 471 w 6312"/>
                <a:gd name="T11" fmla="*/ 992 h 3369"/>
                <a:gd name="T12" fmla="*/ 406 w 6312"/>
                <a:gd name="T13" fmla="*/ 983 h 3369"/>
                <a:gd name="T14" fmla="*/ 68 w 6312"/>
                <a:gd name="T15" fmla="*/ 1082 h 3369"/>
                <a:gd name="T16" fmla="*/ 263 w 6312"/>
                <a:gd name="T17" fmla="*/ 1389 h 3369"/>
                <a:gd name="T18" fmla="*/ 365 w 6312"/>
                <a:gd name="T19" fmla="*/ 1409 h 3369"/>
                <a:gd name="T20" fmla="*/ 330 w 6312"/>
                <a:gd name="T21" fmla="*/ 1405 h 3369"/>
                <a:gd name="T22" fmla="*/ 105 w 6312"/>
                <a:gd name="T23" fmla="*/ 1566 h 3369"/>
                <a:gd name="T24" fmla="*/ 400 w 6312"/>
                <a:gd name="T25" fmla="*/ 1845 h 3369"/>
                <a:gd name="T26" fmla="*/ 767 w 6312"/>
                <a:gd name="T27" fmla="*/ 1915 h 3369"/>
                <a:gd name="T28" fmla="*/ 530 w 6312"/>
                <a:gd name="T29" fmla="*/ 2053 h 3369"/>
                <a:gd name="T30" fmla="*/ 834 w 6312"/>
                <a:gd name="T31" fmla="*/ 2355 h 3369"/>
                <a:gd name="T32" fmla="*/ 1641 w 6312"/>
                <a:gd name="T33" fmla="*/ 2532 h 3369"/>
                <a:gd name="T34" fmla="*/ 2283 w 6312"/>
                <a:gd name="T35" fmla="*/ 2663 h 3369"/>
                <a:gd name="T36" fmla="*/ 4324 w 6312"/>
                <a:gd name="T37" fmla="*/ 3090 h 3369"/>
                <a:gd name="T38" fmla="*/ 6312 w 6312"/>
                <a:gd name="T39" fmla="*/ 1130 h 3369"/>
                <a:gd name="T40" fmla="*/ 4292 w 6312"/>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2" h="3369">
                  <a:moveTo>
                    <a:pt x="4292" y="0"/>
                  </a:moveTo>
                  <a:lnTo>
                    <a:pt x="3532" y="1236"/>
                  </a:lnTo>
                  <a:cubicBezTo>
                    <a:pt x="3394" y="1167"/>
                    <a:pt x="2830" y="954"/>
                    <a:pt x="2471" y="868"/>
                  </a:cubicBezTo>
                  <a:cubicBezTo>
                    <a:pt x="1943" y="742"/>
                    <a:pt x="1139" y="650"/>
                    <a:pt x="647" y="613"/>
                  </a:cubicBezTo>
                  <a:cubicBezTo>
                    <a:pt x="429" y="597"/>
                    <a:pt x="335" y="669"/>
                    <a:pt x="326" y="769"/>
                  </a:cubicBezTo>
                  <a:cubicBezTo>
                    <a:pt x="318" y="869"/>
                    <a:pt x="391" y="962"/>
                    <a:pt x="471" y="992"/>
                  </a:cubicBezTo>
                  <a:cubicBezTo>
                    <a:pt x="453" y="990"/>
                    <a:pt x="431" y="987"/>
                    <a:pt x="406" y="983"/>
                  </a:cubicBezTo>
                  <a:cubicBezTo>
                    <a:pt x="231" y="957"/>
                    <a:pt x="119" y="993"/>
                    <a:pt x="68" y="1082"/>
                  </a:cubicBezTo>
                  <a:cubicBezTo>
                    <a:pt x="0" y="1203"/>
                    <a:pt x="134" y="1361"/>
                    <a:pt x="263" y="1389"/>
                  </a:cubicBezTo>
                  <a:cubicBezTo>
                    <a:pt x="299" y="1397"/>
                    <a:pt x="333" y="1404"/>
                    <a:pt x="365" y="1409"/>
                  </a:cubicBezTo>
                  <a:cubicBezTo>
                    <a:pt x="354" y="1408"/>
                    <a:pt x="343" y="1407"/>
                    <a:pt x="330" y="1405"/>
                  </a:cubicBezTo>
                  <a:cubicBezTo>
                    <a:pt x="211" y="1393"/>
                    <a:pt x="114" y="1488"/>
                    <a:pt x="105" y="1566"/>
                  </a:cubicBezTo>
                  <a:cubicBezTo>
                    <a:pt x="88" y="1714"/>
                    <a:pt x="204" y="1789"/>
                    <a:pt x="400" y="1845"/>
                  </a:cubicBezTo>
                  <a:cubicBezTo>
                    <a:pt x="496" y="1873"/>
                    <a:pt x="767" y="1915"/>
                    <a:pt x="767" y="1915"/>
                  </a:cubicBezTo>
                  <a:cubicBezTo>
                    <a:pt x="632" y="1908"/>
                    <a:pt x="551" y="2001"/>
                    <a:pt x="530" y="2053"/>
                  </a:cubicBezTo>
                  <a:cubicBezTo>
                    <a:pt x="487" y="2162"/>
                    <a:pt x="554" y="2298"/>
                    <a:pt x="834" y="2355"/>
                  </a:cubicBezTo>
                  <a:cubicBezTo>
                    <a:pt x="1149" y="2419"/>
                    <a:pt x="1195" y="2454"/>
                    <a:pt x="1641" y="2532"/>
                  </a:cubicBezTo>
                  <a:cubicBezTo>
                    <a:pt x="1798" y="2559"/>
                    <a:pt x="2129" y="2605"/>
                    <a:pt x="2283" y="2663"/>
                  </a:cubicBezTo>
                  <a:cubicBezTo>
                    <a:pt x="2803" y="2859"/>
                    <a:pt x="3754" y="3369"/>
                    <a:pt x="4324" y="3090"/>
                  </a:cubicBezTo>
                  <a:cubicBezTo>
                    <a:pt x="4935" y="2791"/>
                    <a:pt x="6312" y="1130"/>
                    <a:pt x="6312" y="1130"/>
                  </a:cubicBezTo>
                  <a:lnTo>
                    <a:pt x="4292"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6">
              <a:extLst>
                <a:ext uri="{FF2B5EF4-FFF2-40B4-BE49-F238E27FC236}">
                  <a16:creationId xmlns:a16="http://schemas.microsoft.com/office/drawing/2014/main" id="{4EA9A528-5D64-4822-B3CA-10B3EF0B57DC}"/>
                </a:ext>
              </a:extLst>
            </p:cNvPr>
            <p:cNvSpPr>
              <a:spLocks/>
            </p:cNvSpPr>
            <p:nvPr/>
          </p:nvSpPr>
          <p:spPr bwMode="auto">
            <a:xfrm>
              <a:off x="6335713" y="3478213"/>
              <a:ext cx="120650" cy="22225"/>
            </a:xfrm>
            <a:custGeom>
              <a:avLst/>
              <a:gdLst>
                <a:gd name="T0" fmla="*/ 7 w 1700"/>
                <a:gd name="T1" fmla="*/ 24 h 314"/>
                <a:gd name="T2" fmla="*/ 0 w 1700"/>
                <a:gd name="T3" fmla="*/ 46 h 314"/>
                <a:gd name="T4" fmla="*/ 49 w 1700"/>
                <a:gd name="T5" fmla="*/ 97 h 314"/>
                <a:gd name="T6" fmla="*/ 1295 w 1700"/>
                <a:gd name="T7" fmla="*/ 254 h 314"/>
                <a:gd name="T8" fmla="*/ 1643 w 1700"/>
                <a:gd name="T9" fmla="*/ 309 h 314"/>
                <a:gd name="T10" fmla="*/ 1697 w 1700"/>
                <a:gd name="T11" fmla="*/ 269 h 314"/>
                <a:gd name="T12" fmla="*/ 1654 w 1700"/>
                <a:gd name="T13" fmla="*/ 214 h 314"/>
                <a:gd name="T14" fmla="*/ 1306 w 1700"/>
                <a:gd name="T15" fmla="*/ 159 h 314"/>
                <a:gd name="T16" fmla="*/ 51 w 1700"/>
                <a:gd name="T17" fmla="*/ 1 h 314"/>
                <a:gd name="T18" fmla="*/ 7 w 1700"/>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0" h="314">
                  <a:moveTo>
                    <a:pt x="7" y="24"/>
                  </a:moveTo>
                  <a:cubicBezTo>
                    <a:pt x="3" y="30"/>
                    <a:pt x="1" y="38"/>
                    <a:pt x="0" y="46"/>
                  </a:cubicBezTo>
                  <a:cubicBezTo>
                    <a:pt x="0" y="72"/>
                    <a:pt x="21" y="95"/>
                    <a:pt x="49" y="97"/>
                  </a:cubicBezTo>
                  <a:cubicBezTo>
                    <a:pt x="529" y="129"/>
                    <a:pt x="918" y="193"/>
                    <a:pt x="1295" y="254"/>
                  </a:cubicBezTo>
                  <a:cubicBezTo>
                    <a:pt x="1410" y="273"/>
                    <a:pt x="1525" y="292"/>
                    <a:pt x="1643" y="309"/>
                  </a:cubicBezTo>
                  <a:cubicBezTo>
                    <a:pt x="1670" y="314"/>
                    <a:pt x="1695" y="296"/>
                    <a:pt x="1697" y="269"/>
                  </a:cubicBezTo>
                  <a:cubicBezTo>
                    <a:pt x="1700" y="243"/>
                    <a:pt x="1681" y="218"/>
                    <a:pt x="1654" y="214"/>
                  </a:cubicBezTo>
                  <a:cubicBezTo>
                    <a:pt x="1536" y="196"/>
                    <a:pt x="1421" y="178"/>
                    <a:pt x="1306" y="159"/>
                  </a:cubicBezTo>
                  <a:cubicBezTo>
                    <a:pt x="942" y="100"/>
                    <a:pt x="574" y="36"/>
                    <a:pt x="51" y="1"/>
                  </a:cubicBezTo>
                  <a:cubicBezTo>
                    <a:pt x="32" y="0"/>
                    <a:pt x="15"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7">
              <a:extLst>
                <a:ext uri="{FF2B5EF4-FFF2-40B4-BE49-F238E27FC236}">
                  <a16:creationId xmlns:a16="http://schemas.microsoft.com/office/drawing/2014/main" id="{5AEDB352-17CC-4928-9059-E9B38C23F2EA}"/>
                </a:ext>
              </a:extLst>
            </p:cNvPr>
            <p:cNvSpPr>
              <a:spLocks/>
            </p:cNvSpPr>
            <p:nvPr/>
          </p:nvSpPr>
          <p:spPr bwMode="auto">
            <a:xfrm>
              <a:off x="6326188" y="3506788"/>
              <a:ext cx="122238" cy="19050"/>
            </a:xfrm>
            <a:custGeom>
              <a:avLst/>
              <a:gdLst>
                <a:gd name="T0" fmla="*/ 7 w 1717"/>
                <a:gd name="T1" fmla="*/ 24 h 267"/>
                <a:gd name="T2" fmla="*/ 1 w 1717"/>
                <a:gd name="T3" fmla="*/ 46 h 267"/>
                <a:gd name="T4" fmla="*/ 49 w 1717"/>
                <a:gd name="T5" fmla="*/ 98 h 267"/>
                <a:gd name="T6" fmla="*/ 1660 w 1717"/>
                <a:gd name="T7" fmla="*/ 263 h 267"/>
                <a:gd name="T8" fmla="*/ 1714 w 1717"/>
                <a:gd name="T9" fmla="*/ 222 h 267"/>
                <a:gd name="T10" fmla="*/ 1670 w 1717"/>
                <a:gd name="T11" fmla="*/ 167 h 267"/>
                <a:gd name="T12" fmla="*/ 51 w 1717"/>
                <a:gd name="T13" fmla="*/ 1 h 267"/>
                <a:gd name="T14" fmla="*/ 7 w 1717"/>
                <a:gd name="T15" fmla="*/ 24 h 2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7" h="267">
                  <a:moveTo>
                    <a:pt x="7" y="24"/>
                  </a:moveTo>
                  <a:cubicBezTo>
                    <a:pt x="3" y="30"/>
                    <a:pt x="1" y="38"/>
                    <a:pt x="1" y="46"/>
                  </a:cubicBezTo>
                  <a:cubicBezTo>
                    <a:pt x="0" y="73"/>
                    <a:pt x="22" y="96"/>
                    <a:pt x="49" y="98"/>
                  </a:cubicBezTo>
                  <a:cubicBezTo>
                    <a:pt x="756" y="145"/>
                    <a:pt x="1203" y="193"/>
                    <a:pt x="1660" y="263"/>
                  </a:cubicBezTo>
                  <a:cubicBezTo>
                    <a:pt x="1687" y="267"/>
                    <a:pt x="1711" y="249"/>
                    <a:pt x="1714" y="222"/>
                  </a:cubicBezTo>
                  <a:cubicBezTo>
                    <a:pt x="1717" y="196"/>
                    <a:pt x="1697" y="172"/>
                    <a:pt x="1670" y="167"/>
                  </a:cubicBezTo>
                  <a:cubicBezTo>
                    <a:pt x="1193" y="95"/>
                    <a:pt x="724" y="47"/>
                    <a:pt x="51" y="1"/>
                  </a:cubicBezTo>
                  <a:cubicBezTo>
                    <a:pt x="32" y="0"/>
                    <a:pt x="15"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28">
              <a:extLst>
                <a:ext uri="{FF2B5EF4-FFF2-40B4-BE49-F238E27FC236}">
                  <a16:creationId xmlns:a16="http://schemas.microsoft.com/office/drawing/2014/main" id="{9A1A827E-1865-416A-9233-E6E1EA801738}"/>
                </a:ext>
              </a:extLst>
            </p:cNvPr>
            <p:cNvSpPr>
              <a:spLocks/>
            </p:cNvSpPr>
            <p:nvPr/>
          </p:nvSpPr>
          <p:spPr bwMode="auto">
            <a:xfrm>
              <a:off x="6354763" y="3540125"/>
              <a:ext cx="90488" cy="17462"/>
            </a:xfrm>
            <a:custGeom>
              <a:avLst/>
              <a:gdLst>
                <a:gd name="T0" fmla="*/ 7 w 1272"/>
                <a:gd name="T1" fmla="*/ 24 h 246"/>
                <a:gd name="T2" fmla="*/ 1 w 1272"/>
                <a:gd name="T3" fmla="*/ 46 h 246"/>
                <a:gd name="T4" fmla="*/ 49 w 1272"/>
                <a:gd name="T5" fmla="*/ 98 h 246"/>
                <a:gd name="T6" fmla="*/ 915 w 1272"/>
                <a:gd name="T7" fmla="*/ 194 h 246"/>
                <a:gd name="T8" fmla="*/ 1215 w 1272"/>
                <a:gd name="T9" fmla="*/ 242 h 246"/>
                <a:gd name="T10" fmla="*/ 1270 w 1272"/>
                <a:gd name="T11" fmla="*/ 201 h 246"/>
                <a:gd name="T12" fmla="*/ 1226 w 1272"/>
                <a:gd name="T13" fmla="*/ 146 h 246"/>
                <a:gd name="T14" fmla="*/ 927 w 1272"/>
                <a:gd name="T15" fmla="*/ 99 h 246"/>
                <a:gd name="T16" fmla="*/ 51 w 1272"/>
                <a:gd name="T17" fmla="*/ 1 h 246"/>
                <a:gd name="T18" fmla="*/ 7 w 1272"/>
                <a:gd name="T19" fmla="*/ 2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2" h="246">
                  <a:moveTo>
                    <a:pt x="7" y="24"/>
                  </a:moveTo>
                  <a:cubicBezTo>
                    <a:pt x="3" y="31"/>
                    <a:pt x="1" y="38"/>
                    <a:pt x="1" y="46"/>
                  </a:cubicBezTo>
                  <a:cubicBezTo>
                    <a:pt x="0" y="73"/>
                    <a:pt x="22" y="96"/>
                    <a:pt x="49" y="98"/>
                  </a:cubicBezTo>
                  <a:cubicBezTo>
                    <a:pt x="524" y="129"/>
                    <a:pt x="654" y="151"/>
                    <a:pt x="915" y="194"/>
                  </a:cubicBezTo>
                  <a:cubicBezTo>
                    <a:pt x="997" y="207"/>
                    <a:pt x="1093" y="223"/>
                    <a:pt x="1215" y="242"/>
                  </a:cubicBezTo>
                  <a:cubicBezTo>
                    <a:pt x="1242" y="246"/>
                    <a:pt x="1267" y="228"/>
                    <a:pt x="1270" y="201"/>
                  </a:cubicBezTo>
                  <a:cubicBezTo>
                    <a:pt x="1272" y="175"/>
                    <a:pt x="1253" y="151"/>
                    <a:pt x="1226" y="146"/>
                  </a:cubicBezTo>
                  <a:cubicBezTo>
                    <a:pt x="1104" y="128"/>
                    <a:pt x="1009" y="112"/>
                    <a:pt x="927" y="99"/>
                  </a:cubicBezTo>
                  <a:cubicBezTo>
                    <a:pt x="673" y="57"/>
                    <a:pt x="569" y="36"/>
                    <a:pt x="51" y="1"/>
                  </a:cubicBezTo>
                  <a:cubicBezTo>
                    <a:pt x="32" y="0"/>
                    <a:pt x="16" y="9"/>
                    <a:pt x="7" y="2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9">
              <a:extLst>
                <a:ext uri="{FF2B5EF4-FFF2-40B4-BE49-F238E27FC236}">
                  <a16:creationId xmlns:a16="http://schemas.microsoft.com/office/drawing/2014/main" id="{66470A40-117D-49F1-8D9C-298E9998136D}"/>
                </a:ext>
              </a:extLst>
            </p:cNvPr>
            <p:cNvSpPr>
              <a:spLocks/>
            </p:cNvSpPr>
            <p:nvPr/>
          </p:nvSpPr>
          <p:spPr bwMode="auto">
            <a:xfrm>
              <a:off x="5886450" y="3314700"/>
              <a:ext cx="577850" cy="128587"/>
            </a:xfrm>
            <a:custGeom>
              <a:avLst/>
              <a:gdLst>
                <a:gd name="T0" fmla="*/ 8076 w 8076"/>
                <a:gd name="T1" fmla="*/ 1464 h 1805"/>
                <a:gd name="T2" fmla="*/ 7846 w 8076"/>
                <a:gd name="T3" fmla="*/ 64 h 1805"/>
                <a:gd name="T4" fmla="*/ 85 w 8076"/>
                <a:gd name="T5" fmla="*/ 0 h 1805"/>
                <a:gd name="T6" fmla="*/ 0 w 8076"/>
                <a:gd name="T7" fmla="*/ 1461 h 1805"/>
                <a:gd name="T8" fmla="*/ 8076 w 8076"/>
                <a:gd name="T9" fmla="*/ 1464 h 1805"/>
              </a:gdLst>
              <a:ahLst/>
              <a:cxnLst>
                <a:cxn ang="0">
                  <a:pos x="T0" y="T1"/>
                </a:cxn>
                <a:cxn ang="0">
                  <a:pos x="T2" y="T3"/>
                </a:cxn>
                <a:cxn ang="0">
                  <a:pos x="T4" y="T5"/>
                </a:cxn>
                <a:cxn ang="0">
                  <a:pos x="T6" y="T7"/>
                </a:cxn>
                <a:cxn ang="0">
                  <a:pos x="T8" y="T9"/>
                </a:cxn>
              </a:cxnLst>
              <a:rect l="0" t="0" r="r" b="b"/>
              <a:pathLst>
                <a:path w="8076" h="1805">
                  <a:moveTo>
                    <a:pt x="8076" y="1464"/>
                  </a:moveTo>
                  <a:cubicBezTo>
                    <a:pt x="8076" y="1464"/>
                    <a:pt x="7970" y="94"/>
                    <a:pt x="7846" y="64"/>
                  </a:cubicBezTo>
                  <a:cubicBezTo>
                    <a:pt x="7723" y="34"/>
                    <a:pt x="85" y="0"/>
                    <a:pt x="85" y="0"/>
                  </a:cubicBezTo>
                  <a:lnTo>
                    <a:pt x="0" y="1461"/>
                  </a:lnTo>
                  <a:cubicBezTo>
                    <a:pt x="2746" y="1805"/>
                    <a:pt x="5039" y="1769"/>
                    <a:pt x="8076" y="14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30">
              <a:extLst>
                <a:ext uri="{FF2B5EF4-FFF2-40B4-BE49-F238E27FC236}">
                  <a16:creationId xmlns:a16="http://schemas.microsoft.com/office/drawing/2014/main" id="{BD1192AF-C99F-4B80-9D88-3946729301FD}"/>
                </a:ext>
              </a:extLst>
            </p:cNvPr>
            <p:cNvSpPr>
              <a:spLocks/>
            </p:cNvSpPr>
            <p:nvPr/>
          </p:nvSpPr>
          <p:spPr bwMode="auto">
            <a:xfrm>
              <a:off x="5597525" y="2628900"/>
              <a:ext cx="1455738" cy="968375"/>
            </a:xfrm>
            <a:custGeom>
              <a:avLst/>
              <a:gdLst>
                <a:gd name="T0" fmla="*/ 4028 w 20309"/>
                <a:gd name="T1" fmla="*/ 4771 h 13561"/>
                <a:gd name="T2" fmla="*/ 3456 w 20309"/>
                <a:gd name="T3" fmla="*/ 10291 h 13561"/>
                <a:gd name="T4" fmla="*/ 12729 w 20309"/>
                <a:gd name="T5" fmla="*/ 10251 h 13561"/>
                <a:gd name="T6" fmla="*/ 12406 w 20309"/>
                <a:gd name="T7" fmla="*/ 6107 h 13561"/>
                <a:gd name="T8" fmla="*/ 14330 w 20309"/>
                <a:gd name="T9" fmla="*/ 7468 h 13561"/>
                <a:gd name="T10" fmla="*/ 15647 w 20309"/>
                <a:gd name="T11" fmla="*/ 8215 h 13561"/>
                <a:gd name="T12" fmla="*/ 13500 w 20309"/>
                <a:gd name="T13" fmla="*/ 11822 h 13561"/>
                <a:gd name="T14" fmla="*/ 15366 w 20309"/>
                <a:gd name="T15" fmla="*/ 13561 h 13561"/>
                <a:gd name="T16" fmla="*/ 19079 w 20309"/>
                <a:gd name="T17" fmla="*/ 8911 h 13561"/>
                <a:gd name="T18" fmla="*/ 18051 w 20309"/>
                <a:gd name="T19" fmla="*/ 4625 h 13561"/>
                <a:gd name="T20" fmla="*/ 14634 w 20309"/>
                <a:gd name="T21" fmla="*/ 1855 h 13561"/>
                <a:gd name="T22" fmla="*/ 9846 w 20309"/>
                <a:gd name="T23" fmla="*/ 38 h 13561"/>
                <a:gd name="T24" fmla="*/ 6671 w 20309"/>
                <a:gd name="T25" fmla="*/ 0 h 13561"/>
                <a:gd name="T26" fmla="*/ 2623 w 20309"/>
                <a:gd name="T27" fmla="*/ 1787 h 13561"/>
                <a:gd name="T28" fmla="*/ 0 w 20309"/>
                <a:gd name="T29" fmla="*/ 6376 h 13561"/>
                <a:gd name="T30" fmla="*/ 4028 w 20309"/>
                <a:gd name="T31" fmla="*/ 4771 h 13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309" h="13561">
                  <a:moveTo>
                    <a:pt x="4028" y="4771"/>
                  </a:moveTo>
                  <a:lnTo>
                    <a:pt x="3456" y="10291"/>
                  </a:lnTo>
                  <a:cubicBezTo>
                    <a:pt x="3553" y="10354"/>
                    <a:pt x="9096" y="10728"/>
                    <a:pt x="12729" y="10251"/>
                  </a:cubicBezTo>
                  <a:lnTo>
                    <a:pt x="12406" y="6107"/>
                  </a:lnTo>
                  <a:lnTo>
                    <a:pt x="14330" y="7468"/>
                  </a:lnTo>
                  <a:lnTo>
                    <a:pt x="15647" y="8215"/>
                  </a:lnTo>
                  <a:lnTo>
                    <a:pt x="13500" y="11822"/>
                  </a:lnTo>
                  <a:cubicBezTo>
                    <a:pt x="14311" y="11646"/>
                    <a:pt x="15793" y="12880"/>
                    <a:pt x="15366" y="13561"/>
                  </a:cubicBezTo>
                  <a:cubicBezTo>
                    <a:pt x="15366" y="13561"/>
                    <a:pt x="18393" y="9982"/>
                    <a:pt x="19079" y="8911"/>
                  </a:cubicBezTo>
                  <a:cubicBezTo>
                    <a:pt x="20309" y="6989"/>
                    <a:pt x="19533" y="5825"/>
                    <a:pt x="18051" y="4625"/>
                  </a:cubicBezTo>
                  <a:cubicBezTo>
                    <a:pt x="16944" y="3730"/>
                    <a:pt x="15964" y="2846"/>
                    <a:pt x="14634" y="1855"/>
                  </a:cubicBezTo>
                  <a:cubicBezTo>
                    <a:pt x="12976" y="620"/>
                    <a:pt x="11988" y="126"/>
                    <a:pt x="9846" y="38"/>
                  </a:cubicBezTo>
                  <a:cubicBezTo>
                    <a:pt x="8862" y="533"/>
                    <a:pt x="7512" y="423"/>
                    <a:pt x="6671" y="0"/>
                  </a:cubicBezTo>
                  <a:cubicBezTo>
                    <a:pt x="5211" y="152"/>
                    <a:pt x="3836" y="326"/>
                    <a:pt x="2623" y="1787"/>
                  </a:cubicBezTo>
                  <a:cubicBezTo>
                    <a:pt x="1833" y="2738"/>
                    <a:pt x="22" y="6331"/>
                    <a:pt x="0" y="6376"/>
                  </a:cubicBezTo>
                  <a:cubicBezTo>
                    <a:pt x="51" y="6333"/>
                    <a:pt x="4201" y="2881"/>
                    <a:pt x="4028" y="477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31">
              <a:extLst>
                <a:ext uri="{FF2B5EF4-FFF2-40B4-BE49-F238E27FC236}">
                  <a16:creationId xmlns:a16="http://schemas.microsoft.com/office/drawing/2014/main" id="{8103CC87-9261-45A4-9A63-FA805DD0C9D8}"/>
                </a:ext>
              </a:extLst>
            </p:cNvPr>
            <p:cNvSpPr>
              <a:spLocks/>
            </p:cNvSpPr>
            <p:nvPr/>
          </p:nvSpPr>
          <p:spPr bwMode="auto">
            <a:xfrm>
              <a:off x="6483350" y="3019425"/>
              <a:ext cx="141288" cy="142875"/>
            </a:xfrm>
            <a:custGeom>
              <a:avLst/>
              <a:gdLst>
                <a:gd name="T0" fmla="*/ 0 w 1970"/>
                <a:gd name="T1" fmla="*/ 0 h 1996"/>
                <a:gd name="T2" fmla="*/ 82 w 1970"/>
                <a:gd name="T3" fmla="*/ 1058 h 1996"/>
                <a:gd name="T4" fmla="*/ 1970 w 1970"/>
                <a:gd name="T5" fmla="*/ 1996 h 1996"/>
                <a:gd name="T6" fmla="*/ 0 w 1970"/>
                <a:gd name="T7" fmla="*/ 0 h 1996"/>
              </a:gdLst>
              <a:ahLst/>
              <a:cxnLst>
                <a:cxn ang="0">
                  <a:pos x="T0" y="T1"/>
                </a:cxn>
                <a:cxn ang="0">
                  <a:pos x="T2" y="T3"/>
                </a:cxn>
                <a:cxn ang="0">
                  <a:pos x="T4" y="T5"/>
                </a:cxn>
                <a:cxn ang="0">
                  <a:pos x="T6" y="T7"/>
                </a:cxn>
              </a:cxnLst>
              <a:rect l="0" t="0" r="r" b="b"/>
              <a:pathLst>
                <a:path w="1970" h="1996">
                  <a:moveTo>
                    <a:pt x="0" y="0"/>
                  </a:moveTo>
                  <a:lnTo>
                    <a:pt x="82" y="1058"/>
                  </a:lnTo>
                  <a:lnTo>
                    <a:pt x="1970" y="1996"/>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32">
              <a:extLst>
                <a:ext uri="{FF2B5EF4-FFF2-40B4-BE49-F238E27FC236}">
                  <a16:creationId xmlns:a16="http://schemas.microsoft.com/office/drawing/2014/main" id="{52FD619D-67FE-4716-8BC6-EFAE11C4EC50}"/>
                </a:ext>
              </a:extLst>
            </p:cNvPr>
            <p:cNvSpPr>
              <a:spLocks/>
            </p:cNvSpPr>
            <p:nvPr/>
          </p:nvSpPr>
          <p:spPr bwMode="auto">
            <a:xfrm>
              <a:off x="5259388" y="2743200"/>
              <a:ext cx="192088" cy="185737"/>
            </a:xfrm>
            <a:custGeom>
              <a:avLst/>
              <a:gdLst>
                <a:gd name="T0" fmla="*/ 116 w 2661"/>
                <a:gd name="T1" fmla="*/ 1420 h 2613"/>
                <a:gd name="T2" fmla="*/ 2661 w 2661"/>
                <a:gd name="T3" fmla="*/ 486 h 2613"/>
                <a:gd name="T4" fmla="*/ 116 w 2661"/>
                <a:gd name="T5" fmla="*/ 1420 h 2613"/>
              </a:gdLst>
              <a:ahLst/>
              <a:cxnLst>
                <a:cxn ang="0">
                  <a:pos x="T0" y="T1"/>
                </a:cxn>
                <a:cxn ang="0">
                  <a:pos x="T2" y="T3"/>
                </a:cxn>
                <a:cxn ang="0">
                  <a:pos x="T4" y="T5"/>
                </a:cxn>
              </a:cxnLst>
              <a:rect l="0" t="0" r="r" b="b"/>
              <a:pathLst>
                <a:path w="2661" h="2613">
                  <a:moveTo>
                    <a:pt x="116" y="1420"/>
                  </a:moveTo>
                  <a:cubicBezTo>
                    <a:pt x="0" y="850"/>
                    <a:pt x="2234" y="0"/>
                    <a:pt x="2661" y="486"/>
                  </a:cubicBezTo>
                  <a:cubicBezTo>
                    <a:pt x="2508" y="1118"/>
                    <a:pt x="511" y="2613"/>
                    <a:pt x="116" y="14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33">
              <a:extLst>
                <a:ext uri="{FF2B5EF4-FFF2-40B4-BE49-F238E27FC236}">
                  <a16:creationId xmlns:a16="http://schemas.microsoft.com/office/drawing/2014/main" id="{CAAF8F5B-61C4-4BA5-A939-6B1055161FF7}"/>
                </a:ext>
              </a:extLst>
            </p:cNvPr>
            <p:cNvSpPr>
              <a:spLocks noEditPoints="1"/>
            </p:cNvSpPr>
            <p:nvPr/>
          </p:nvSpPr>
          <p:spPr bwMode="auto">
            <a:xfrm>
              <a:off x="5172075" y="2432050"/>
              <a:ext cx="338138" cy="685800"/>
            </a:xfrm>
            <a:custGeom>
              <a:avLst/>
              <a:gdLst>
                <a:gd name="T0" fmla="*/ 2885 w 4729"/>
                <a:gd name="T1" fmla="*/ 1508 h 9599"/>
                <a:gd name="T2" fmla="*/ 2941 w 4729"/>
                <a:gd name="T3" fmla="*/ 1489 h 9599"/>
                <a:gd name="T4" fmla="*/ 3009 w 4729"/>
                <a:gd name="T5" fmla="*/ 1654 h 9599"/>
                <a:gd name="T6" fmla="*/ 3240 w 4729"/>
                <a:gd name="T7" fmla="*/ 2371 h 9599"/>
                <a:gd name="T8" fmla="*/ 2682 w 4729"/>
                <a:gd name="T9" fmla="*/ 2653 h 9599"/>
                <a:gd name="T10" fmla="*/ 2885 w 4729"/>
                <a:gd name="T11" fmla="*/ 1508 h 9599"/>
                <a:gd name="T12" fmla="*/ 183 w 4729"/>
                <a:gd name="T13" fmla="*/ 1692 h 9599"/>
                <a:gd name="T14" fmla="*/ 848 w 4729"/>
                <a:gd name="T15" fmla="*/ 3139 h 9599"/>
                <a:gd name="T16" fmla="*/ 1790 w 4729"/>
                <a:gd name="T17" fmla="*/ 4850 h 9599"/>
                <a:gd name="T18" fmla="*/ 2777 w 4729"/>
                <a:gd name="T19" fmla="*/ 8051 h 9599"/>
                <a:gd name="T20" fmla="*/ 4042 w 4729"/>
                <a:gd name="T21" fmla="*/ 5122 h 9599"/>
                <a:gd name="T22" fmla="*/ 3644 w 4729"/>
                <a:gd name="T23" fmla="*/ 4211 h 9599"/>
                <a:gd name="T24" fmla="*/ 3813 w 4729"/>
                <a:gd name="T25" fmla="*/ 2229 h 9599"/>
                <a:gd name="T26" fmla="*/ 3339 w 4729"/>
                <a:gd name="T27" fmla="*/ 1385 h 9599"/>
                <a:gd name="T28" fmla="*/ 3112 w 4729"/>
                <a:gd name="T29" fmla="*/ 1297 h 9599"/>
                <a:gd name="T30" fmla="*/ 2908 w 4729"/>
                <a:gd name="T31" fmla="*/ 1106 h 9599"/>
                <a:gd name="T32" fmla="*/ 1753 w 4729"/>
                <a:gd name="T33" fmla="*/ 1749 h 9599"/>
                <a:gd name="T34" fmla="*/ 874 w 4729"/>
                <a:gd name="T35" fmla="*/ 296 h 9599"/>
                <a:gd name="T36" fmla="*/ 560 w 4729"/>
                <a:gd name="T37" fmla="*/ 625 h 9599"/>
                <a:gd name="T38" fmla="*/ 280 w 4729"/>
                <a:gd name="T39" fmla="*/ 1041 h 9599"/>
                <a:gd name="T40" fmla="*/ 382 w 4729"/>
                <a:gd name="T41" fmla="*/ 1262 h 9599"/>
                <a:gd name="T42" fmla="*/ 183 w 4729"/>
                <a:gd name="T43" fmla="*/ 1692 h 9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729" h="9599">
                  <a:moveTo>
                    <a:pt x="2885" y="1508"/>
                  </a:moveTo>
                  <a:cubicBezTo>
                    <a:pt x="2904" y="1503"/>
                    <a:pt x="2923" y="1497"/>
                    <a:pt x="2941" y="1489"/>
                  </a:cubicBezTo>
                  <a:cubicBezTo>
                    <a:pt x="2945" y="1538"/>
                    <a:pt x="2965" y="1593"/>
                    <a:pt x="3009" y="1654"/>
                  </a:cubicBezTo>
                  <a:cubicBezTo>
                    <a:pt x="3110" y="1795"/>
                    <a:pt x="3334" y="2089"/>
                    <a:pt x="3240" y="2371"/>
                  </a:cubicBezTo>
                  <a:cubicBezTo>
                    <a:pt x="3147" y="2653"/>
                    <a:pt x="2930" y="3008"/>
                    <a:pt x="2682" y="2653"/>
                  </a:cubicBezTo>
                  <a:cubicBezTo>
                    <a:pt x="1860" y="1515"/>
                    <a:pt x="2587" y="1574"/>
                    <a:pt x="2885" y="1508"/>
                  </a:cubicBezTo>
                  <a:close/>
                  <a:moveTo>
                    <a:pt x="183" y="1692"/>
                  </a:moveTo>
                  <a:cubicBezTo>
                    <a:pt x="306" y="1981"/>
                    <a:pt x="655" y="2743"/>
                    <a:pt x="848" y="3139"/>
                  </a:cubicBezTo>
                  <a:cubicBezTo>
                    <a:pt x="1120" y="3699"/>
                    <a:pt x="1076" y="3692"/>
                    <a:pt x="1790" y="4850"/>
                  </a:cubicBezTo>
                  <a:cubicBezTo>
                    <a:pt x="2012" y="5210"/>
                    <a:pt x="2777" y="8051"/>
                    <a:pt x="2777" y="8051"/>
                  </a:cubicBezTo>
                  <a:cubicBezTo>
                    <a:pt x="3595" y="9599"/>
                    <a:pt x="4729" y="6451"/>
                    <a:pt x="4042" y="5122"/>
                  </a:cubicBezTo>
                  <a:cubicBezTo>
                    <a:pt x="3881" y="4812"/>
                    <a:pt x="3630" y="4290"/>
                    <a:pt x="3644" y="4211"/>
                  </a:cubicBezTo>
                  <a:cubicBezTo>
                    <a:pt x="3792" y="3335"/>
                    <a:pt x="3826" y="2533"/>
                    <a:pt x="3813" y="2229"/>
                  </a:cubicBezTo>
                  <a:cubicBezTo>
                    <a:pt x="3803" y="1954"/>
                    <a:pt x="3520" y="1591"/>
                    <a:pt x="3339" y="1385"/>
                  </a:cubicBezTo>
                  <a:cubicBezTo>
                    <a:pt x="3276" y="1312"/>
                    <a:pt x="3188" y="1287"/>
                    <a:pt x="3112" y="1297"/>
                  </a:cubicBezTo>
                  <a:cubicBezTo>
                    <a:pt x="3121" y="1217"/>
                    <a:pt x="3066" y="1138"/>
                    <a:pt x="2908" y="1106"/>
                  </a:cubicBezTo>
                  <a:cubicBezTo>
                    <a:pt x="2096" y="940"/>
                    <a:pt x="1760" y="1462"/>
                    <a:pt x="1753" y="1749"/>
                  </a:cubicBezTo>
                  <a:cubicBezTo>
                    <a:pt x="1436" y="1107"/>
                    <a:pt x="931" y="373"/>
                    <a:pt x="874" y="296"/>
                  </a:cubicBezTo>
                  <a:cubicBezTo>
                    <a:pt x="657" y="0"/>
                    <a:pt x="350" y="232"/>
                    <a:pt x="560" y="625"/>
                  </a:cubicBezTo>
                  <a:cubicBezTo>
                    <a:pt x="396" y="491"/>
                    <a:pt x="56" y="526"/>
                    <a:pt x="280" y="1041"/>
                  </a:cubicBezTo>
                  <a:cubicBezTo>
                    <a:pt x="311" y="1112"/>
                    <a:pt x="350" y="1198"/>
                    <a:pt x="382" y="1262"/>
                  </a:cubicBezTo>
                  <a:cubicBezTo>
                    <a:pt x="261" y="1193"/>
                    <a:pt x="0" y="1263"/>
                    <a:pt x="183" y="1692"/>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34">
              <a:extLst>
                <a:ext uri="{FF2B5EF4-FFF2-40B4-BE49-F238E27FC236}">
                  <a16:creationId xmlns:a16="http://schemas.microsoft.com/office/drawing/2014/main" id="{47D0849A-CCEC-4713-B18C-CA6DD46BB504}"/>
                </a:ext>
              </a:extLst>
            </p:cNvPr>
            <p:cNvSpPr>
              <a:spLocks/>
            </p:cNvSpPr>
            <p:nvPr/>
          </p:nvSpPr>
          <p:spPr bwMode="auto">
            <a:xfrm>
              <a:off x="5210175" y="2476500"/>
              <a:ext cx="66675" cy="106362"/>
            </a:xfrm>
            <a:custGeom>
              <a:avLst/>
              <a:gdLst>
                <a:gd name="T0" fmla="*/ 873 w 927"/>
                <a:gd name="T1" fmla="*/ 1480 h 1482"/>
                <a:gd name="T2" fmla="*/ 894 w 927"/>
                <a:gd name="T3" fmla="*/ 1473 h 1482"/>
                <a:gd name="T4" fmla="*/ 912 w 927"/>
                <a:gd name="T5" fmla="*/ 1401 h 1482"/>
                <a:gd name="T6" fmla="*/ 106 w 927"/>
                <a:gd name="T7" fmla="*/ 34 h 1482"/>
                <a:gd name="T8" fmla="*/ 34 w 927"/>
                <a:gd name="T9" fmla="*/ 15 h 1482"/>
                <a:gd name="T10" fmla="*/ 15 w 927"/>
                <a:gd name="T11" fmla="*/ 87 h 1482"/>
                <a:gd name="T12" fmla="*/ 822 w 927"/>
                <a:gd name="T13" fmla="*/ 1454 h 1482"/>
                <a:gd name="T14" fmla="*/ 873 w 927"/>
                <a:gd name="T15" fmla="*/ 1480 h 14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7" h="1482">
                  <a:moveTo>
                    <a:pt x="873" y="1480"/>
                  </a:moveTo>
                  <a:cubicBezTo>
                    <a:pt x="880" y="1479"/>
                    <a:pt x="887" y="1477"/>
                    <a:pt x="894" y="1473"/>
                  </a:cubicBezTo>
                  <a:cubicBezTo>
                    <a:pt x="919" y="1458"/>
                    <a:pt x="927" y="1426"/>
                    <a:pt x="912" y="1401"/>
                  </a:cubicBezTo>
                  <a:lnTo>
                    <a:pt x="106" y="34"/>
                  </a:lnTo>
                  <a:cubicBezTo>
                    <a:pt x="91" y="9"/>
                    <a:pt x="59" y="0"/>
                    <a:pt x="34" y="15"/>
                  </a:cubicBezTo>
                  <a:cubicBezTo>
                    <a:pt x="9" y="30"/>
                    <a:pt x="0" y="62"/>
                    <a:pt x="15" y="87"/>
                  </a:cubicBezTo>
                  <a:lnTo>
                    <a:pt x="822" y="1454"/>
                  </a:lnTo>
                  <a:cubicBezTo>
                    <a:pt x="833" y="1473"/>
                    <a:pt x="853" y="1482"/>
                    <a:pt x="873" y="14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5">
              <a:extLst>
                <a:ext uri="{FF2B5EF4-FFF2-40B4-BE49-F238E27FC236}">
                  <a16:creationId xmlns:a16="http://schemas.microsoft.com/office/drawing/2014/main" id="{FDDF99FD-9415-45EA-92B9-E075A0B6A35E}"/>
                </a:ext>
              </a:extLst>
            </p:cNvPr>
            <p:cNvSpPr>
              <a:spLocks/>
            </p:cNvSpPr>
            <p:nvPr/>
          </p:nvSpPr>
          <p:spPr bwMode="auto">
            <a:xfrm>
              <a:off x="5199063" y="2524125"/>
              <a:ext cx="50800" cy="84137"/>
            </a:xfrm>
            <a:custGeom>
              <a:avLst/>
              <a:gdLst>
                <a:gd name="T0" fmla="*/ 667 w 721"/>
                <a:gd name="T1" fmla="*/ 1178 h 1180"/>
                <a:gd name="T2" fmla="*/ 687 w 721"/>
                <a:gd name="T3" fmla="*/ 1171 h 1180"/>
                <a:gd name="T4" fmla="*/ 707 w 721"/>
                <a:gd name="T5" fmla="*/ 1100 h 1180"/>
                <a:gd name="T6" fmla="*/ 106 w 721"/>
                <a:gd name="T7" fmla="*/ 34 h 1180"/>
                <a:gd name="T8" fmla="*/ 34 w 721"/>
                <a:gd name="T9" fmla="*/ 14 h 1180"/>
                <a:gd name="T10" fmla="*/ 14 w 721"/>
                <a:gd name="T11" fmla="*/ 86 h 1180"/>
                <a:gd name="T12" fmla="*/ 615 w 721"/>
                <a:gd name="T13" fmla="*/ 1151 h 1180"/>
                <a:gd name="T14" fmla="*/ 667 w 721"/>
                <a:gd name="T15" fmla="*/ 1178 h 11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1" h="1180">
                  <a:moveTo>
                    <a:pt x="667" y="1178"/>
                  </a:moveTo>
                  <a:cubicBezTo>
                    <a:pt x="674" y="1177"/>
                    <a:pt x="680" y="1175"/>
                    <a:pt x="687" y="1171"/>
                  </a:cubicBezTo>
                  <a:cubicBezTo>
                    <a:pt x="712" y="1157"/>
                    <a:pt x="721" y="1125"/>
                    <a:pt x="707" y="1100"/>
                  </a:cubicBezTo>
                  <a:lnTo>
                    <a:pt x="106" y="34"/>
                  </a:lnTo>
                  <a:cubicBezTo>
                    <a:pt x="91" y="9"/>
                    <a:pt x="59" y="0"/>
                    <a:pt x="34" y="14"/>
                  </a:cubicBezTo>
                  <a:cubicBezTo>
                    <a:pt x="8" y="28"/>
                    <a:pt x="0" y="60"/>
                    <a:pt x="14" y="86"/>
                  </a:cubicBezTo>
                  <a:lnTo>
                    <a:pt x="615" y="1151"/>
                  </a:lnTo>
                  <a:cubicBezTo>
                    <a:pt x="626" y="1170"/>
                    <a:pt x="646" y="1180"/>
                    <a:pt x="667" y="117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6">
              <a:extLst>
                <a:ext uri="{FF2B5EF4-FFF2-40B4-BE49-F238E27FC236}">
                  <a16:creationId xmlns:a16="http://schemas.microsoft.com/office/drawing/2014/main" id="{E88977E5-FB42-41CF-B4FF-2F7AC820F5B9}"/>
                </a:ext>
              </a:extLst>
            </p:cNvPr>
            <p:cNvSpPr>
              <a:spLocks/>
            </p:cNvSpPr>
            <p:nvPr/>
          </p:nvSpPr>
          <p:spPr bwMode="auto">
            <a:xfrm>
              <a:off x="5472113" y="2425700"/>
              <a:ext cx="82550" cy="66675"/>
            </a:xfrm>
            <a:custGeom>
              <a:avLst/>
              <a:gdLst>
                <a:gd name="T0" fmla="*/ 11 w 1172"/>
                <a:gd name="T1" fmla="*/ 895 h 936"/>
                <a:gd name="T2" fmla="*/ 29 w 1172"/>
                <a:gd name="T3" fmla="*/ 825 h 936"/>
                <a:gd name="T4" fmla="*/ 1071 w 1172"/>
                <a:gd name="T5" fmla="*/ 20 h 936"/>
                <a:gd name="T6" fmla="*/ 1152 w 1172"/>
                <a:gd name="T7" fmla="*/ 30 h 936"/>
                <a:gd name="T8" fmla="*/ 1142 w 1172"/>
                <a:gd name="T9" fmla="*/ 111 h 936"/>
                <a:gd name="T10" fmla="*/ 99 w 1172"/>
                <a:gd name="T11" fmla="*/ 916 h 936"/>
                <a:gd name="T12" fmla="*/ 18 w 1172"/>
                <a:gd name="T13" fmla="*/ 906 h 936"/>
                <a:gd name="T14" fmla="*/ 11 w 1172"/>
                <a:gd name="T15" fmla="*/ 895 h 9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2" h="936">
                  <a:moveTo>
                    <a:pt x="11" y="895"/>
                  </a:moveTo>
                  <a:cubicBezTo>
                    <a:pt x="0" y="871"/>
                    <a:pt x="7" y="841"/>
                    <a:pt x="29" y="825"/>
                  </a:cubicBezTo>
                  <a:lnTo>
                    <a:pt x="1071" y="20"/>
                  </a:lnTo>
                  <a:cubicBezTo>
                    <a:pt x="1096" y="0"/>
                    <a:pt x="1133" y="5"/>
                    <a:pt x="1152" y="30"/>
                  </a:cubicBezTo>
                  <a:cubicBezTo>
                    <a:pt x="1172" y="56"/>
                    <a:pt x="1167" y="92"/>
                    <a:pt x="1142" y="111"/>
                  </a:cubicBezTo>
                  <a:lnTo>
                    <a:pt x="99" y="916"/>
                  </a:lnTo>
                  <a:cubicBezTo>
                    <a:pt x="74" y="936"/>
                    <a:pt x="37" y="931"/>
                    <a:pt x="18" y="906"/>
                  </a:cubicBezTo>
                  <a:cubicBezTo>
                    <a:pt x="16" y="902"/>
                    <a:pt x="13" y="899"/>
                    <a:pt x="11" y="8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7">
              <a:extLst>
                <a:ext uri="{FF2B5EF4-FFF2-40B4-BE49-F238E27FC236}">
                  <a16:creationId xmlns:a16="http://schemas.microsoft.com/office/drawing/2014/main" id="{DA9EC1D8-B051-4594-82FD-0F3D7F7D2FE3}"/>
                </a:ext>
              </a:extLst>
            </p:cNvPr>
            <p:cNvSpPr>
              <a:spLocks/>
            </p:cNvSpPr>
            <p:nvPr/>
          </p:nvSpPr>
          <p:spPr bwMode="auto">
            <a:xfrm>
              <a:off x="5424488" y="2354263"/>
              <a:ext cx="53975" cy="106362"/>
            </a:xfrm>
            <a:custGeom>
              <a:avLst/>
              <a:gdLst>
                <a:gd name="T0" fmla="*/ 29 w 757"/>
                <a:gd name="T1" fmla="*/ 1466 h 1487"/>
                <a:gd name="T2" fmla="*/ 11 w 757"/>
                <a:gd name="T3" fmla="*/ 1396 h 1487"/>
                <a:gd name="T4" fmla="*/ 639 w 757"/>
                <a:gd name="T5" fmla="*/ 42 h 1487"/>
                <a:gd name="T6" fmla="*/ 716 w 757"/>
                <a:gd name="T7" fmla="*/ 13 h 1487"/>
                <a:gd name="T8" fmla="*/ 744 w 757"/>
                <a:gd name="T9" fmla="*/ 90 h 1487"/>
                <a:gd name="T10" fmla="*/ 116 w 757"/>
                <a:gd name="T11" fmla="*/ 1445 h 1487"/>
                <a:gd name="T12" fmla="*/ 40 w 757"/>
                <a:gd name="T13" fmla="*/ 1473 h 1487"/>
                <a:gd name="T14" fmla="*/ 29 w 757"/>
                <a:gd name="T15" fmla="*/ 1466 h 14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1487">
                  <a:moveTo>
                    <a:pt x="29" y="1466"/>
                  </a:moveTo>
                  <a:cubicBezTo>
                    <a:pt x="8" y="1450"/>
                    <a:pt x="0" y="1421"/>
                    <a:pt x="11" y="1396"/>
                  </a:cubicBezTo>
                  <a:lnTo>
                    <a:pt x="639" y="42"/>
                  </a:lnTo>
                  <a:cubicBezTo>
                    <a:pt x="652" y="13"/>
                    <a:pt x="686" y="0"/>
                    <a:pt x="716" y="13"/>
                  </a:cubicBezTo>
                  <a:cubicBezTo>
                    <a:pt x="744" y="27"/>
                    <a:pt x="757" y="61"/>
                    <a:pt x="744" y="90"/>
                  </a:cubicBezTo>
                  <a:lnTo>
                    <a:pt x="116" y="1445"/>
                  </a:lnTo>
                  <a:cubicBezTo>
                    <a:pt x="103" y="1474"/>
                    <a:pt x="68" y="1487"/>
                    <a:pt x="40" y="1473"/>
                  </a:cubicBezTo>
                  <a:cubicBezTo>
                    <a:pt x="36" y="1471"/>
                    <a:pt x="32" y="1469"/>
                    <a:pt x="29" y="14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8">
              <a:extLst>
                <a:ext uri="{FF2B5EF4-FFF2-40B4-BE49-F238E27FC236}">
                  <a16:creationId xmlns:a16="http://schemas.microsoft.com/office/drawing/2014/main" id="{F7658E23-5CAD-4F7F-8DF5-FFD288B3A423}"/>
                </a:ext>
              </a:extLst>
            </p:cNvPr>
            <p:cNvSpPr>
              <a:spLocks/>
            </p:cNvSpPr>
            <p:nvPr/>
          </p:nvSpPr>
          <p:spPr bwMode="auto">
            <a:xfrm>
              <a:off x="5365750" y="2344738"/>
              <a:ext cx="7938" cy="101600"/>
            </a:xfrm>
            <a:custGeom>
              <a:avLst/>
              <a:gdLst>
                <a:gd name="T0" fmla="*/ 53 w 121"/>
                <a:gd name="T1" fmla="*/ 1419 h 1420"/>
                <a:gd name="T2" fmla="*/ 5 w 121"/>
                <a:gd name="T3" fmla="*/ 1363 h 1420"/>
                <a:gd name="T4" fmla="*/ 1 w 121"/>
                <a:gd name="T5" fmla="*/ 58 h 1420"/>
                <a:gd name="T6" fmla="*/ 58 w 121"/>
                <a:gd name="T7" fmla="*/ 0 h 1420"/>
                <a:gd name="T8" fmla="*/ 116 w 121"/>
                <a:gd name="T9" fmla="*/ 58 h 1420"/>
                <a:gd name="T10" fmla="*/ 121 w 121"/>
                <a:gd name="T11" fmla="*/ 1362 h 1420"/>
                <a:gd name="T12" fmla="*/ 63 w 121"/>
                <a:gd name="T13" fmla="*/ 1420 h 1420"/>
                <a:gd name="T14" fmla="*/ 53 w 121"/>
                <a:gd name="T15" fmla="*/ 1419 h 1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420">
                  <a:moveTo>
                    <a:pt x="53" y="1419"/>
                  </a:moveTo>
                  <a:cubicBezTo>
                    <a:pt x="26" y="1415"/>
                    <a:pt x="5" y="1391"/>
                    <a:pt x="5" y="1363"/>
                  </a:cubicBezTo>
                  <a:lnTo>
                    <a:pt x="1" y="58"/>
                  </a:lnTo>
                  <a:cubicBezTo>
                    <a:pt x="0" y="26"/>
                    <a:pt x="26" y="0"/>
                    <a:pt x="58" y="0"/>
                  </a:cubicBezTo>
                  <a:cubicBezTo>
                    <a:pt x="90" y="0"/>
                    <a:pt x="116" y="26"/>
                    <a:pt x="116" y="58"/>
                  </a:cubicBezTo>
                  <a:lnTo>
                    <a:pt x="121" y="1362"/>
                  </a:lnTo>
                  <a:cubicBezTo>
                    <a:pt x="121" y="1394"/>
                    <a:pt x="95" y="1420"/>
                    <a:pt x="63" y="1420"/>
                  </a:cubicBezTo>
                  <a:cubicBezTo>
                    <a:pt x="59" y="1420"/>
                    <a:pt x="56" y="1420"/>
                    <a:pt x="53" y="14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39">
              <a:extLst>
                <a:ext uri="{FF2B5EF4-FFF2-40B4-BE49-F238E27FC236}">
                  <a16:creationId xmlns:a16="http://schemas.microsoft.com/office/drawing/2014/main" id="{9722DA0F-6730-40CF-AA69-5F16BF4970C6}"/>
                </a:ext>
              </a:extLst>
            </p:cNvPr>
            <p:cNvSpPr>
              <a:spLocks/>
            </p:cNvSpPr>
            <p:nvPr/>
          </p:nvSpPr>
          <p:spPr bwMode="auto">
            <a:xfrm>
              <a:off x="5268913" y="2679700"/>
              <a:ext cx="676275" cy="665162"/>
            </a:xfrm>
            <a:custGeom>
              <a:avLst/>
              <a:gdLst>
                <a:gd name="T0" fmla="*/ 9418 w 9418"/>
                <a:gd name="T1" fmla="*/ 5009 h 9313"/>
                <a:gd name="T2" fmla="*/ 8419 w 9418"/>
                <a:gd name="T3" fmla="*/ 5794 h 9313"/>
                <a:gd name="T4" fmla="*/ 6836 w 9418"/>
                <a:gd name="T5" fmla="*/ 7004 h 9313"/>
                <a:gd name="T6" fmla="*/ 5467 w 9418"/>
                <a:gd name="T7" fmla="*/ 7972 h 9313"/>
                <a:gd name="T8" fmla="*/ 1621 w 9418"/>
                <a:gd name="T9" fmla="*/ 6738 h 9313"/>
                <a:gd name="T10" fmla="*/ 0 w 9418"/>
                <a:gd name="T11" fmla="*/ 2339 h 9313"/>
                <a:gd name="T12" fmla="*/ 2530 w 9418"/>
                <a:gd name="T13" fmla="*/ 1364 h 9313"/>
                <a:gd name="T14" fmla="*/ 3678 w 9418"/>
                <a:gd name="T15" fmla="*/ 3664 h 9313"/>
                <a:gd name="T16" fmla="*/ 4262 w 9418"/>
                <a:gd name="T17" fmla="*/ 3204 h 9313"/>
                <a:gd name="T18" fmla="*/ 8465 w 9418"/>
                <a:gd name="T19" fmla="*/ 0 h 9313"/>
                <a:gd name="T20" fmla="*/ 9418 w 9418"/>
                <a:gd name="T21" fmla="*/ 5009 h 9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18" h="9313">
                  <a:moveTo>
                    <a:pt x="9418" y="5009"/>
                  </a:moveTo>
                  <a:cubicBezTo>
                    <a:pt x="9418" y="5009"/>
                    <a:pt x="8997" y="5343"/>
                    <a:pt x="8419" y="5794"/>
                  </a:cubicBezTo>
                  <a:cubicBezTo>
                    <a:pt x="7948" y="6160"/>
                    <a:pt x="7374" y="6603"/>
                    <a:pt x="6836" y="7004"/>
                  </a:cubicBezTo>
                  <a:cubicBezTo>
                    <a:pt x="6295" y="7408"/>
                    <a:pt x="5790" y="7771"/>
                    <a:pt x="5467" y="7972"/>
                  </a:cubicBezTo>
                  <a:cubicBezTo>
                    <a:pt x="3315" y="9313"/>
                    <a:pt x="2176" y="8285"/>
                    <a:pt x="1621" y="6738"/>
                  </a:cubicBezTo>
                  <a:cubicBezTo>
                    <a:pt x="1226" y="5634"/>
                    <a:pt x="0" y="2339"/>
                    <a:pt x="0" y="2339"/>
                  </a:cubicBezTo>
                  <a:cubicBezTo>
                    <a:pt x="250" y="2892"/>
                    <a:pt x="2479" y="2222"/>
                    <a:pt x="2530" y="1364"/>
                  </a:cubicBezTo>
                  <a:lnTo>
                    <a:pt x="3678" y="3664"/>
                  </a:lnTo>
                  <a:cubicBezTo>
                    <a:pt x="3873" y="3511"/>
                    <a:pt x="4069" y="3357"/>
                    <a:pt x="4262" y="3204"/>
                  </a:cubicBezTo>
                  <a:cubicBezTo>
                    <a:pt x="6117" y="1738"/>
                    <a:pt x="7826" y="319"/>
                    <a:pt x="8465" y="0"/>
                  </a:cubicBezTo>
                  <a:lnTo>
                    <a:pt x="9418" y="500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40">
              <a:extLst>
                <a:ext uri="{FF2B5EF4-FFF2-40B4-BE49-F238E27FC236}">
                  <a16:creationId xmlns:a16="http://schemas.microsoft.com/office/drawing/2014/main" id="{10D2EB36-BE58-4A46-8D3F-064D9F0D7276}"/>
                </a:ext>
              </a:extLst>
            </p:cNvPr>
            <p:cNvSpPr>
              <a:spLocks/>
            </p:cNvSpPr>
            <p:nvPr/>
          </p:nvSpPr>
          <p:spPr bwMode="auto">
            <a:xfrm>
              <a:off x="5759450" y="3013075"/>
              <a:ext cx="122238" cy="166687"/>
            </a:xfrm>
            <a:custGeom>
              <a:avLst/>
              <a:gdLst>
                <a:gd name="T0" fmla="*/ 1700 w 1700"/>
                <a:gd name="T1" fmla="*/ 0 h 2348"/>
                <a:gd name="T2" fmla="*/ 1583 w 1700"/>
                <a:gd name="T3" fmla="*/ 1138 h 2348"/>
                <a:gd name="T4" fmla="*/ 0 w 1700"/>
                <a:gd name="T5" fmla="*/ 2348 h 2348"/>
                <a:gd name="T6" fmla="*/ 1700 w 1700"/>
                <a:gd name="T7" fmla="*/ 0 h 2348"/>
              </a:gdLst>
              <a:ahLst/>
              <a:cxnLst>
                <a:cxn ang="0">
                  <a:pos x="T0" y="T1"/>
                </a:cxn>
                <a:cxn ang="0">
                  <a:pos x="T2" y="T3"/>
                </a:cxn>
                <a:cxn ang="0">
                  <a:pos x="T4" y="T5"/>
                </a:cxn>
                <a:cxn ang="0">
                  <a:pos x="T6" y="T7"/>
                </a:cxn>
              </a:cxnLst>
              <a:rect l="0" t="0" r="r" b="b"/>
              <a:pathLst>
                <a:path w="1700" h="2348">
                  <a:moveTo>
                    <a:pt x="1700" y="0"/>
                  </a:moveTo>
                  <a:lnTo>
                    <a:pt x="1583" y="1138"/>
                  </a:lnTo>
                  <a:cubicBezTo>
                    <a:pt x="1112" y="1504"/>
                    <a:pt x="538" y="1947"/>
                    <a:pt x="0" y="2348"/>
                  </a:cubicBezTo>
                  <a:lnTo>
                    <a:pt x="170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41">
              <a:extLst>
                <a:ext uri="{FF2B5EF4-FFF2-40B4-BE49-F238E27FC236}">
                  <a16:creationId xmlns:a16="http://schemas.microsoft.com/office/drawing/2014/main" id="{7C9B9671-0AD5-44AA-9EAB-126DD36DDC1F}"/>
                </a:ext>
              </a:extLst>
            </p:cNvPr>
            <p:cNvSpPr>
              <a:spLocks/>
            </p:cNvSpPr>
            <p:nvPr/>
          </p:nvSpPr>
          <p:spPr bwMode="auto">
            <a:xfrm>
              <a:off x="5535613" y="2940050"/>
              <a:ext cx="42863" cy="77787"/>
            </a:xfrm>
            <a:custGeom>
              <a:avLst/>
              <a:gdLst>
                <a:gd name="T0" fmla="*/ 537 w 597"/>
                <a:gd name="T1" fmla="*/ 1084 h 1084"/>
                <a:gd name="T2" fmla="*/ 489 w 597"/>
                <a:gd name="T3" fmla="*/ 1054 h 1084"/>
                <a:gd name="T4" fmla="*/ 13 w 597"/>
                <a:gd name="T5" fmla="*/ 84 h 1084"/>
                <a:gd name="T6" fmla="*/ 37 w 597"/>
                <a:gd name="T7" fmla="*/ 13 h 1084"/>
                <a:gd name="T8" fmla="*/ 108 w 597"/>
                <a:gd name="T9" fmla="*/ 37 h 1084"/>
                <a:gd name="T10" fmla="*/ 584 w 597"/>
                <a:gd name="T11" fmla="*/ 1008 h 1084"/>
                <a:gd name="T12" fmla="*/ 560 w 597"/>
                <a:gd name="T13" fmla="*/ 1078 h 1084"/>
                <a:gd name="T14" fmla="*/ 537 w 597"/>
                <a:gd name="T15" fmla="*/ 1084 h 10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4">
                  <a:moveTo>
                    <a:pt x="537" y="1084"/>
                  </a:moveTo>
                  <a:cubicBezTo>
                    <a:pt x="517" y="1084"/>
                    <a:pt x="498" y="1073"/>
                    <a:pt x="489" y="1054"/>
                  </a:cubicBezTo>
                  <a:lnTo>
                    <a:pt x="13" y="84"/>
                  </a:lnTo>
                  <a:cubicBezTo>
                    <a:pt x="0" y="58"/>
                    <a:pt x="11" y="26"/>
                    <a:pt x="37" y="13"/>
                  </a:cubicBezTo>
                  <a:cubicBezTo>
                    <a:pt x="63" y="0"/>
                    <a:pt x="95" y="11"/>
                    <a:pt x="108" y="37"/>
                  </a:cubicBezTo>
                  <a:lnTo>
                    <a:pt x="584" y="1008"/>
                  </a:lnTo>
                  <a:cubicBezTo>
                    <a:pt x="597" y="1034"/>
                    <a:pt x="586" y="1066"/>
                    <a:pt x="560" y="1078"/>
                  </a:cubicBezTo>
                  <a:cubicBezTo>
                    <a:pt x="552" y="1082"/>
                    <a:pt x="544" y="1084"/>
                    <a:pt x="537" y="10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1954666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0255E-D448-4FE6-9F38-62849FE01C6A}"/>
              </a:ext>
            </a:extLst>
          </p:cNvPr>
          <p:cNvSpPr>
            <a:spLocks noGrp="1"/>
          </p:cNvSpPr>
          <p:nvPr>
            <p:ph type="title"/>
          </p:nvPr>
        </p:nvSpPr>
        <p:spPr/>
        <p:txBody>
          <a:bodyPr/>
          <a:lstStyle/>
          <a:p>
            <a:r>
              <a:rPr lang="en-GB"/>
              <a:t>Questions? </a:t>
            </a:r>
            <a:r>
              <a:rPr lang="en-GB">
                <a:solidFill>
                  <a:schemeClr val="bg1"/>
                </a:solidFill>
              </a:rPr>
              <a:t>(Excel)</a:t>
            </a:r>
          </a:p>
        </p:txBody>
      </p:sp>
      <p:grpSp>
        <p:nvGrpSpPr>
          <p:cNvPr id="5" name="Group 4">
            <a:extLst>
              <a:ext uri="{FF2B5EF4-FFF2-40B4-BE49-F238E27FC236}">
                <a16:creationId xmlns:a16="http://schemas.microsoft.com/office/drawing/2014/main" id="{62454ED0-CD6F-4810-92C6-FBFA092841C0}"/>
              </a:ext>
              <a:ext uri="{C183D7F6-B498-43B3-948B-1728B52AA6E4}">
                <adec:decorative xmlns:adec="http://schemas.microsoft.com/office/drawing/2017/decorative" val="1"/>
              </a:ext>
            </a:extLst>
          </p:cNvPr>
          <p:cNvGrpSpPr>
            <a:grpSpLocks noChangeAspect="1"/>
          </p:cNvGrpSpPr>
          <p:nvPr/>
        </p:nvGrpSpPr>
        <p:grpSpPr>
          <a:xfrm flipH="1">
            <a:off x="5295899" y="262277"/>
            <a:ext cx="3019425" cy="6595724"/>
            <a:chOff x="5138738" y="1885950"/>
            <a:chExt cx="1712912" cy="3741737"/>
          </a:xfrm>
          <a:effectLst>
            <a:outerShdw blurRad="50800" dist="38100" dir="2700000" algn="tl" rotWithShape="0">
              <a:prstClr val="black">
                <a:alpha val="40000"/>
              </a:prstClr>
            </a:outerShdw>
          </a:effectLst>
        </p:grpSpPr>
        <p:sp>
          <p:nvSpPr>
            <p:cNvPr id="6" name="Freeform 6">
              <a:extLst>
                <a:ext uri="{FF2B5EF4-FFF2-40B4-BE49-F238E27FC236}">
                  <a16:creationId xmlns:a16="http://schemas.microsoft.com/office/drawing/2014/main" id="{0F07BEA8-4D43-4008-B215-09FECB3DD716}"/>
                </a:ext>
              </a:extLst>
            </p:cNvPr>
            <p:cNvSpPr>
              <a:spLocks/>
            </p:cNvSpPr>
            <p:nvPr/>
          </p:nvSpPr>
          <p:spPr bwMode="auto">
            <a:xfrm>
              <a:off x="6234113" y="4683125"/>
              <a:ext cx="581025" cy="944562"/>
            </a:xfrm>
            <a:custGeom>
              <a:avLst/>
              <a:gdLst>
                <a:gd name="T0" fmla="*/ 7416 w 8096"/>
                <a:gd name="T1" fmla="*/ 13204 h 13219"/>
                <a:gd name="T2" fmla="*/ 2671 w 8096"/>
                <a:gd name="T3" fmla="*/ 13218 h 13219"/>
                <a:gd name="T4" fmla="*/ 2100 w 8096"/>
                <a:gd name="T5" fmla="*/ 12654 h 13219"/>
                <a:gd name="T6" fmla="*/ 2186 w 8096"/>
                <a:gd name="T7" fmla="*/ 11900 h 13219"/>
                <a:gd name="T8" fmla="*/ 0 w 8096"/>
                <a:gd name="T9" fmla="*/ 0 h 13219"/>
                <a:gd name="T10" fmla="*/ 3544 w 8096"/>
                <a:gd name="T11" fmla="*/ 43 h 13219"/>
                <a:gd name="T12" fmla="*/ 4504 w 8096"/>
                <a:gd name="T13" fmla="*/ 11151 h 13219"/>
                <a:gd name="T14" fmla="*/ 4710 w 8096"/>
                <a:gd name="T15" fmla="*/ 11442 h 13219"/>
                <a:gd name="T16" fmla="*/ 6152 w 8096"/>
                <a:gd name="T17" fmla="*/ 11870 h 13219"/>
                <a:gd name="T18" fmla="*/ 7314 w 8096"/>
                <a:gd name="T19" fmla="*/ 12245 h 13219"/>
                <a:gd name="T20" fmla="*/ 7416 w 8096"/>
                <a:gd name="T21" fmla="*/ 13204 h 13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6" h="13219">
                  <a:moveTo>
                    <a:pt x="7416" y="13204"/>
                  </a:moveTo>
                  <a:lnTo>
                    <a:pt x="2671" y="13218"/>
                  </a:lnTo>
                  <a:cubicBezTo>
                    <a:pt x="2358" y="13219"/>
                    <a:pt x="2101" y="12967"/>
                    <a:pt x="2100" y="12654"/>
                  </a:cubicBezTo>
                  <a:cubicBezTo>
                    <a:pt x="2099" y="12413"/>
                    <a:pt x="2145" y="12145"/>
                    <a:pt x="2186" y="11900"/>
                  </a:cubicBezTo>
                  <a:cubicBezTo>
                    <a:pt x="2223" y="11678"/>
                    <a:pt x="421" y="4749"/>
                    <a:pt x="0" y="0"/>
                  </a:cubicBezTo>
                  <a:lnTo>
                    <a:pt x="3544" y="43"/>
                  </a:lnTo>
                  <a:lnTo>
                    <a:pt x="4504" y="11151"/>
                  </a:lnTo>
                  <a:cubicBezTo>
                    <a:pt x="4503" y="11283"/>
                    <a:pt x="4586" y="11400"/>
                    <a:pt x="4710" y="11442"/>
                  </a:cubicBezTo>
                  <a:cubicBezTo>
                    <a:pt x="5025" y="11548"/>
                    <a:pt x="5599" y="11708"/>
                    <a:pt x="6152" y="11870"/>
                  </a:cubicBezTo>
                  <a:cubicBezTo>
                    <a:pt x="6606" y="12004"/>
                    <a:pt x="7046" y="12139"/>
                    <a:pt x="7314" y="12245"/>
                  </a:cubicBezTo>
                  <a:cubicBezTo>
                    <a:pt x="8096" y="12554"/>
                    <a:pt x="7669" y="13204"/>
                    <a:pt x="7416" y="1320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 name="Freeform 7">
              <a:extLst>
                <a:ext uri="{FF2B5EF4-FFF2-40B4-BE49-F238E27FC236}">
                  <a16:creationId xmlns:a16="http://schemas.microsoft.com/office/drawing/2014/main" id="{DAB36492-661A-4DD4-B0A6-5F8127B0AD42}"/>
                </a:ext>
              </a:extLst>
            </p:cNvPr>
            <p:cNvSpPr>
              <a:spLocks/>
            </p:cNvSpPr>
            <p:nvPr/>
          </p:nvSpPr>
          <p:spPr bwMode="auto">
            <a:xfrm>
              <a:off x="6384925" y="5530850"/>
              <a:ext cx="430213" cy="96837"/>
            </a:xfrm>
            <a:custGeom>
              <a:avLst/>
              <a:gdLst>
                <a:gd name="T0" fmla="*/ 5317 w 5997"/>
                <a:gd name="T1" fmla="*/ 1347 h 1362"/>
                <a:gd name="T2" fmla="*/ 572 w 5997"/>
                <a:gd name="T3" fmla="*/ 1361 h 1362"/>
                <a:gd name="T4" fmla="*/ 1 w 5997"/>
                <a:gd name="T5" fmla="*/ 797 h 1362"/>
                <a:gd name="T6" fmla="*/ 87 w 5997"/>
                <a:gd name="T7" fmla="*/ 43 h 1362"/>
                <a:gd name="T8" fmla="*/ 707 w 5997"/>
                <a:gd name="T9" fmla="*/ 63 h 1362"/>
                <a:gd name="T10" fmla="*/ 2844 w 5997"/>
                <a:gd name="T11" fmla="*/ 514 h 1362"/>
                <a:gd name="T12" fmla="*/ 4053 w 5997"/>
                <a:gd name="T13" fmla="*/ 13 h 1362"/>
                <a:gd name="T14" fmla="*/ 5215 w 5997"/>
                <a:gd name="T15" fmla="*/ 388 h 1362"/>
                <a:gd name="T16" fmla="*/ 5317 w 5997"/>
                <a:gd name="T17" fmla="*/ 1347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7" h="1362">
                  <a:moveTo>
                    <a:pt x="5317" y="1347"/>
                  </a:moveTo>
                  <a:lnTo>
                    <a:pt x="572" y="1361"/>
                  </a:lnTo>
                  <a:cubicBezTo>
                    <a:pt x="259" y="1362"/>
                    <a:pt x="2" y="1110"/>
                    <a:pt x="1" y="797"/>
                  </a:cubicBezTo>
                  <a:cubicBezTo>
                    <a:pt x="0" y="556"/>
                    <a:pt x="46" y="288"/>
                    <a:pt x="87" y="43"/>
                  </a:cubicBezTo>
                  <a:cubicBezTo>
                    <a:pt x="261" y="4"/>
                    <a:pt x="468" y="0"/>
                    <a:pt x="707" y="63"/>
                  </a:cubicBezTo>
                  <a:cubicBezTo>
                    <a:pt x="1594" y="298"/>
                    <a:pt x="2596" y="537"/>
                    <a:pt x="2844" y="514"/>
                  </a:cubicBezTo>
                  <a:cubicBezTo>
                    <a:pt x="3241" y="477"/>
                    <a:pt x="3742" y="152"/>
                    <a:pt x="4053" y="13"/>
                  </a:cubicBezTo>
                  <a:cubicBezTo>
                    <a:pt x="4507" y="147"/>
                    <a:pt x="4947" y="282"/>
                    <a:pt x="5215" y="388"/>
                  </a:cubicBezTo>
                  <a:cubicBezTo>
                    <a:pt x="5997" y="697"/>
                    <a:pt x="5570" y="1347"/>
                    <a:pt x="5317" y="13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 name="Freeform 8">
              <a:extLst>
                <a:ext uri="{FF2B5EF4-FFF2-40B4-BE49-F238E27FC236}">
                  <a16:creationId xmlns:a16="http://schemas.microsoft.com/office/drawing/2014/main" id="{F5128440-7F69-4A7C-ADA4-E7072F3C5514}"/>
                </a:ext>
              </a:extLst>
            </p:cNvPr>
            <p:cNvSpPr>
              <a:spLocks/>
            </p:cNvSpPr>
            <p:nvPr/>
          </p:nvSpPr>
          <p:spPr bwMode="auto">
            <a:xfrm>
              <a:off x="6361113" y="5378450"/>
              <a:ext cx="193675" cy="71437"/>
            </a:xfrm>
            <a:custGeom>
              <a:avLst/>
              <a:gdLst>
                <a:gd name="T0" fmla="*/ 2703 w 2703"/>
                <a:gd name="T1" fmla="*/ 1001 h 1001"/>
                <a:gd name="T2" fmla="*/ 2625 w 2703"/>
                <a:gd name="T3" fmla="*/ 0 h 1001"/>
                <a:gd name="T4" fmla="*/ 0 w 2703"/>
                <a:gd name="T5" fmla="*/ 204 h 1001"/>
                <a:gd name="T6" fmla="*/ 2703 w 2703"/>
                <a:gd name="T7" fmla="*/ 1001 h 1001"/>
              </a:gdLst>
              <a:ahLst/>
              <a:cxnLst>
                <a:cxn ang="0">
                  <a:pos x="T0" y="T1"/>
                </a:cxn>
                <a:cxn ang="0">
                  <a:pos x="T2" y="T3"/>
                </a:cxn>
                <a:cxn ang="0">
                  <a:pos x="T4" y="T5"/>
                </a:cxn>
                <a:cxn ang="0">
                  <a:pos x="T6" y="T7"/>
                </a:cxn>
              </a:cxnLst>
              <a:rect l="0" t="0" r="r" b="b"/>
              <a:pathLst>
                <a:path w="2703" h="1001">
                  <a:moveTo>
                    <a:pt x="2703" y="1001"/>
                  </a:moveTo>
                  <a:lnTo>
                    <a:pt x="2625" y="0"/>
                  </a:lnTo>
                  <a:lnTo>
                    <a:pt x="0" y="204"/>
                  </a:lnTo>
                  <a:lnTo>
                    <a:pt x="2703" y="100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9">
              <a:extLst>
                <a:ext uri="{FF2B5EF4-FFF2-40B4-BE49-F238E27FC236}">
                  <a16:creationId xmlns:a16="http://schemas.microsoft.com/office/drawing/2014/main" id="{FE646243-69BC-4A19-974C-C4D0F480D9EE}"/>
                </a:ext>
              </a:extLst>
            </p:cNvPr>
            <p:cNvSpPr>
              <a:spLocks/>
            </p:cNvSpPr>
            <p:nvPr/>
          </p:nvSpPr>
          <p:spPr bwMode="auto">
            <a:xfrm>
              <a:off x="5681663" y="5126038"/>
              <a:ext cx="207963" cy="409575"/>
            </a:xfrm>
            <a:custGeom>
              <a:avLst/>
              <a:gdLst>
                <a:gd name="T0" fmla="*/ 12 w 2914"/>
                <a:gd name="T1" fmla="*/ 989 h 5739"/>
                <a:gd name="T2" fmla="*/ 348 w 2914"/>
                <a:gd name="T3" fmla="*/ 4586 h 5739"/>
                <a:gd name="T4" fmla="*/ 0 w 2914"/>
                <a:gd name="T5" fmla="*/ 5704 h 5739"/>
                <a:gd name="T6" fmla="*/ 2862 w 2914"/>
                <a:gd name="T7" fmla="*/ 5739 h 5739"/>
                <a:gd name="T8" fmla="*/ 2806 w 2914"/>
                <a:gd name="T9" fmla="*/ 4614 h 5739"/>
                <a:gd name="T10" fmla="*/ 2914 w 2914"/>
                <a:gd name="T11" fmla="*/ 0 h 5739"/>
                <a:gd name="T12" fmla="*/ 1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12" y="989"/>
                  </a:moveTo>
                  <a:lnTo>
                    <a:pt x="348" y="4586"/>
                  </a:lnTo>
                  <a:lnTo>
                    <a:pt x="0" y="5704"/>
                  </a:lnTo>
                  <a:lnTo>
                    <a:pt x="2862" y="5739"/>
                  </a:lnTo>
                  <a:lnTo>
                    <a:pt x="2806" y="4614"/>
                  </a:lnTo>
                  <a:lnTo>
                    <a:pt x="2914" y="0"/>
                  </a:lnTo>
                  <a:lnTo>
                    <a:pt x="12" y="98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10">
              <a:extLst>
                <a:ext uri="{FF2B5EF4-FFF2-40B4-BE49-F238E27FC236}">
                  <a16:creationId xmlns:a16="http://schemas.microsoft.com/office/drawing/2014/main" id="{7C80D579-F5F9-4A72-A3AE-38286C5A523C}"/>
                </a:ext>
              </a:extLst>
            </p:cNvPr>
            <p:cNvSpPr>
              <a:spLocks/>
            </p:cNvSpPr>
            <p:nvPr/>
          </p:nvSpPr>
          <p:spPr bwMode="auto">
            <a:xfrm>
              <a:off x="5668963" y="5489575"/>
              <a:ext cx="222250" cy="138112"/>
            </a:xfrm>
            <a:custGeom>
              <a:avLst/>
              <a:gdLst>
                <a:gd name="T0" fmla="*/ 3030 w 3098"/>
                <a:gd name="T1" fmla="*/ 611 h 1929"/>
                <a:gd name="T2" fmla="*/ 173 w 3098"/>
                <a:gd name="T3" fmla="*/ 611 h 1929"/>
                <a:gd name="T4" fmla="*/ 1 w 3098"/>
                <a:gd name="T5" fmla="*/ 1365 h 1929"/>
                <a:gd name="T6" fmla="*/ 542 w 3098"/>
                <a:gd name="T7" fmla="*/ 1929 h 1929"/>
                <a:gd name="T8" fmla="*/ 2652 w 3098"/>
                <a:gd name="T9" fmla="*/ 1929 h 1929"/>
                <a:gd name="T10" fmla="*/ 3097 w 3098"/>
                <a:gd name="T11" fmla="*/ 1365 h 1929"/>
                <a:gd name="T12" fmla="*/ 3030 w 3098"/>
                <a:gd name="T13" fmla="*/ 611 h 1929"/>
              </a:gdLst>
              <a:ahLst/>
              <a:cxnLst>
                <a:cxn ang="0">
                  <a:pos x="T0" y="T1"/>
                </a:cxn>
                <a:cxn ang="0">
                  <a:pos x="T2" y="T3"/>
                </a:cxn>
                <a:cxn ang="0">
                  <a:pos x="T4" y="T5"/>
                </a:cxn>
                <a:cxn ang="0">
                  <a:pos x="T6" y="T7"/>
                </a:cxn>
                <a:cxn ang="0">
                  <a:pos x="T8" y="T9"/>
                </a:cxn>
                <a:cxn ang="0">
                  <a:pos x="T10" y="T11"/>
                </a:cxn>
                <a:cxn ang="0">
                  <a:pos x="T12" y="T13"/>
                </a:cxn>
              </a:cxnLst>
              <a:rect l="0" t="0" r="r" b="b"/>
              <a:pathLst>
                <a:path w="3098" h="1929">
                  <a:moveTo>
                    <a:pt x="3030" y="611"/>
                  </a:moveTo>
                  <a:cubicBezTo>
                    <a:pt x="2376" y="117"/>
                    <a:pt x="1259" y="0"/>
                    <a:pt x="173" y="611"/>
                  </a:cubicBezTo>
                  <a:cubicBezTo>
                    <a:pt x="173" y="611"/>
                    <a:pt x="0" y="1123"/>
                    <a:pt x="1" y="1365"/>
                  </a:cubicBezTo>
                  <a:cubicBezTo>
                    <a:pt x="2" y="1678"/>
                    <a:pt x="298" y="1929"/>
                    <a:pt x="542" y="1929"/>
                  </a:cubicBezTo>
                  <a:lnTo>
                    <a:pt x="2652" y="1929"/>
                  </a:lnTo>
                  <a:cubicBezTo>
                    <a:pt x="2896" y="1929"/>
                    <a:pt x="3097" y="1678"/>
                    <a:pt x="3097" y="1365"/>
                  </a:cubicBezTo>
                  <a:cubicBezTo>
                    <a:pt x="3098" y="1123"/>
                    <a:pt x="3062" y="856"/>
                    <a:pt x="3030" y="6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1">
              <a:extLst>
                <a:ext uri="{FF2B5EF4-FFF2-40B4-BE49-F238E27FC236}">
                  <a16:creationId xmlns:a16="http://schemas.microsoft.com/office/drawing/2014/main" id="{9D47AFA0-9830-44CE-AA6B-4F27A29AC41A}"/>
                </a:ext>
              </a:extLst>
            </p:cNvPr>
            <p:cNvSpPr>
              <a:spLocks/>
            </p:cNvSpPr>
            <p:nvPr/>
          </p:nvSpPr>
          <p:spPr bwMode="auto">
            <a:xfrm>
              <a:off x="5700713" y="5387975"/>
              <a:ext cx="182563" cy="65087"/>
            </a:xfrm>
            <a:custGeom>
              <a:avLst/>
              <a:gdLst>
                <a:gd name="T0" fmla="*/ 2565 w 2565"/>
                <a:gd name="T1" fmla="*/ 71 h 921"/>
                <a:gd name="T2" fmla="*/ 86 w 2565"/>
                <a:gd name="T3" fmla="*/ 921 h 921"/>
                <a:gd name="T4" fmla="*/ 0 w 2565"/>
                <a:gd name="T5" fmla="*/ 0 h 921"/>
                <a:gd name="T6" fmla="*/ 2565 w 2565"/>
                <a:gd name="T7" fmla="*/ 71 h 921"/>
              </a:gdLst>
              <a:ahLst/>
              <a:cxnLst>
                <a:cxn ang="0">
                  <a:pos x="T0" y="T1"/>
                </a:cxn>
                <a:cxn ang="0">
                  <a:pos x="T2" y="T3"/>
                </a:cxn>
                <a:cxn ang="0">
                  <a:pos x="T4" y="T5"/>
                </a:cxn>
                <a:cxn ang="0">
                  <a:pos x="T6" y="T7"/>
                </a:cxn>
              </a:cxnLst>
              <a:rect l="0" t="0" r="r" b="b"/>
              <a:pathLst>
                <a:path w="2565" h="921">
                  <a:moveTo>
                    <a:pt x="2565" y="71"/>
                  </a:moveTo>
                  <a:lnTo>
                    <a:pt x="86" y="921"/>
                  </a:lnTo>
                  <a:lnTo>
                    <a:pt x="0" y="0"/>
                  </a:lnTo>
                  <a:lnTo>
                    <a:pt x="2565" y="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2">
              <a:extLst>
                <a:ext uri="{FF2B5EF4-FFF2-40B4-BE49-F238E27FC236}">
                  <a16:creationId xmlns:a16="http://schemas.microsoft.com/office/drawing/2014/main" id="{CB3D1A27-51BA-4C1A-BAC0-2BAC10C6010B}"/>
                </a:ext>
              </a:extLst>
            </p:cNvPr>
            <p:cNvSpPr>
              <a:spLocks/>
            </p:cNvSpPr>
            <p:nvPr/>
          </p:nvSpPr>
          <p:spPr bwMode="auto">
            <a:xfrm>
              <a:off x="5521325" y="3389313"/>
              <a:ext cx="1136650" cy="2003425"/>
            </a:xfrm>
            <a:custGeom>
              <a:avLst/>
              <a:gdLst>
                <a:gd name="T0" fmla="*/ 1120 w 15866"/>
                <a:gd name="T1" fmla="*/ 28057 h 28057"/>
                <a:gd name="T2" fmla="*/ 546 w 15866"/>
                <a:gd name="T3" fmla="*/ 5839 h 28057"/>
                <a:gd name="T4" fmla="*/ 2889 w 15866"/>
                <a:gd name="T5" fmla="*/ 349 h 28057"/>
                <a:gd name="T6" fmla="*/ 10958 w 15866"/>
                <a:gd name="T7" fmla="*/ 361 h 28057"/>
                <a:gd name="T8" fmla="*/ 12968 w 15866"/>
                <a:gd name="T9" fmla="*/ 5601 h 28057"/>
                <a:gd name="T10" fmla="*/ 15866 w 15866"/>
                <a:gd name="T11" fmla="*/ 28057 h 28057"/>
                <a:gd name="T12" fmla="*/ 10355 w 15866"/>
                <a:gd name="T13" fmla="*/ 28057 h 28057"/>
                <a:gd name="T14" fmla="*/ 6923 w 15866"/>
                <a:gd name="T15" fmla="*/ 10144 h 28057"/>
                <a:gd name="T16" fmla="*/ 6459 w 15866"/>
                <a:gd name="T17" fmla="*/ 28057 h 28057"/>
                <a:gd name="T18" fmla="*/ 1120 w 15866"/>
                <a:gd name="T19" fmla="*/ 28057 h 2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6" h="28057">
                  <a:moveTo>
                    <a:pt x="1120" y="28057"/>
                  </a:moveTo>
                  <a:cubicBezTo>
                    <a:pt x="1120" y="28057"/>
                    <a:pt x="0" y="9693"/>
                    <a:pt x="546" y="5839"/>
                  </a:cubicBezTo>
                  <a:cubicBezTo>
                    <a:pt x="956" y="2952"/>
                    <a:pt x="2889" y="349"/>
                    <a:pt x="2889" y="349"/>
                  </a:cubicBezTo>
                  <a:cubicBezTo>
                    <a:pt x="5539" y="0"/>
                    <a:pt x="8334" y="14"/>
                    <a:pt x="10958" y="361"/>
                  </a:cubicBezTo>
                  <a:cubicBezTo>
                    <a:pt x="10958" y="361"/>
                    <a:pt x="12491" y="2800"/>
                    <a:pt x="12968" y="5601"/>
                  </a:cubicBezTo>
                  <a:cubicBezTo>
                    <a:pt x="13485" y="8642"/>
                    <a:pt x="15866" y="28057"/>
                    <a:pt x="15866" y="28057"/>
                  </a:cubicBezTo>
                  <a:lnTo>
                    <a:pt x="10355" y="28057"/>
                  </a:lnTo>
                  <a:lnTo>
                    <a:pt x="6923" y="10144"/>
                  </a:lnTo>
                  <a:lnTo>
                    <a:pt x="6459" y="28057"/>
                  </a:lnTo>
                  <a:cubicBezTo>
                    <a:pt x="6417" y="28057"/>
                    <a:pt x="1120" y="28057"/>
                    <a:pt x="1120" y="2805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3">
              <a:extLst>
                <a:ext uri="{FF2B5EF4-FFF2-40B4-BE49-F238E27FC236}">
                  <a16:creationId xmlns:a16="http://schemas.microsoft.com/office/drawing/2014/main" id="{86BAC324-A9F3-4B02-89F7-D04BAE0A7978}"/>
                </a:ext>
              </a:extLst>
            </p:cNvPr>
            <p:cNvSpPr>
              <a:spLocks/>
            </p:cNvSpPr>
            <p:nvPr/>
          </p:nvSpPr>
          <p:spPr bwMode="auto">
            <a:xfrm>
              <a:off x="6016625" y="3835400"/>
              <a:ext cx="77788" cy="676275"/>
            </a:xfrm>
            <a:custGeom>
              <a:avLst/>
              <a:gdLst>
                <a:gd name="T0" fmla="*/ 0 w 1068"/>
                <a:gd name="T1" fmla="*/ 3884 h 9459"/>
                <a:gd name="T2" fmla="*/ 403 w 1068"/>
                <a:gd name="T3" fmla="*/ 0 h 9459"/>
                <a:gd name="T4" fmla="*/ 1068 w 1068"/>
                <a:gd name="T5" fmla="*/ 9459 h 9459"/>
                <a:gd name="T6" fmla="*/ 0 w 1068"/>
                <a:gd name="T7" fmla="*/ 3884 h 9459"/>
              </a:gdLst>
              <a:ahLst/>
              <a:cxnLst>
                <a:cxn ang="0">
                  <a:pos x="T0" y="T1"/>
                </a:cxn>
                <a:cxn ang="0">
                  <a:pos x="T2" y="T3"/>
                </a:cxn>
                <a:cxn ang="0">
                  <a:pos x="T4" y="T5"/>
                </a:cxn>
                <a:cxn ang="0">
                  <a:pos x="T6" y="T7"/>
                </a:cxn>
              </a:cxnLst>
              <a:rect l="0" t="0" r="r" b="b"/>
              <a:pathLst>
                <a:path w="1068" h="9459">
                  <a:moveTo>
                    <a:pt x="0" y="3884"/>
                  </a:moveTo>
                  <a:lnTo>
                    <a:pt x="403" y="0"/>
                  </a:lnTo>
                  <a:lnTo>
                    <a:pt x="1068" y="9459"/>
                  </a:lnTo>
                  <a:lnTo>
                    <a:pt x="0" y="388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4">
              <a:extLst>
                <a:ext uri="{FF2B5EF4-FFF2-40B4-BE49-F238E27FC236}">
                  <a16:creationId xmlns:a16="http://schemas.microsoft.com/office/drawing/2014/main" id="{6E511CA4-C4D7-44BE-B762-61B98C551C28}"/>
                </a:ext>
              </a:extLst>
            </p:cNvPr>
            <p:cNvSpPr>
              <a:spLocks/>
            </p:cNvSpPr>
            <p:nvPr/>
          </p:nvSpPr>
          <p:spPr bwMode="auto">
            <a:xfrm>
              <a:off x="5565775" y="1885950"/>
              <a:ext cx="968375" cy="858837"/>
            </a:xfrm>
            <a:custGeom>
              <a:avLst/>
              <a:gdLst>
                <a:gd name="T0" fmla="*/ 2363 w 13503"/>
                <a:gd name="T1" fmla="*/ 3180 h 12026"/>
                <a:gd name="T2" fmla="*/ 848 w 13503"/>
                <a:gd name="T3" fmla="*/ 5950 h 12026"/>
                <a:gd name="T4" fmla="*/ 2198 w 13503"/>
                <a:gd name="T5" fmla="*/ 9066 h 12026"/>
                <a:gd name="T6" fmla="*/ 5524 w 13503"/>
                <a:gd name="T7" fmla="*/ 11160 h 12026"/>
                <a:gd name="T8" fmla="*/ 7481 w 13503"/>
                <a:gd name="T9" fmla="*/ 11815 h 12026"/>
                <a:gd name="T10" fmla="*/ 11886 w 13503"/>
                <a:gd name="T11" fmla="*/ 8376 h 12026"/>
                <a:gd name="T12" fmla="*/ 11886 w 13503"/>
                <a:gd name="T13" fmla="*/ 5112 h 12026"/>
                <a:gd name="T14" fmla="*/ 9376 w 13503"/>
                <a:gd name="T15" fmla="*/ 2159 h 12026"/>
                <a:gd name="T16" fmla="*/ 5935 w 13503"/>
                <a:gd name="T17" fmla="*/ 1149 h 12026"/>
                <a:gd name="T18" fmla="*/ 2363 w 13503"/>
                <a:gd name="T19" fmla="*/ 3180 h 1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03" h="12026">
                  <a:moveTo>
                    <a:pt x="2363" y="3180"/>
                  </a:moveTo>
                  <a:cubicBezTo>
                    <a:pt x="2363" y="3180"/>
                    <a:pt x="0" y="3078"/>
                    <a:pt x="848" y="5950"/>
                  </a:cubicBezTo>
                  <a:cubicBezTo>
                    <a:pt x="1121" y="6877"/>
                    <a:pt x="347" y="8196"/>
                    <a:pt x="2198" y="9066"/>
                  </a:cubicBezTo>
                  <a:cubicBezTo>
                    <a:pt x="3257" y="9564"/>
                    <a:pt x="2539" y="10929"/>
                    <a:pt x="5524" y="11160"/>
                  </a:cubicBezTo>
                  <a:cubicBezTo>
                    <a:pt x="6681" y="11249"/>
                    <a:pt x="7287" y="12026"/>
                    <a:pt x="7481" y="11815"/>
                  </a:cubicBezTo>
                  <a:cubicBezTo>
                    <a:pt x="8192" y="11043"/>
                    <a:pt x="12367" y="11159"/>
                    <a:pt x="11886" y="8376"/>
                  </a:cubicBezTo>
                  <a:cubicBezTo>
                    <a:pt x="11697" y="7277"/>
                    <a:pt x="13503" y="7019"/>
                    <a:pt x="11886" y="5112"/>
                  </a:cubicBezTo>
                  <a:cubicBezTo>
                    <a:pt x="10955" y="4014"/>
                    <a:pt x="12035" y="2420"/>
                    <a:pt x="9376" y="2159"/>
                  </a:cubicBezTo>
                  <a:cubicBezTo>
                    <a:pt x="8688" y="2091"/>
                    <a:pt x="8695" y="0"/>
                    <a:pt x="5935" y="1149"/>
                  </a:cubicBezTo>
                  <a:cubicBezTo>
                    <a:pt x="5082" y="1505"/>
                    <a:pt x="3101" y="544"/>
                    <a:pt x="2363" y="31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5">
              <a:extLst>
                <a:ext uri="{FF2B5EF4-FFF2-40B4-BE49-F238E27FC236}">
                  <a16:creationId xmlns:a16="http://schemas.microsoft.com/office/drawing/2014/main" id="{FE7B2296-7DFA-4DAC-B294-12B3049A6C7C}"/>
                </a:ext>
              </a:extLst>
            </p:cNvPr>
            <p:cNvSpPr>
              <a:spLocks/>
            </p:cNvSpPr>
            <p:nvPr/>
          </p:nvSpPr>
          <p:spPr bwMode="auto">
            <a:xfrm>
              <a:off x="5795963" y="2116138"/>
              <a:ext cx="387350" cy="698500"/>
            </a:xfrm>
            <a:custGeom>
              <a:avLst/>
              <a:gdLst>
                <a:gd name="T0" fmla="*/ 271 w 5404"/>
                <a:gd name="T1" fmla="*/ 4049 h 9765"/>
                <a:gd name="T2" fmla="*/ 1167 w 5404"/>
                <a:gd name="T3" fmla="*/ 4678 h 9765"/>
                <a:gd name="T4" fmla="*/ 1447 w 5404"/>
                <a:gd name="T5" fmla="*/ 5211 h 9765"/>
                <a:gd name="T6" fmla="*/ 1164 w 5404"/>
                <a:gd name="T7" fmla="*/ 8632 h 9765"/>
                <a:gd name="T8" fmla="*/ 4586 w 5404"/>
                <a:gd name="T9" fmla="*/ 7680 h 9765"/>
                <a:gd name="T10" fmla="*/ 4304 w 5404"/>
                <a:gd name="T11" fmla="*/ 6375 h 9765"/>
                <a:gd name="T12" fmla="*/ 3072 w 5404"/>
                <a:gd name="T13" fmla="*/ 5870 h 9765"/>
                <a:gd name="T14" fmla="*/ 4705 w 5404"/>
                <a:gd name="T15" fmla="*/ 5384 h 9765"/>
                <a:gd name="T16" fmla="*/ 5398 w 5404"/>
                <a:gd name="T17" fmla="*/ 3702 h 9765"/>
                <a:gd name="T18" fmla="*/ 5403 w 5404"/>
                <a:gd name="T19" fmla="*/ 3449 h 9765"/>
                <a:gd name="T20" fmla="*/ 5394 w 5404"/>
                <a:gd name="T21" fmla="*/ 3234 h 9765"/>
                <a:gd name="T22" fmla="*/ 5353 w 5404"/>
                <a:gd name="T23" fmla="*/ 2834 h 9765"/>
                <a:gd name="T24" fmla="*/ 5308 w 5404"/>
                <a:gd name="T25" fmla="*/ 2574 h 9765"/>
                <a:gd name="T26" fmla="*/ 5272 w 5404"/>
                <a:gd name="T27" fmla="*/ 2399 h 9765"/>
                <a:gd name="T28" fmla="*/ 4923 w 5404"/>
                <a:gd name="T29" fmla="*/ 1302 h 9765"/>
                <a:gd name="T30" fmla="*/ 3198 w 5404"/>
                <a:gd name="T31" fmla="*/ 204 h 9765"/>
                <a:gd name="T32" fmla="*/ 1741 w 5404"/>
                <a:gd name="T33" fmla="*/ 1415 h 9765"/>
                <a:gd name="T34" fmla="*/ 1193 w 5404"/>
                <a:gd name="T35" fmla="*/ 3103 h 9765"/>
                <a:gd name="T36" fmla="*/ 1101 w 5404"/>
                <a:gd name="T37" fmla="*/ 3396 h 9765"/>
                <a:gd name="T38" fmla="*/ 893 w 5404"/>
                <a:gd name="T39" fmla="*/ 3335 h 9765"/>
                <a:gd name="T40" fmla="*/ 718 w 5404"/>
                <a:gd name="T41" fmla="*/ 3231 h 9765"/>
                <a:gd name="T42" fmla="*/ 271 w 5404"/>
                <a:gd name="T43" fmla="*/ 4049 h 9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04" h="9765">
                  <a:moveTo>
                    <a:pt x="271" y="4049"/>
                  </a:moveTo>
                  <a:cubicBezTo>
                    <a:pt x="477" y="4580"/>
                    <a:pt x="817" y="4815"/>
                    <a:pt x="1167" y="4678"/>
                  </a:cubicBezTo>
                  <a:cubicBezTo>
                    <a:pt x="1229" y="4845"/>
                    <a:pt x="1341" y="5069"/>
                    <a:pt x="1447" y="5211"/>
                  </a:cubicBezTo>
                  <a:lnTo>
                    <a:pt x="1164" y="8632"/>
                  </a:lnTo>
                  <a:cubicBezTo>
                    <a:pt x="3184" y="9765"/>
                    <a:pt x="4586" y="7680"/>
                    <a:pt x="4586" y="7680"/>
                  </a:cubicBezTo>
                  <a:lnTo>
                    <a:pt x="4304" y="6375"/>
                  </a:lnTo>
                  <a:lnTo>
                    <a:pt x="3072" y="5870"/>
                  </a:lnTo>
                  <a:cubicBezTo>
                    <a:pt x="3864" y="5937"/>
                    <a:pt x="4389" y="5675"/>
                    <a:pt x="4705" y="5384"/>
                  </a:cubicBezTo>
                  <a:cubicBezTo>
                    <a:pt x="5196" y="4932"/>
                    <a:pt x="5367" y="4309"/>
                    <a:pt x="5398" y="3702"/>
                  </a:cubicBezTo>
                  <a:cubicBezTo>
                    <a:pt x="5402" y="3618"/>
                    <a:pt x="5404" y="3533"/>
                    <a:pt x="5403" y="3449"/>
                  </a:cubicBezTo>
                  <a:cubicBezTo>
                    <a:pt x="5401" y="3377"/>
                    <a:pt x="5399" y="3305"/>
                    <a:pt x="5394" y="3234"/>
                  </a:cubicBezTo>
                  <a:cubicBezTo>
                    <a:pt x="5386" y="3098"/>
                    <a:pt x="5371" y="2964"/>
                    <a:pt x="5353" y="2834"/>
                  </a:cubicBezTo>
                  <a:cubicBezTo>
                    <a:pt x="5340" y="2745"/>
                    <a:pt x="5325" y="2659"/>
                    <a:pt x="5308" y="2574"/>
                  </a:cubicBezTo>
                  <a:cubicBezTo>
                    <a:pt x="5297" y="2514"/>
                    <a:pt x="5285" y="2456"/>
                    <a:pt x="5272" y="2399"/>
                  </a:cubicBezTo>
                  <a:cubicBezTo>
                    <a:pt x="5130" y="1761"/>
                    <a:pt x="5052" y="1560"/>
                    <a:pt x="4923" y="1302"/>
                  </a:cubicBezTo>
                  <a:cubicBezTo>
                    <a:pt x="4534" y="524"/>
                    <a:pt x="3775" y="0"/>
                    <a:pt x="3198" y="204"/>
                  </a:cubicBezTo>
                  <a:cubicBezTo>
                    <a:pt x="2613" y="410"/>
                    <a:pt x="2875" y="872"/>
                    <a:pt x="1741" y="1415"/>
                  </a:cubicBezTo>
                  <a:cubicBezTo>
                    <a:pt x="1023" y="1760"/>
                    <a:pt x="1069" y="2412"/>
                    <a:pt x="1193" y="3103"/>
                  </a:cubicBezTo>
                  <a:cubicBezTo>
                    <a:pt x="1225" y="3284"/>
                    <a:pt x="1183" y="3378"/>
                    <a:pt x="1101" y="3396"/>
                  </a:cubicBezTo>
                  <a:cubicBezTo>
                    <a:pt x="1046" y="3409"/>
                    <a:pt x="973" y="3387"/>
                    <a:pt x="893" y="3335"/>
                  </a:cubicBezTo>
                  <a:cubicBezTo>
                    <a:pt x="843" y="3304"/>
                    <a:pt x="786" y="3269"/>
                    <a:pt x="718" y="3231"/>
                  </a:cubicBezTo>
                  <a:cubicBezTo>
                    <a:pt x="382" y="3045"/>
                    <a:pt x="0" y="3347"/>
                    <a:pt x="271" y="4049"/>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6">
              <a:extLst>
                <a:ext uri="{FF2B5EF4-FFF2-40B4-BE49-F238E27FC236}">
                  <a16:creationId xmlns:a16="http://schemas.microsoft.com/office/drawing/2014/main" id="{5A6A1FB3-2136-42DB-A902-05E6A47A002E}"/>
                </a:ext>
              </a:extLst>
            </p:cNvPr>
            <p:cNvSpPr>
              <a:spLocks/>
            </p:cNvSpPr>
            <p:nvPr/>
          </p:nvSpPr>
          <p:spPr bwMode="auto">
            <a:xfrm>
              <a:off x="6069013" y="2219325"/>
              <a:ext cx="77788" cy="23812"/>
            </a:xfrm>
            <a:custGeom>
              <a:avLst/>
              <a:gdLst>
                <a:gd name="T0" fmla="*/ 589 w 1093"/>
                <a:gd name="T1" fmla="*/ 79 h 340"/>
                <a:gd name="T2" fmla="*/ 28 w 1093"/>
                <a:gd name="T3" fmla="*/ 244 h 340"/>
                <a:gd name="T4" fmla="*/ 16 w 1093"/>
                <a:gd name="T5" fmla="*/ 312 h 340"/>
                <a:gd name="T6" fmla="*/ 84 w 1093"/>
                <a:gd name="T7" fmla="*/ 324 h 340"/>
                <a:gd name="T8" fmla="*/ 1009 w 1093"/>
                <a:gd name="T9" fmla="*/ 318 h 340"/>
                <a:gd name="T10" fmla="*/ 1077 w 1093"/>
                <a:gd name="T11" fmla="*/ 306 h 340"/>
                <a:gd name="T12" fmla="*/ 1066 w 1093"/>
                <a:gd name="T13" fmla="*/ 238 h 340"/>
                <a:gd name="T14" fmla="*/ 589 w 1093"/>
                <a:gd name="T15" fmla="*/ 79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0">
                  <a:moveTo>
                    <a:pt x="589" y="79"/>
                  </a:moveTo>
                  <a:cubicBezTo>
                    <a:pt x="274" y="74"/>
                    <a:pt x="31" y="241"/>
                    <a:pt x="28" y="244"/>
                  </a:cubicBezTo>
                  <a:cubicBezTo>
                    <a:pt x="5" y="259"/>
                    <a:pt x="0" y="290"/>
                    <a:pt x="16" y="312"/>
                  </a:cubicBezTo>
                  <a:cubicBezTo>
                    <a:pt x="31" y="334"/>
                    <a:pt x="61" y="340"/>
                    <a:pt x="84" y="324"/>
                  </a:cubicBezTo>
                  <a:cubicBezTo>
                    <a:pt x="103" y="311"/>
                    <a:pt x="559" y="0"/>
                    <a:pt x="1009" y="318"/>
                  </a:cubicBezTo>
                  <a:cubicBezTo>
                    <a:pt x="1031" y="333"/>
                    <a:pt x="1062" y="328"/>
                    <a:pt x="1077" y="306"/>
                  </a:cubicBezTo>
                  <a:cubicBezTo>
                    <a:pt x="1093" y="284"/>
                    <a:pt x="1088" y="253"/>
                    <a:pt x="1066" y="238"/>
                  </a:cubicBezTo>
                  <a:cubicBezTo>
                    <a:pt x="903" y="123"/>
                    <a:pt x="737" y="82"/>
                    <a:pt x="589" y="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7">
              <a:extLst>
                <a:ext uri="{FF2B5EF4-FFF2-40B4-BE49-F238E27FC236}">
                  <a16:creationId xmlns:a16="http://schemas.microsoft.com/office/drawing/2014/main" id="{C77BC20F-DF9B-42D2-A520-A3449DE3B2CF}"/>
                </a:ext>
              </a:extLst>
            </p:cNvPr>
            <p:cNvSpPr>
              <a:spLocks/>
            </p:cNvSpPr>
            <p:nvPr/>
          </p:nvSpPr>
          <p:spPr bwMode="auto">
            <a:xfrm>
              <a:off x="5916613" y="2243138"/>
              <a:ext cx="71438" cy="39687"/>
            </a:xfrm>
            <a:custGeom>
              <a:avLst/>
              <a:gdLst>
                <a:gd name="T0" fmla="*/ 375 w 996"/>
                <a:gd name="T1" fmla="*/ 140 h 569"/>
                <a:gd name="T2" fmla="*/ 952 w 996"/>
                <a:gd name="T3" fmla="*/ 46 h 569"/>
                <a:gd name="T4" fmla="*/ 992 w 996"/>
                <a:gd name="T5" fmla="*/ 102 h 569"/>
                <a:gd name="T6" fmla="*/ 936 w 996"/>
                <a:gd name="T7" fmla="*/ 142 h 569"/>
                <a:gd name="T8" fmla="*/ 99 w 996"/>
                <a:gd name="T9" fmla="*/ 537 h 569"/>
                <a:gd name="T10" fmla="*/ 32 w 996"/>
                <a:gd name="T11" fmla="*/ 556 h 569"/>
                <a:gd name="T12" fmla="*/ 13 w 996"/>
                <a:gd name="T13" fmla="*/ 489 h 569"/>
                <a:gd name="T14" fmla="*/ 375 w 996"/>
                <a:gd name="T15" fmla="*/ 140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6" h="569">
                  <a:moveTo>
                    <a:pt x="375" y="140"/>
                  </a:moveTo>
                  <a:cubicBezTo>
                    <a:pt x="656" y="0"/>
                    <a:pt x="948" y="45"/>
                    <a:pt x="952" y="46"/>
                  </a:cubicBezTo>
                  <a:cubicBezTo>
                    <a:pt x="978" y="50"/>
                    <a:pt x="996" y="75"/>
                    <a:pt x="992" y="102"/>
                  </a:cubicBezTo>
                  <a:cubicBezTo>
                    <a:pt x="988" y="129"/>
                    <a:pt x="963" y="147"/>
                    <a:pt x="936" y="142"/>
                  </a:cubicBezTo>
                  <a:cubicBezTo>
                    <a:pt x="913" y="139"/>
                    <a:pt x="367" y="55"/>
                    <a:pt x="99" y="537"/>
                  </a:cubicBezTo>
                  <a:cubicBezTo>
                    <a:pt x="86" y="560"/>
                    <a:pt x="56" y="569"/>
                    <a:pt x="32" y="556"/>
                  </a:cubicBezTo>
                  <a:cubicBezTo>
                    <a:pt x="8" y="543"/>
                    <a:pt x="0" y="513"/>
                    <a:pt x="13" y="489"/>
                  </a:cubicBezTo>
                  <a:cubicBezTo>
                    <a:pt x="111" y="315"/>
                    <a:pt x="242" y="207"/>
                    <a:pt x="375" y="1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8">
              <a:extLst>
                <a:ext uri="{FF2B5EF4-FFF2-40B4-BE49-F238E27FC236}">
                  <a16:creationId xmlns:a16="http://schemas.microsoft.com/office/drawing/2014/main" id="{75B851F2-4AE2-4C91-960D-6255DC70EF4B}"/>
                </a:ext>
              </a:extLst>
            </p:cNvPr>
            <p:cNvSpPr>
              <a:spLocks/>
            </p:cNvSpPr>
            <p:nvPr/>
          </p:nvSpPr>
          <p:spPr bwMode="auto">
            <a:xfrm>
              <a:off x="6035675" y="2292350"/>
              <a:ext cx="39688" cy="71437"/>
            </a:xfrm>
            <a:custGeom>
              <a:avLst/>
              <a:gdLst>
                <a:gd name="T0" fmla="*/ 253 w 560"/>
                <a:gd name="T1" fmla="*/ 971 h 998"/>
                <a:gd name="T2" fmla="*/ 496 w 560"/>
                <a:gd name="T3" fmla="*/ 794 h 998"/>
                <a:gd name="T4" fmla="*/ 510 w 560"/>
                <a:gd name="T5" fmla="*/ 510 h 998"/>
                <a:gd name="T6" fmla="*/ 263 w 560"/>
                <a:gd name="T7" fmla="*/ 64 h 998"/>
                <a:gd name="T8" fmla="*/ 179 w 560"/>
                <a:gd name="T9" fmla="*/ 113 h 998"/>
                <a:gd name="T10" fmla="*/ 425 w 560"/>
                <a:gd name="T11" fmla="*/ 559 h 998"/>
                <a:gd name="T12" fmla="*/ 414 w 560"/>
                <a:gd name="T13" fmla="*/ 741 h 998"/>
                <a:gd name="T14" fmla="*/ 54 w 560"/>
                <a:gd name="T15" fmla="*/ 895 h 998"/>
                <a:gd name="T16" fmla="*/ 2 w 560"/>
                <a:gd name="T17" fmla="*/ 940 h 998"/>
                <a:gd name="T18" fmla="*/ 47 w 560"/>
                <a:gd name="T19" fmla="*/ 993 h 998"/>
                <a:gd name="T20" fmla="*/ 253 w 560"/>
                <a:gd name="T21" fmla="*/ 97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998">
                  <a:moveTo>
                    <a:pt x="253" y="971"/>
                  </a:moveTo>
                  <a:cubicBezTo>
                    <a:pt x="356" y="939"/>
                    <a:pt x="444" y="877"/>
                    <a:pt x="496" y="794"/>
                  </a:cubicBezTo>
                  <a:cubicBezTo>
                    <a:pt x="555" y="700"/>
                    <a:pt x="560" y="597"/>
                    <a:pt x="510" y="510"/>
                  </a:cubicBezTo>
                  <a:cubicBezTo>
                    <a:pt x="416" y="347"/>
                    <a:pt x="332" y="194"/>
                    <a:pt x="263" y="64"/>
                  </a:cubicBezTo>
                  <a:cubicBezTo>
                    <a:pt x="226" y="0"/>
                    <a:pt x="142" y="50"/>
                    <a:pt x="179" y="113"/>
                  </a:cubicBezTo>
                  <a:cubicBezTo>
                    <a:pt x="248" y="244"/>
                    <a:pt x="332" y="397"/>
                    <a:pt x="425" y="559"/>
                  </a:cubicBezTo>
                  <a:cubicBezTo>
                    <a:pt x="457" y="613"/>
                    <a:pt x="452" y="680"/>
                    <a:pt x="414" y="741"/>
                  </a:cubicBezTo>
                  <a:cubicBezTo>
                    <a:pt x="363" y="821"/>
                    <a:pt x="239" y="909"/>
                    <a:pt x="54" y="895"/>
                  </a:cubicBezTo>
                  <a:cubicBezTo>
                    <a:pt x="28" y="893"/>
                    <a:pt x="4" y="913"/>
                    <a:pt x="2" y="940"/>
                  </a:cubicBezTo>
                  <a:cubicBezTo>
                    <a:pt x="0" y="967"/>
                    <a:pt x="20" y="991"/>
                    <a:pt x="47" y="993"/>
                  </a:cubicBezTo>
                  <a:cubicBezTo>
                    <a:pt x="119" y="998"/>
                    <a:pt x="189" y="990"/>
                    <a:pt x="253" y="97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21">
              <a:extLst>
                <a:ext uri="{FF2B5EF4-FFF2-40B4-BE49-F238E27FC236}">
                  <a16:creationId xmlns:a16="http://schemas.microsoft.com/office/drawing/2014/main" id="{C12A6B97-0F8C-4691-ADE9-1DBB045CA164}"/>
                </a:ext>
              </a:extLst>
            </p:cNvPr>
            <p:cNvSpPr>
              <a:spLocks/>
            </p:cNvSpPr>
            <p:nvPr/>
          </p:nvSpPr>
          <p:spPr bwMode="auto">
            <a:xfrm>
              <a:off x="6046788" y="2390775"/>
              <a:ext cx="42863" cy="22225"/>
            </a:xfrm>
            <a:custGeom>
              <a:avLst/>
              <a:gdLst>
                <a:gd name="T0" fmla="*/ 60 w 614"/>
                <a:gd name="T1" fmla="*/ 306 h 306"/>
                <a:gd name="T2" fmla="*/ 36 w 614"/>
                <a:gd name="T3" fmla="*/ 301 h 306"/>
                <a:gd name="T4" fmla="*/ 13 w 614"/>
                <a:gd name="T5" fmla="*/ 230 h 306"/>
                <a:gd name="T6" fmla="*/ 264 w 614"/>
                <a:gd name="T7" fmla="*/ 26 h 306"/>
                <a:gd name="T8" fmla="*/ 585 w 614"/>
                <a:gd name="T9" fmla="*/ 105 h 306"/>
                <a:gd name="T10" fmla="*/ 597 w 614"/>
                <a:gd name="T11" fmla="*/ 179 h 306"/>
                <a:gd name="T12" fmla="*/ 523 w 614"/>
                <a:gd name="T13" fmla="*/ 191 h 306"/>
                <a:gd name="T14" fmla="*/ 289 w 614"/>
                <a:gd name="T15" fmla="*/ 128 h 306"/>
                <a:gd name="T16" fmla="*/ 107 w 614"/>
                <a:gd name="T17" fmla="*/ 277 h 306"/>
                <a:gd name="T18" fmla="*/ 60 w 614"/>
                <a:gd name="T1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306">
                  <a:moveTo>
                    <a:pt x="60" y="306"/>
                  </a:moveTo>
                  <a:cubicBezTo>
                    <a:pt x="52" y="306"/>
                    <a:pt x="44" y="305"/>
                    <a:pt x="36" y="301"/>
                  </a:cubicBezTo>
                  <a:cubicBezTo>
                    <a:pt x="10" y="288"/>
                    <a:pt x="0" y="256"/>
                    <a:pt x="13" y="230"/>
                  </a:cubicBezTo>
                  <a:cubicBezTo>
                    <a:pt x="43" y="170"/>
                    <a:pt x="130" y="59"/>
                    <a:pt x="264" y="26"/>
                  </a:cubicBezTo>
                  <a:cubicBezTo>
                    <a:pt x="368" y="0"/>
                    <a:pt x="476" y="26"/>
                    <a:pt x="585" y="105"/>
                  </a:cubicBezTo>
                  <a:cubicBezTo>
                    <a:pt x="609" y="122"/>
                    <a:pt x="614" y="155"/>
                    <a:pt x="597" y="179"/>
                  </a:cubicBezTo>
                  <a:cubicBezTo>
                    <a:pt x="580" y="202"/>
                    <a:pt x="547" y="208"/>
                    <a:pt x="523" y="191"/>
                  </a:cubicBezTo>
                  <a:cubicBezTo>
                    <a:pt x="441" y="131"/>
                    <a:pt x="362" y="110"/>
                    <a:pt x="289" y="128"/>
                  </a:cubicBezTo>
                  <a:cubicBezTo>
                    <a:pt x="189" y="153"/>
                    <a:pt x="124" y="244"/>
                    <a:pt x="107" y="277"/>
                  </a:cubicBezTo>
                  <a:cubicBezTo>
                    <a:pt x="98" y="296"/>
                    <a:pt x="79" y="306"/>
                    <a:pt x="60" y="30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22">
              <a:extLst>
                <a:ext uri="{FF2B5EF4-FFF2-40B4-BE49-F238E27FC236}">
                  <a16:creationId xmlns:a16="http://schemas.microsoft.com/office/drawing/2014/main" id="{5EE75797-B22C-4BCB-A4D4-506869F9825B}"/>
                </a:ext>
              </a:extLst>
            </p:cNvPr>
            <p:cNvSpPr>
              <a:spLocks/>
            </p:cNvSpPr>
            <p:nvPr/>
          </p:nvSpPr>
          <p:spPr bwMode="auto">
            <a:xfrm>
              <a:off x="5954713" y="2290763"/>
              <a:ext cx="47625" cy="26987"/>
            </a:xfrm>
            <a:custGeom>
              <a:avLst/>
              <a:gdLst>
                <a:gd name="T0" fmla="*/ 59 w 664"/>
                <a:gd name="T1" fmla="*/ 357 h 357"/>
                <a:gd name="T2" fmla="*/ 24 w 664"/>
                <a:gd name="T3" fmla="*/ 344 h 357"/>
                <a:gd name="T4" fmla="*/ 19 w 664"/>
                <a:gd name="T5" fmla="*/ 270 h 357"/>
                <a:gd name="T6" fmla="*/ 617 w 664"/>
                <a:gd name="T7" fmla="*/ 73 h 357"/>
                <a:gd name="T8" fmla="*/ 658 w 664"/>
                <a:gd name="T9" fmla="*/ 136 h 357"/>
                <a:gd name="T10" fmla="*/ 596 w 664"/>
                <a:gd name="T11" fmla="*/ 177 h 357"/>
                <a:gd name="T12" fmla="*/ 99 w 664"/>
                <a:gd name="T13" fmla="*/ 339 h 357"/>
                <a:gd name="T14" fmla="*/ 59 w 664"/>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357">
                  <a:moveTo>
                    <a:pt x="59" y="357"/>
                  </a:moveTo>
                  <a:cubicBezTo>
                    <a:pt x="47" y="357"/>
                    <a:pt x="35" y="353"/>
                    <a:pt x="24" y="344"/>
                  </a:cubicBezTo>
                  <a:cubicBezTo>
                    <a:pt x="3" y="325"/>
                    <a:pt x="0" y="292"/>
                    <a:pt x="19" y="270"/>
                  </a:cubicBezTo>
                  <a:cubicBezTo>
                    <a:pt x="28" y="258"/>
                    <a:pt x="255" y="0"/>
                    <a:pt x="617" y="73"/>
                  </a:cubicBezTo>
                  <a:cubicBezTo>
                    <a:pt x="645" y="79"/>
                    <a:pt x="664" y="107"/>
                    <a:pt x="658" y="136"/>
                  </a:cubicBezTo>
                  <a:cubicBezTo>
                    <a:pt x="652" y="164"/>
                    <a:pt x="625" y="183"/>
                    <a:pt x="596" y="177"/>
                  </a:cubicBezTo>
                  <a:cubicBezTo>
                    <a:pt x="296" y="116"/>
                    <a:pt x="107" y="329"/>
                    <a:pt x="99" y="339"/>
                  </a:cubicBezTo>
                  <a:cubicBezTo>
                    <a:pt x="89" y="351"/>
                    <a:pt x="74" y="357"/>
                    <a:pt x="59" y="35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23">
              <a:extLst>
                <a:ext uri="{FF2B5EF4-FFF2-40B4-BE49-F238E27FC236}">
                  <a16:creationId xmlns:a16="http://schemas.microsoft.com/office/drawing/2014/main" id="{5F5F660A-2E81-4D32-BB68-900069EB3C0E}"/>
                </a:ext>
              </a:extLst>
            </p:cNvPr>
            <p:cNvSpPr>
              <a:spLocks/>
            </p:cNvSpPr>
            <p:nvPr/>
          </p:nvSpPr>
          <p:spPr bwMode="auto">
            <a:xfrm>
              <a:off x="6089650" y="2265363"/>
              <a:ext cx="46038" cy="23812"/>
            </a:xfrm>
            <a:custGeom>
              <a:avLst/>
              <a:gdLst>
                <a:gd name="T0" fmla="*/ 58 w 647"/>
                <a:gd name="T1" fmla="*/ 326 h 326"/>
                <a:gd name="T2" fmla="*/ 20 w 647"/>
                <a:gd name="T3" fmla="*/ 310 h 326"/>
                <a:gd name="T4" fmla="*/ 20 w 647"/>
                <a:gd name="T5" fmla="*/ 235 h 326"/>
                <a:gd name="T6" fmla="*/ 608 w 647"/>
                <a:gd name="T7" fmla="*/ 154 h 326"/>
                <a:gd name="T8" fmla="*/ 635 w 647"/>
                <a:gd name="T9" fmla="*/ 224 h 326"/>
                <a:gd name="T10" fmla="*/ 565 w 647"/>
                <a:gd name="T11" fmla="*/ 251 h 326"/>
                <a:gd name="T12" fmla="*/ 95 w 647"/>
                <a:gd name="T13" fmla="*/ 310 h 326"/>
                <a:gd name="T14" fmla="*/ 58 w 647"/>
                <a:gd name="T15" fmla="*/ 326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326">
                  <a:moveTo>
                    <a:pt x="58" y="326"/>
                  </a:moveTo>
                  <a:cubicBezTo>
                    <a:pt x="44" y="326"/>
                    <a:pt x="31" y="321"/>
                    <a:pt x="20" y="310"/>
                  </a:cubicBezTo>
                  <a:cubicBezTo>
                    <a:pt x="0" y="290"/>
                    <a:pt x="0" y="256"/>
                    <a:pt x="20" y="235"/>
                  </a:cubicBezTo>
                  <a:cubicBezTo>
                    <a:pt x="30" y="226"/>
                    <a:pt x="262" y="0"/>
                    <a:pt x="608" y="154"/>
                  </a:cubicBezTo>
                  <a:cubicBezTo>
                    <a:pt x="635" y="166"/>
                    <a:pt x="647" y="197"/>
                    <a:pt x="635" y="224"/>
                  </a:cubicBezTo>
                  <a:cubicBezTo>
                    <a:pt x="624" y="251"/>
                    <a:pt x="592" y="263"/>
                    <a:pt x="565" y="251"/>
                  </a:cubicBezTo>
                  <a:cubicBezTo>
                    <a:pt x="285" y="126"/>
                    <a:pt x="97" y="308"/>
                    <a:pt x="95" y="310"/>
                  </a:cubicBezTo>
                  <a:cubicBezTo>
                    <a:pt x="85" y="321"/>
                    <a:pt x="71" y="326"/>
                    <a:pt x="58" y="3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24">
              <a:extLst>
                <a:ext uri="{FF2B5EF4-FFF2-40B4-BE49-F238E27FC236}">
                  <a16:creationId xmlns:a16="http://schemas.microsoft.com/office/drawing/2014/main" id="{9B8429D0-6DBF-4139-93CD-A992E70487F5}"/>
                </a:ext>
              </a:extLst>
            </p:cNvPr>
            <p:cNvSpPr>
              <a:spLocks/>
            </p:cNvSpPr>
            <p:nvPr/>
          </p:nvSpPr>
          <p:spPr bwMode="auto">
            <a:xfrm>
              <a:off x="5446713" y="3417888"/>
              <a:ext cx="200025" cy="215900"/>
            </a:xfrm>
            <a:custGeom>
              <a:avLst/>
              <a:gdLst>
                <a:gd name="T0" fmla="*/ 2483 w 2801"/>
                <a:gd name="T1" fmla="*/ 681 h 3010"/>
                <a:gd name="T2" fmla="*/ 653 w 2801"/>
                <a:gd name="T3" fmla="*/ 2456 h 3010"/>
                <a:gd name="T4" fmla="*/ 2483 w 2801"/>
                <a:gd name="T5" fmla="*/ 681 h 3010"/>
              </a:gdLst>
              <a:ahLst/>
              <a:cxnLst>
                <a:cxn ang="0">
                  <a:pos x="T0" y="T1"/>
                </a:cxn>
                <a:cxn ang="0">
                  <a:pos x="T2" y="T3"/>
                </a:cxn>
                <a:cxn ang="0">
                  <a:pos x="T4" y="T5"/>
                </a:cxn>
              </a:cxnLst>
              <a:rect l="0" t="0" r="r" b="b"/>
              <a:pathLst>
                <a:path w="2801" h="3010">
                  <a:moveTo>
                    <a:pt x="2483" y="681"/>
                  </a:moveTo>
                  <a:cubicBezTo>
                    <a:pt x="2801" y="1316"/>
                    <a:pt x="1143" y="3010"/>
                    <a:pt x="653" y="2456"/>
                  </a:cubicBezTo>
                  <a:cubicBezTo>
                    <a:pt x="0" y="1717"/>
                    <a:pt x="1679" y="0"/>
                    <a:pt x="2483" y="6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25">
              <a:extLst>
                <a:ext uri="{FF2B5EF4-FFF2-40B4-BE49-F238E27FC236}">
                  <a16:creationId xmlns:a16="http://schemas.microsoft.com/office/drawing/2014/main" id="{60849D7D-761D-4AAB-AFEE-7EBF42375976}"/>
                </a:ext>
              </a:extLst>
            </p:cNvPr>
            <p:cNvSpPr>
              <a:spLocks/>
            </p:cNvSpPr>
            <p:nvPr/>
          </p:nvSpPr>
          <p:spPr bwMode="auto">
            <a:xfrm>
              <a:off x="5441950" y="3405188"/>
              <a:ext cx="452438" cy="239712"/>
            </a:xfrm>
            <a:custGeom>
              <a:avLst/>
              <a:gdLst>
                <a:gd name="T0" fmla="*/ 2019 w 6311"/>
                <a:gd name="T1" fmla="*/ 0 h 3369"/>
                <a:gd name="T2" fmla="*/ 2780 w 6311"/>
                <a:gd name="T3" fmla="*/ 1236 h 3369"/>
                <a:gd name="T4" fmla="*/ 3841 w 6311"/>
                <a:gd name="T5" fmla="*/ 868 h 3369"/>
                <a:gd name="T6" fmla="*/ 5664 w 6311"/>
                <a:gd name="T7" fmla="*/ 613 h 3369"/>
                <a:gd name="T8" fmla="*/ 5985 w 6311"/>
                <a:gd name="T9" fmla="*/ 768 h 3369"/>
                <a:gd name="T10" fmla="*/ 5841 w 6311"/>
                <a:gd name="T11" fmla="*/ 992 h 3369"/>
                <a:gd name="T12" fmla="*/ 5905 w 6311"/>
                <a:gd name="T13" fmla="*/ 983 h 3369"/>
                <a:gd name="T14" fmla="*/ 6243 w 6311"/>
                <a:gd name="T15" fmla="*/ 1081 h 3369"/>
                <a:gd name="T16" fmla="*/ 6048 w 6311"/>
                <a:gd name="T17" fmla="*/ 1389 h 3369"/>
                <a:gd name="T18" fmla="*/ 5946 w 6311"/>
                <a:gd name="T19" fmla="*/ 1409 h 3369"/>
                <a:gd name="T20" fmla="*/ 5981 w 6311"/>
                <a:gd name="T21" fmla="*/ 1405 h 3369"/>
                <a:gd name="T22" fmla="*/ 6206 w 6311"/>
                <a:gd name="T23" fmla="*/ 1566 h 3369"/>
                <a:gd name="T24" fmla="*/ 5912 w 6311"/>
                <a:gd name="T25" fmla="*/ 1845 h 3369"/>
                <a:gd name="T26" fmla="*/ 5545 w 6311"/>
                <a:gd name="T27" fmla="*/ 1914 h 3369"/>
                <a:gd name="T28" fmla="*/ 5781 w 6311"/>
                <a:gd name="T29" fmla="*/ 2053 h 3369"/>
                <a:gd name="T30" fmla="*/ 5478 w 6311"/>
                <a:gd name="T31" fmla="*/ 2355 h 3369"/>
                <a:gd name="T32" fmla="*/ 4670 w 6311"/>
                <a:gd name="T33" fmla="*/ 2531 h 3369"/>
                <a:gd name="T34" fmla="*/ 4029 w 6311"/>
                <a:gd name="T35" fmla="*/ 2663 h 3369"/>
                <a:gd name="T36" fmla="*/ 1987 w 6311"/>
                <a:gd name="T37" fmla="*/ 3090 h 3369"/>
                <a:gd name="T38" fmla="*/ 0 w 6311"/>
                <a:gd name="T39" fmla="*/ 1129 h 3369"/>
                <a:gd name="T40" fmla="*/ 2019 w 6311"/>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1" h="3369">
                  <a:moveTo>
                    <a:pt x="2019" y="0"/>
                  </a:moveTo>
                  <a:lnTo>
                    <a:pt x="2780" y="1236"/>
                  </a:lnTo>
                  <a:cubicBezTo>
                    <a:pt x="2917" y="1166"/>
                    <a:pt x="3481" y="954"/>
                    <a:pt x="3841" y="868"/>
                  </a:cubicBezTo>
                  <a:cubicBezTo>
                    <a:pt x="4368" y="741"/>
                    <a:pt x="5173" y="650"/>
                    <a:pt x="5664" y="613"/>
                  </a:cubicBezTo>
                  <a:cubicBezTo>
                    <a:pt x="5883" y="596"/>
                    <a:pt x="5977" y="669"/>
                    <a:pt x="5985" y="768"/>
                  </a:cubicBezTo>
                  <a:cubicBezTo>
                    <a:pt x="5994" y="869"/>
                    <a:pt x="5921" y="962"/>
                    <a:pt x="5841" y="992"/>
                  </a:cubicBezTo>
                  <a:cubicBezTo>
                    <a:pt x="5859" y="989"/>
                    <a:pt x="5880" y="986"/>
                    <a:pt x="5905" y="983"/>
                  </a:cubicBezTo>
                  <a:cubicBezTo>
                    <a:pt x="6081" y="957"/>
                    <a:pt x="6193" y="993"/>
                    <a:pt x="6243" y="1081"/>
                  </a:cubicBezTo>
                  <a:cubicBezTo>
                    <a:pt x="6311" y="1202"/>
                    <a:pt x="6178" y="1360"/>
                    <a:pt x="6048" y="1389"/>
                  </a:cubicBezTo>
                  <a:cubicBezTo>
                    <a:pt x="6013" y="1396"/>
                    <a:pt x="5978" y="1403"/>
                    <a:pt x="5946" y="1409"/>
                  </a:cubicBezTo>
                  <a:cubicBezTo>
                    <a:pt x="5957" y="1407"/>
                    <a:pt x="5969" y="1406"/>
                    <a:pt x="5981" y="1405"/>
                  </a:cubicBezTo>
                  <a:cubicBezTo>
                    <a:pt x="6101" y="1392"/>
                    <a:pt x="6198" y="1487"/>
                    <a:pt x="6206" y="1566"/>
                  </a:cubicBezTo>
                  <a:cubicBezTo>
                    <a:pt x="6223" y="1714"/>
                    <a:pt x="6108" y="1788"/>
                    <a:pt x="5912" y="1845"/>
                  </a:cubicBezTo>
                  <a:cubicBezTo>
                    <a:pt x="5815" y="1873"/>
                    <a:pt x="5545" y="1914"/>
                    <a:pt x="5545" y="1914"/>
                  </a:cubicBezTo>
                  <a:cubicBezTo>
                    <a:pt x="5680" y="1907"/>
                    <a:pt x="5760" y="2000"/>
                    <a:pt x="5781" y="2053"/>
                  </a:cubicBezTo>
                  <a:cubicBezTo>
                    <a:pt x="5825" y="2161"/>
                    <a:pt x="5758" y="2297"/>
                    <a:pt x="5478" y="2355"/>
                  </a:cubicBezTo>
                  <a:cubicBezTo>
                    <a:pt x="5163" y="2419"/>
                    <a:pt x="5117" y="2454"/>
                    <a:pt x="4670" y="2531"/>
                  </a:cubicBezTo>
                  <a:cubicBezTo>
                    <a:pt x="4514" y="2559"/>
                    <a:pt x="4182" y="2605"/>
                    <a:pt x="4029" y="2663"/>
                  </a:cubicBezTo>
                  <a:cubicBezTo>
                    <a:pt x="3509" y="2858"/>
                    <a:pt x="2557" y="3369"/>
                    <a:pt x="1987" y="3090"/>
                  </a:cubicBezTo>
                  <a:cubicBezTo>
                    <a:pt x="1376" y="2791"/>
                    <a:pt x="0" y="1129"/>
                    <a:pt x="0" y="1129"/>
                  </a:cubicBezTo>
                  <a:lnTo>
                    <a:pt x="2019"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26">
              <a:extLst>
                <a:ext uri="{FF2B5EF4-FFF2-40B4-BE49-F238E27FC236}">
                  <a16:creationId xmlns:a16="http://schemas.microsoft.com/office/drawing/2014/main" id="{7D04F271-0A21-4F4E-9EA9-9907EEC35875}"/>
                </a:ext>
              </a:extLst>
            </p:cNvPr>
            <p:cNvSpPr>
              <a:spLocks/>
            </p:cNvSpPr>
            <p:nvPr/>
          </p:nvSpPr>
          <p:spPr bwMode="auto">
            <a:xfrm>
              <a:off x="5735638" y="3473450"/>
              <a:ext cx="122238" cy="22225"/>
            </a:xfrm>
            <a:custGeom>
              <a:avLst/>
              <a:gdLst>
                <a:gd name="T0" fmla="*/ 1694 w 1701"/>
                <a:gd name="T1" fmla="*/ 24 h 314"/>
                <a:gd name="T2" fmla="*/ 1700 w 1701"/>
                <a:gd name="T3" fmla="*/ 46 h 314"/>
                <a:gd name="T4" fmla="*/ 1652 w 1701"/>
                <a:gd name="T5" fmla="*/ 98 h 314"/>
                <a:gd name="T6" fmla="*/ 406 w 1701"/>
                <a:gd name="T7" fmla="*/ 255 h 314"/>
                <a:gd name="T8" fmla="*/ 58 w 1701"/>
                <a:gd name="T9" fmla="*/ 310 h 314"/>
                <a:gd name="T10" fmla="*/ 3 w 1701"/>
                <a:gd name="T11" fmla="*/ 270 h 314"/>
                <a:gd name="T12" fmla="*/ 47 w 1701"/>
                <a:gd name="T13" fmla="*/ 215 h 314"/>
                <a:gd name="T14" fmla="*/ 394 w 1701"/>
                <a:gd name="T15" fmla="*/ 160 h 314"/>
                <a:gd name="T16" fmla="*/ 1650 w 1701"/>
                <a:gd name="T17" fmla="*/ 1 h 314"/>
                <a:gd name="T18" fmla="*/ 1694 w 1701"/>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1" h="314">
                  <a:moveTo>
                    <a:pt x="1694" y="24"/>
                  </a:moveTo>
                  <a:cubicBezTo>
                    <a:pt x="1698" y="31"/>
                    <a:pt x="1700" y="38"/>
                    <a:pt x="1700" y="46"/>
                  </a:cubicBezTo>
                  <a:cubicBezTo>
                    <a:pt x="1701" y="73"/>
                    <a:pt x="1679" y="96"/>
                    <a:pt x="1652" y="98"/>
                  </a:cubicBezTo>
                  <a:cubicBezTo>
                    <a:pt x="1172" y="130"/>
                    <a:pt x="782" y="193"/>
                    <a:pt x="406" y="255"/>
                  </a:cubicBezTo>
                  <a:cubicBezTo>
                    <a:pt x="291" y="273"/>
                    <a:pt x="176" y="292"/>
                    <a:pt x="58" y="310"/>
                  </a:cubicBezTo>
                  <a:cubicBezTo>
                    <a:pt x="30" y="314"/>
                    <a:pt x="6" y="296"/>
                    <a:pt x="3" y="270"/>
                  </a:cubicBezTo>
                  <a:cubicBezTo>
                    <a:pt x="0" y="244"/>
                    <a:pt x="20" y="219"/>
                    <a:pt x="47" y="215"/>
                  </a:cubicBezTo>
                  <a:cubicBezTo>
                    <a:pt x="165" y="197"/>
                    <a:pt x="279" y="178"/>
                    <a:pt x="394" y="160"/>
                  </a:cubicBezTo>
                  <a:cubicBezTo>
                    <a:pt x="759" y="100"/>
                    <a:pt x="1127" y="37"/>
                    <a:pt x="1650" y="1"/>
                  </a:cubicBezTo>
                  <a:cubicBezTo>
                    <a:pt x="1669" y="0"/>
                    <a:pt x="1686" y="9"/>
                    <a:pt x="1694"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7">
              <a:extLst>
                <a:ext uri="{FF2B5EF4-FFF2-40B4-BE49-F238E27FC236}">
                  <a16:creationId xmlns:a16="http://schemas.microsoft.com/office/drawing/2014/main" id="{4C17CF0B-D7F3-4082-854D-78AFD2327621}"/>
                </a:ext>
              </a:extLst>
            </p:cNvPr>
            <p:cNvSpPr>
              <a:spLocks/>
            </p:cNvSpPr>
            <p:nvPr/>
          </p:nvSpPr>
          <p:spPr bwMode="auto">
            <a:xfrm>
              <a:off x="5743575" y="3502025"/>
              <a:ext cx="122238" cy="19050"/>
            </a:xfrm>
            <a:custGeom>
              <a:avLst/>
              <a:gdLst>
                <a:gd name="T0" fmla="*/ 1711 w 1718"/>
                <a:gd name="T1" fmla="*/ 24 h 266"/>
                <a:gd name="T2" fmla="*/ 1717 w 1718"/>
                <a:gd name="T3" fmla="*/ 46 h 266"/>
                <a:gd name="T4" fmla="*/ 1669 w 1718"/>
                <a:gd name="T5" fmla="*/ 97 h 266"/>
                <a:gd name="T6" fmla="*/ 58 w 1718"/>
                <a:gd name="T7" fmla="*/ 262 h 266"/>
                <a:gd name="T8" fmla="*/ 4 w 1718"/>
                <a:gd name="T9" fmla="*/ 222 h 266"/>
                <a:gd name="T10" fmla="*/ 47 w 1718"/>
                <a:gd name="T11" fmla="*/ 167 h 266"/>
                <a:gd name="T12" fmla="*/ 1667 w 1718"/>
                <a:gd name="T13" fmla="*/ 1 h 266"/>
                <a:gd name="T14" fmla="*/ 1711 w 1718"/>
                <a:gd name="T15" fmla="*/ 24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8" h="266">
                  <a:moveTo>
                    <a:pt x="1711" y="24"/>
                  </a:moveTo>
                  <a:cubicBezTo>
                    <a:pt x="1715" y="30"/>
                    <a:pt x="1717" y="38"/>
                    <a:pt x="1717" y="46"/>
                  </a:cubicBezTo>
                  <a:cubicBezTo>
                    <a:pt x="1718" y="72"/>
                    <a:pt x="1696" y="95"/>
                    <a:pt x="1669" y="97"/>
                  </a:cubicBezTo>
                  <a:cubicBezTo>
                    <a:pt x="962" y="144"/>
                    <a:pt x="515" y="192"/>
                    <a:pt x="58" y="262"/>
                  </a:cubicBezTo>
                  <a:cubicBezTo>
                    <a:pt x="31" y="266"/>
                    <a:pt x="6" y="248"/>
                    <a:pt x="4" y="222"/>
                  </a:cubicBezTo>
                  <a:cubicBezTo>
                    <a:pt x="0" y="196"/>
                    <a:pt x="20" y="171"/>
                    <a:pt x="47" y="167"/>
                  </a:cubicBezTo>
                  <a:cubicBezTo>
                    <a:pt x="525" y="94"/>
                    <a:pt x="993" y="46"/>
                    <a:pt x="1667" y="1"/>
                  </a:cubicBezTo>
                  <a:cubicBezTo>
                    <a:pt x="1686" y="0"/>
                    <a:pt x="1702" y="9"/>
                    <a:pt x="1711"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8">
              <a:extLst>
                <a:ext uri="{FF2B5EF4-FFF2-40B4-BE49-F238E27FC236}">
                  <a16:creationId xmlns:a16="http://schemas.microsoft.com/office/drawing/2014/main" id="{0BB597A9-AF31-4C4D-BBF2-3BD279542286}"/>
                </a:ext>
              </a:extLst>
            </p:cNvPr>
            <p:cNvSpPr>
              <a:spLocks/>
            </p:cNvSpPr>
            <p:nvPr/>
          </p:nvSpPr>
          <p:spPr bwMode="auto">
            <a:xfrm>
              <a:off x="5746750" y="3535363"/>
              <a:ext cx="90488" cy="17462"/>
            </a:xfrm>
            <a:custGeom>
              <a:avLst/>
              <a:gdLst>
                <a:gd name="T0" fmla="*/ 1265 w 1273"/>
                <a:gd name="T1" fmla="*/ 24 h 245"/>
                <a:gd name="T2" fmla="*/ 1272 w 1273"/>
                <a:gd name="T3" fmla="*/ 46 h 245"/>
                <a:gd name="T4" fmla="*/ 1223 w 1273"/>
                <a:gd name="T5" fmla="*/ 97 h 245"/>
                <a:gd name="T6" fmla="*/ 358 w 1273"/>
                <a:gd name="T7" fmla="*/ 193 h 245"/>
                <a:gd name="T8" fmla="*/ 58 w 1273"/>
                <a:gd name="T9" fmla="*/ 241 h 245"/>
                <a:gd name="T10" fmla="*/ 3 w 1273"/>
                <a:gd name="T11" fmla="*/ 201 h 245"/>
                <a:gd name="T12" fmla="*/ 47 w 1273"/>
                <a:gd name="T13" fmla="*/ 146 h 245"/>
                <a:gd name="T14" fmla="*/ 346 w 1273"/>
                <a:gd name="T15" fmla="*/ 98 h 245"/>
                <a:gd name="T16" fmla="*/ 1221 w 1273"/>
                <a:gd name="T17" fmla="*/ 1 h 245"/>
                <a:gd name="T18" fmla="*/ 1265 w 1273"/>
                <a:gd name="T19" fmla="*/ 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3" h="245">
                  <a:moveTo>
                    <a:pt x="1265" y="24"/>
                  </a:moveTo>
                  <a:cubicBezTo>
                    <a:pt x="1269" y="30"/>
                    <a:pt x="1272" y="38"/>
                    <a:pt x="1272" y="46"/>
                  </a:cubicBezTo>
                  <a:cubicBezTo>
                    <a:pt x="1273" y="72"/>
                    <a:pt x="1251" y="95"/>
                    <a:pt x="1223" y="97"/>
                  </a:cubicBezTo>
                  <a:cubicBezTo>
                    <a:pt x="749" y="129"/>
                    <a:pt x="618" y="150"/>
                    <a:pt x="358" y="193"/>
                  </a:cubicBezTo>
                  <a:cubicBezTo>
                    <a:pt x="275" y="207"/>
                    <a:pt x="180" y="222"/>
                    <a:pt x="58" y="241"/>
                  </a:cubicBezTo>
                  <a:cubicBezTo>
                    <a:pt x="30" y="245"/>
                    <a:pt x="6" y="227"/>
                    <a:pt x="3" y="201"/>
                  </a:cubicBezTo>
                  <a:cubicBezTo>
                    <a:pt x="0" y="175"/>
                    <a:pt x="19" y="150"/>
                    <a:pt x="47" y="146"/>
                  </a:cubicBezTo>
                  <a:cubicBezTo>
                    <a:pt x="169" y="127"/>
                    <a:pt x="264" y="112"/>
                    <a:pt x="346" y="98"/>
                  </a:cubicBezTo>
                  <a:cubicBezTo>
                    <a:pt x="600" y="57"/>
                    <a:pt x="704" y="36"/>
                    <a:pt x="1221" y="1"/>
                  </a:cubicBezTo>
                  <a:cubicBezTo>
                    <a:pt x="1240" y="0"/>
                    <a:pt x="1257" y="9"/>
                    <a:pt x="1265" y="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9">
              <a:extLst>
                <a:ext uri="{FF2B5EF4-FFF2-40B4-BE49-F238E27FC236}">
                  <a16:creationId xmlns:a16="http://schemas.microsoft.com/office/drawing/2014/main" id="{5AB43196-59AC-4E79-B93F-ABEADD111C27}"/>
                </a:ext>
              </a:extLst>
            </p:cNvPr>
            <p:cNvSpPr>
              <a:spLocks/>
            </p:cNvSpPr>
            <p:nvPr/>
          </p:nvSpPr>
          <p:spPr bwMode="auto">
            <a:xfrm>
              <a:off x="5727700" y="3309938"/>
              <a:ext cx="579438" cy="128587"/>
            </a:xfrm>
            <a:custGeom>
              <a:avLst/>
              <a:gdLst>
                <a:gd name="T0" fmla="*/ 0 w 8077"/>
                <a:gd name="T1" fmla="*/ 1463 h 1804"/>
                <a:gd name="T2" fmla="*/ 230 w 8077"/>
                <a:gd name="T3" fmla="*/ 63 h 1804"/>
                <a:gd name="T4" fmla="*/ 7991 w 8077"/>
                <a:gd name="T5" fmla="*/ 0 h 1804"/>
                <a:gd name="T6" fmla="*/ 8077 w 8077"/>
                <a:gd name="T7" fmla="*/ 1460 h 1804"/>
                <a:gd name="T8" fmla="*/ 0 w 8077"/>
                <a:gd name="T9" fmla="*/ 1463 h 1804"/>
              </a:gdLst>
              <a:ahLst/>
              <a:cxnLst>
                <a:cxn ang="0">
                  <a:pos x="T0" y="T1"/>
                </a:cxn>
                <a:cxn ang="0">
                  <a:pos x="T2" y="T3"/>
                </a:cxn>
                <a:cxn ang="0">
                  <a:pos x="T4" y="T5"/>
                </a:cxn>
                <a:cxn ang="0">
                  <a:pos x="T6" y="T7"/>
                </a:cxn>
                <a:cxn ang="0">
                  <a:pos x="T8" y="T9"/>
                </a:cxn>
              </a:cxnLst>
              <a:rect l="0" t="0" r="r" b="b"/>
              <a:pathLst>
                <a:path w="8077" h="1804">
                  <a:moveTo>
                    <a:pt x="0" y="1463"/>
                  </a:moveTo>
                  <a:cubicBezTo>
                    <a:pt x="0" y="1463"/>
                    <a:pt x="106" y="93"/>
                    <a:pt x="230" y="63"/>
                  </a:cubicBezTo>
                  <a:cubicBezTo>
                    <a:pt x="354" y="33"/>
                    <a:pt x="7991" y="0"/>
                    <a:pt x="7991" y="0"/>
                  </a:cubicBezTo>
                  <a:lnTo>
                    <a:pt x="8077" y="1460"/>
                  </a:lnTo>
                  <a:cubicBezTo>
                    <a:pt x="5331" y="1804"/>
                    <a:pt x="3037" y="1769"/>
                    <a:pt x="0" y="14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30">
              <a:extLst>
                <a:ext uri="{FF2B5EF4-FFF2-40B4-BE49-F238E27FC236}">
                  <a16:creationId xmlns:a16="http://schemas.microsoft.com/office/drawing/2014/main" id="{F789BEE9-5125-4D50-B3C0-5120D88A3C8B}"/>
                </a:ext>
              </a:extLst>
            </p:cNvPr>
            <p:cNvSpPr>
              <a:spLocks/>
            </p:cNvSpPr>
            <p:nvPr/>
          </p:nvSpPr>
          <p:spPr bwMode="auto">
            <a:xfrm>
              <a:off x="5138738" y="2624138"/>
              <a:ext cx="1520825" cy="969962"/>
            </a:xfrm>
            <a:custGeom>
              <a:avLst/>
              <a:gdLst>
                <a:gd name="T0" fmla="*/ 21203 w 21203"/>
                <a:gd name="T1" fmla="*/ 4374 h 13562"/>
                <a:gd name="T2" fmla="*/ 20618 w 21203"/>
                <a:gd name="T3" fmla="*/ 3915 h 13562"/>
                <a:gd name="T4" fmla="*/ 16866 w 21203"/>
                <a:gd name="T5" fmla="*/ 700 h 13562"/>
                <a:gd name="T6" fmla="*/ 13637 w 21203"/>
                <a:gd name="T7" fmla="*/ 0 h 13562"/>
                <a:gd name="T8" fmla="*/ 10462 w 21203"/>
                <a:gd name="T9" fmla="*/ 39 h 13562"/>
                <a:gd name="T10" fmla="*/ 5675 w 21203"/>
                <a:gd name="T11" fmla="*/ 1856 h 13562"/>
                <a:gd name="T12" fmla="*/ 2258 w 21203"/>
                <a:gd name="T13" fmla="*/ 4626 h 13562"/>
                <a:gd name="T14" fmla="*/ 1230 w 21203"/>
                <a:gd name="T15" fmla="*/ 8911 h 13562"/>
                <a:gd name="T16" fmla="*/ 4943 w 21203"/>
                <a:gd name="T17" fmla="*/ 13562 h 13562"/>
                <a:gd name="T18" fmla="*/ 6808 w 21203"/>
                <a:gd name="T19" fmla="*/ 11823 h 13562"/>
                <a:gd name="T20" fmla="*/ 4661 w 21203"/>
                <a:gd name="T21" fmla="*/ 8216 h 13562"/>
                <a:gd name="T22" fmla="*/ 5978 w 21203"/>
                <a:gd name="T23" fmla="*/ 7469 h 13562"/>
                <a:gd name="T24" fmla="*/ 7902 w 21203"/>
                <a:gd name="T25" fmla="*/ 6108 h 13562"/>
                <a:gd name="T26" fmla="*/ 7580 w 21203"/>
                <a:gd name="T27" fmla="*/ 10252 h 13562"/>
                <a:gd name="T28" fmla="*/ 16853 w 21203"/>
                <a:gd name="T29" fmla="*/ 10292 h 13562"/>
                <a:gd name="T30" fmla="*/ 16460 w 21203"/>
                <a:gd name="T31" fmla="*/ 6502 h 13562"/>
                <a:gd name="T32" fmla="*/ 20994 w 21203"/>
                <a:gd name="T33" fmla="*/ 6592 h 13562"/>
                <a:gd name="T34" fmla="*/ 21203 w 21203"/>
                <a:gd name="T35" fmla="*/ 4374 h 1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03" h="13562">
                  <a:moveTo>
                    <a:pt x="21203" y="4374"/>
                  </a:moveTo>
                  <a:cubicBezTo>
                    <a:pt x="21007" y="4221"/>
                    <a:pt x="20812" y="4067"/>
                    <a:pt x="20618" y="3915"/>
                  </a:cubicBezTo>
                  <a:cubicBezTo>
                    <a:pt x="18863" y="2527"/>
                    <a:pt x="17577" y="1111"/>
                    <a:pt x="16866" y="700"/>
                  </a:cubicBezTo>
                  <a:cubicBezTo>
                    <a:pt x="15961" y="151"/>
                    <a:pt x="14650" y="106"/>
                    <a:pt x="13637" y="0"/>
                  </a:cubicBezTo>
                  <a:cubicBezTo>
                    <a:pt x="12797" y="423"/>
                    <a:pt x="11447" y="533"/>
                    <a:pt x="10462" y="39"/>
                  </a:cubicBezTo>
                  <a:cubicBezTo>
                    <a:pt x="8321" y="127"/>
                    <a:pt x="7333" y="621"/>
                    <a:pt x="5675" y="1856"/>
                  </a:cubicBezTo>
                  <a:cubicBezTo>
                    <a:pt x="4344" y="2846"/>
                    <a:pt x="3364" y="3730"/>
                    <a:pt x="2258" y="4626"/>
                  </a:cubicBezTo>
                  <a:cubicBezTo>
                    <a:pt x="776" y="5825"/>
                    <a:pt x="0" y="6990"/>
                    <a:pt x="1230" y="8911"/>
                  </a:cubicBezTo>
                  <a:cubicBezTo>
                    <a:pt x="1915" y="9983"/>
                    <a:pt x="4943" y="13562"/>
                    <a:pt x="4943" y="13562"/>
                  </a:cubicBezTo>
                  <a:cubicBezTo>
                    <a:pt x="4515" y="12881"/>
                    <a:pt x="5997" y="11646"/>
                    <a:pt x="6808" y="11823"/>
                  </a:cubicBezTo>
                  <a:lnTo>
                    <a:pt x="4661" y="8216"/>
                  </a:lnTo>
                  <a:lnTo>
                    <a:pt x="5978" y="7469"/>
                  </a:lnTo>
                  <a:lnTo>
                    <a:pt x="7902" y="6108"/>
                  </a:lnTo>
                  <a:lnTo>
                    <a:pt x="7580" y="10252"/>
                  </a:lnTo>
                  <a:cubicBezTo>
                    <a:pt x="11212" y="10729"/>
                    <a:pt x="16755" y="10354"/>
                    <a:pt x="16853" y="10292"/>
                  </a:cubicBezTo>
                  <a:lnTo>
                    <a:pt x="16460" y="6502"/>
                  </a:lnTo>
                  <a:cubicBezTo>
                    <a:pt x="16461" y="6503"/>
                    <a:pt x="20994" y="6592"/>
                    <a:pt x="20994" y="6592"/>
                  </a:cubicBezTo>
                  <a:lnTo>
                    <a:pt x="21203" y="437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31">
              <a:extLst>
                <a:ext uri="{FF2B5EF4-FFF2-40B4-BE49-F238E27FC236}">
                  <a16:creationId xmlns:a16="http://schemas.microsoft.com/office/drawing/2014/main" id="{F6EC205D-CA6A-41A6-B23D-8A474A71C72F}"/>
                </a:ext>
              </a:extLst>
            </p:cNvPr>
            <p:cNvSpPr>
              <a:spLocks/>
            </p:cNvSpPr>
            <p:nvPr/>
          </p:nvSpPr>
          <p:spPr bwMode="auto">
            <a:xfrm>
              <a:off x="6307138" y="3019425"/>
              <a:ext cx="215900" cy="73025"/>
            </a:xfrm>
            <a:custGeom>
              <a:avLst/>
              <a:gdLst>
                <a:gd name="T0" fmla="*/ 0 w 2998"/>
                <a:gd name="T1" fmla="*/ 0 h 1023"/>
                <a:gd name="T2" fmla="*/ 157 w 2998"/>
                <a:gd name="T3" fmla="*/ 969 h 1023"/>
                <a:gd name="T4" fmla="*/ 2998 w 2998"/>
                <a:gd name="T5" fmla="*/ 1023 h 1023"/>
                <a:gd name="T6" fmla="*/ 0 w 2998"/>
                <a:gd name="T7" fmla="*/ 0 h 1023"/>
              </a:gdLst>
              <a:ahLst/>
              <a:cxnLst>
                <a:cxn ang="0">
                  <a:pos x="T0" y="T1"/>
                </a:cxn>
                <a:cxn ang="0">
                  <a:pos x="T2" y="T3"/>
                </a:cxn>
                <a:cxn ang="0">
                  <a:pos x="T4" y="T5"/>
                </a:cxn>
                <a:cxn ang="0">
                  <a:pos x="T6" y="T7"/>
                </a:cxn>
              </a:cxnLst>
              <a:rect l="0" t="0" r="r" b="b"/>
              <a:pathLst>
                <a:path w="2998" h="1023">
                  <a:moveTo>
                    <a:pt x="0" y="0"/>
                  </a:moveTo>
                  <a:lnTo>
                    <a:pt x="157" y="969"/>
                  </a:lnTo>
                  <a:cubicBezTo>
                    <a:pt x="157" y="969"/>
                    <a:pt x="1411" y="1023"/>
                    <a:pt x="2998" y="1023"/>
                  </a:cubicBez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32">
              <a:extLst>
                <a:ext uri="{FF2B5EF4-FFF2-40B4-BE49-F238E27FC236}">
                  <a16:creationId xmlns:a16="http://schemas.microsoft.com/office/drawing/2014/main" id="{44C833B1-E486-473F-AFB0-48DCE5C71552}"/>
                </a:ext>
              </a:extLst>
            </p:cNvPr>
            <p:cNvSpPr>
              <a:spLocks/>
            </p:cNvSpPr>
            <p:nvPr/>
          </p:nvSpPr>
          <p:spPr bwMode="auto">
            <a:xfrm>
              <a:off x="6613525" y="2935288"/>
              <a:ext cx="42863" cy="77787"/>
            </a:xfrm>
            <a:custGeom>
              <a:avLst/>
              <a:gdLst>
                <a:gd name="T0" fmla="*/ 60 w 597"/>
                <a:gd name="T1" fmla="*/ 1083 h 1083"/>
                <a:gd name="T2" fmla="*/ 108 w 597"/>
                <a:gd name="T3" fmla="*/ 1054 h 1083"/>
                <a:gd name="T4" fmla="*/ 584 w 597"/>
                <a:gd name="T5" fmla="*/ 84 h 1083"/>
                <a:gd name="T6" fmla="*/ 560 w 597"/>
                <a:gd name="T7" fmla="*/ 13 h 1083"/>
                <a:gd name="T8" fmla="*/ 489 w 597"/>
                <a:gd name="T9" fmla="*/ 37 h 1083"/>
                <a:gd name="T10" fmla="*/ 12 w 597"/>
                <a:gd name="T11" fmla="*/ 1007 h 1083"/>
                <a:gd name="T12" fmla="*/ 37 w 597"/>
                <a:gd name="T13" fmla="*/ 1078 h 1083"/>
                <a:gd name="T14" fmla="*/ 60 w 597"/>
                <a:gd name="T15" fmla="*/ 1083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3">
                  <a:moveTo>
                    <a:pt x="60" y="1083"/>
                  </a:moveTo>
                  <a:cubicBezTo>
                    <a:pt x="79" y="1083"/>
                    <a:pt x="98" y="1072"/>
                    <a:pt x="108" y="1054"/>
                  </a:cubicBezTo>
                  <a:lnTo>
                    <a:pt x="584" y="84"/>
                  </a:lnTo>
                  <a:cubicBezTo>
                    <a:pt x="597" y="57"/>
                    <a:pt x="586" y="26"/>
                    <a:pt x="560" y="13"/>
                  </a:cubicBezTo>
                  <a:cubicBezTo>
                    <a:pt x="533" y="0"/>
                    <a:pt x="502" y="11"/>
                    <a:pt x="489" y="37"/>
                  </a:cubicBezTo>
                  <a:lnTo>
                    <a:pt x="12" y="1007"/>
                  </a:lnTo>
                  <a:cubicBezTo>
                    <a:pt x="0" y="1033"/>
                    <a:pt x="11" y="1065"/>
                    <a:pt x="37" y="1078"/>
                  </a:cubicBezTo>
                  <a:cubicBezTo>
                    <a:pt x="44" y="1082"/>
                    <a:pt x="52" y="1083"/>
                    <a:pt x="60" y="10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33">
              <a:extLst>
                <a:ext uri="{FF2B5EF4-FFF2-40B4-BE49-F238E27FC236}">
                  <a16:creationId xmlns:a16="http://schemas.microsoft.com/office/drawing/2014/main" id="{12E08EE4-357F-4CA8-A548-7DD6587E5032}"/>
                </a:ext>
              </a:extLst>
            </p:cNvPr>
            <p:cNvSpPr>
              <a:spLocks/>
            </p:cNvSpPr>
            <p:nvPr/>
          </p:nvSpPr>
          <p:spPr bwMode="auto">
            <a:xfrm>
              <a:off x="5567363" y="3016250"/>
              <a:ext cx="141288" cy="142875"/>
            </a:xfrm>
            <a:custGeom>
              <a:avLst/>
              <a:gdLst>
                <a:gd name="T0" fmla="*/ 1971 w 1971"/>
                <a:gd name="T1" fmla="*/ 0 h 1996"/>
                <a:gd name="T2" fmla="*/ 1889 w 1971"/>
                <a:gd name="T3" fmla="*/ 1058 h 1996"/>
                <a:gd name="T4" fmla="*/ 0 w 1971"/>
                <a:gd name="T5" fmla="*/ 1996 h 1996"/>
                <a:gd name="T6" fmla="*/ 1971 w 1971"/>
                <a:gd name="T7" fmla="*/ 0 h 1996"/>
              </a:gdLst>
              <a:ahLst/>
              <a:cxnLst>
                <a:cxn ang="0">
                  <a:pos x="T0" y="T1"/>
                </a:cxn>
                <a:cxn ang="0">
                  <a:pos x="T2" y="T3"/>
                </a:cxn>
                <a:cxn ang="0">
                  <a:pos x="T4" y="T5"/>
                </a:cxn>
                <a:cxn ang="0">
                  <a:pos x="T6" y="T7"/>
                </a:cxn>
              </a:cxnLst>
              <a:rect l="0" t="0" r="r" b="b"/>
              <a:pathLst>
                <a:path w="1971" h="1996">
                  <a:moveTo>
                    <a:pt x="1971" y="0"/>
                  </a:moveTo>
                  <a:lnTo>
                    <a:pt x="1889" y="1058"/>
                  </a:lnTo>
                  <a:lnTo>
                    <a:pt x="0" y="1996"/>
                  </a:lnTo>
                  <a:lnTo>
                    <a:pt x="197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34">
              <a:extLst>
                <a:ext uri="{FF2B5EF4-FFF2-40B4-BE49-F238E27FC236}">
                  <a16:creationId xmlns:a16="http://schemas.microsoft.com/office/drawing/2014/main" id="{C487B730-268C-4EBB-9488-0B45438B094E}"/>
                </a:ext>
              </a:extLst>
            </p:cNvPr>
            <p:cNvSpPr>
              <a:spLocks/>
            </p:cNvSpPr>
            <p:nvPr/>
          </p:nvSpPr>
          <p:spPr bwMode="auto">
            <a:xfrm>
              <a:off x="6265863" y="2506663"/>
              <a:ext cx="220663" cy="219075"/>
            </a:xfrm>
            <a:custGeom>
              <a:avLst/>
              <a:gdLst>
                <a:gd name="T0" fmla="*/ 2112 w 3069"/>
                <a:gd name="T1" fmla="*/ 296 h 3059"/>
                <a:gd name="T2" fmla="*/ 290 w 3069"/>
                <a:gd name="T3" fmla="*/ 2304 h 3059"/>
                <a:gd name="T4" fmla="*/ 2112 w 3069"/>
                <a:gd name="T5" fmla="*/ 296 h 3059"/>
              </a:gdLst>
              <a:ahLst/>
              <a:cxnLst>
                <a:cxn ang="0">
                  <a:pos x="T0" y="T1"/>
                </a:cxn>
                <a:cxn ang="0">
                  <a:pos x="T2" y="T3"/>
                </a:cxn>
                <a:cxn ang="0">
                  <a:pos x="T4" y="T5"/>
                </a:cxn>
              </a:cxnLst>
              <a:rect l="0" t="0" r="r" b="b"/>
              <a:pathLst>
                <a:path w="3069" h="3059">
                  <a:moveTo>
                    <a:pt x="2112" y="296"/>
                  </a:moveTo>
                  <a:cubicBezTo>
                    <a:pt x="1675" y="0"/>
                    <a:pt x="0" y="1725"/>
                    <a:pt x="290" y="2304"/>
                  </a:cubicBezTo>
                  <a:cubicBezTo>
                    <a:pt x="936" y="3059"/>
                    <a:pt x="3069" y="1110"/>
                    <a:pt x="2112" y="29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5">
              <a:extLst>
                <a:ext uri="{FF2B5EF4-FFF2-40B4-BE49-F238E27FC236}">
                  <a16:creationId xmlns:a16="http://schemas.microsoft.com/office/drawing/2014/main" id="{91070C3A-4639-4B55-B5DF-FF3B2209D960}"/>
                </a:ext>
              </a:extLst>
            </p:cNvPr>
            <p:cNvSpPr>
              <a:spLocks/>
            </p:cNvSpPr>
            <p:nvPr/>
          </p:nvSpPr>
          <p:spPr bwMode="auto">
            <a:xfrm>
              <a:off x="6196013" y="2403475"/>
              <a:ext cx="438150" cy="379412"/>
            </a:xfrm>
            <a:custGeom>
              <a:avLst/>
              <a:gdLst>
                <a:gd name="T0" fmla="*/ 2597 w 6109"/>
                <a:gd name="T1" fmla="*/ 206 h 5302"/>
                <a:gd name="T2" fmla="*/ 654 w 6109"/>
                <a:gd name="T3" fmla="*/ 0 h 5302"/>
                <a:gd name="T4" fmla="*/ 652 w 6109"/>
                <a:gd name="T5" fmla="*/ 70 h 5302"/>
                <a:gd name="T6" fmla="*/ 655 w 6109"/>
                <a:gd name="T7" fmla="*/ 84 h 5302"/>
                <a:gd name="T8" fmla="*/ 776 w 6109"/>
                <a:gd name="T9" fmla="*/ 802 h 5302"/>
                <a:gd name="T10" fmla="*/ 831 w 6109"/>
                <a:gd name="T11" fmla="*/ 1131 h 5302"/>
                <a:gd name="T12" fmla="*/ 957 w 6109"/>
                <a:gd name="T13" fmla="*/ 1557 h 5302"/>
                <a:gd name="T14" fmla="*/ 1065 w 6109"/>
                <a:gd name="T15" fmla="*/ 1920 h 5302"/>
                <a:gd name="T16" fmla="*/ 388 w 6109"/>
                <a:gd name="T17" fmla="*/ 1389 h 5302"/>
                <a:gd name="T18" fmla="*/ 64 w 6109"/>
                <a:gd name="T19" fmla="*/ 1392 h 5302"/>
                <a:gd name="T20" fmla="*/ 143 w 6109"/>
                <a:gd name="T21" fmla="*/ 1719 h 5302"/>
                <a:gd name="T22" fmla="*/ 715 w 6109"/>
                <a:gd name="T23" fmla="*/ 2387 h 5302"/>
                <a:gd name="T24" fmla="*/ 1579 w 6109"/>
                <a:gd name="T25" fmla="*/ 2795 h 5302"/>
                <a:gd name="T26" fmla="*/ 4262 w 6109"/>
                <a:gd name="T27" fmla="*/ 5302 h 5302"/>
                <a:gd name="T28" fmla="*/ 5475 w 6109"/>
                <a:gd name="T29" fmla="*/ 3825 h 5302"/>
                <a:gd name="T30" fmla="*/ 3059 w 6109"/>
                <a:gd name="T31" fmla="*/ 1711 h 5302"/>
                <a:gd name="T32" fmla="*/ 2769 w 6109"/>
                <a:gd name="T33" fmla="*/ 950 h 5302"/>
                <a:gd name="T34" fmla="*/ 2726 w 6109"/>
                <a:gd name="T35" fmla="*/ 948 h 5302"/>
                <a:gd name="T36" fmla="*/ 2711 w 6109"/>
                <a:gd name="T37" fmla="*/ 880 h 5302"/>
                <a:gd name="T38" fmla="*/ 2597 w 6109"/>
                <a:gd name="T39" fmla="*/ 206 h 5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9" h="5302">
                  <a:moveTo>
                    <a:pt x="2597" y="206"/>
                  </a:moveTo>
                  <a:lnTo>
                    <a:pt x="654" y="0"/>
                  </a:lnTo>
                  <a:cubicBezTo>
                    <a:pt x="649" y="22"/>
                    <a:pt x="648" y="46"/>
                    <a:pt x="652" y="70"/>
                  </a:cubicBezTo>
                  <a:lnTo>
                    <a:pt x="655" y="84"/>
                  </a:lnTo>
                  <a:lnTo>
                    <a:pt x="776" y="802"/>
                  </a:lnTo>
                  <a:cubicBezTo>
                    <a:pt x="775" y="912"/>
                    <a:pt x="793" y="1023"/>
                    <a:pt x="831" y="1131"/>
                  </a:cubicBezTo>
                  <a:cubicBezTo>
                    <a:pt x="881" y="1271"/>
                    <a:pt x="923" y="1413"/>
                    <a:pt x="957" y="1557"/>
                  </a:cubicBezTo>
                  <a:lnTo>
                    <a:pt x="1065" y="1920"/>
                  </a:lnTo>
                  <a:cubicBezTo>
                    <a:pt x="1043" y="1911"/>
                    <a:pt x="388" y="1389"/>
                    <a:pt x="388" y="1389"/>
                  </a:cubicBezTo>
                  <a:cubicBezTo>
                    <a:pt x="274" y="1274"/>
                    <a:pt x="123" y="1305"/>
                    <a:pt x="64" y="1392"/>
                  </a:cubicBezTo>
                  <a:cubicBezTo>
                    <a:pt x="0" y="1489"/>
                    <a:pt x="47" y="1594"/>
                    <a:pt x="143" y="1719"/>
                  </a:cubicBezTo>
                  <a:cubicBezTo>
                    <a:pt x="287" y="1906"/>
                    <a:pt x="436" y="2165"/>
                    <a:pt x="715" y="2387"/>
                  </a:cubicBezTo>
                  <a:cubicBezTo>
                    <a:pt x="917" y="2547"/>
                    <a:pt x="1407" y="2693"/>
                    <a:pt x="1579" y="2795"/>
                  </a:cubicBezTo>
                  <a:cubicBezTo>
                    <a:pt x="1792" y="2923"/>
                    <a:pt x="4262" y="5302"/>
                    <a:pt x="4262" y="5302"/>
                  </a:cubicBezTo>
                  <a:cubicBezTo>
                    <a:pt x="4262" y="5302"/>
                    <a:pt x="6109" y="4250"/>
                    <a:pt x="5475" y="3825"/>
                  </a:cubicBezTo>
                  <a:cubicBezTo>
                    <a:pt x="5475" y="3825"/>
                    <a:pt x="3464" y="2061"/>
                    <a:pt x="3059" y="1711"/>
                  </a:cubicBezTo>
                  <a:cubicBezTo>
                    <a:pt x="2856" y="1536"/>
                    <a:pt x="2813" y="1138"/>
                    <a:pt x="2769" y="950"/>
                  </a:cubicBezTo>
                  <a:cubicBezTo>
                    <a:pt x="2762" y="921"/>
                    <a:pt x="2747" y="922"/>
                    <a:pt x="2726" y="948"/>
                  </a:cubicBezTo>
                  <a:lnTo>
                    <a:pt x="2711" y="880"/>
                  </a:lnTo>
                  <a:lnTo>
                    <a:pt x="2597" y="206"/>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6">
              <a:extLst>
                <a:ext uri="{FF2B5EF4-FFF2-40B4-BE49-F238E27FC236}">
                  <a16:creationId xmlns:a16="http://schemas.microsoft.com/office/drawing/2014/main" id="{108463CF-C953-48BB-8B4B-AA0927375253}"/>
                </a:ext>
              </a:extLst>
            </p:cNvPr>
            <p:cNvSpPr>
              <a:spLocks/>
            </p:cNvSpPr>
            <p:nvPr/>
          </p:nvSpPr>
          <p:spPr bwMode="auto">
            <a:xfrm>
              <a:off x="6049963" y="2314575"/>
              <a:ext cx="300038" cy="233362"/>
            </a:xfrm>
            <a:custGeom>
              <a:avLst/>
              <a:gdLst>
                <a:gd name="T0" fmla="*/ 4009 w 4184"/>
                <a:gd name="T1" fmla="*/ 2504 h 3270"/>
                <a:gd name="T2" fmla="*/ 3797 w 4184"/>
                <a:gd name="T3" fmla="*/ 2857 h 3270"/>
                <a:gd name="T4" fmla="*/ 2986 w 4184"/>
                <a:gd name="T5" fmla="*/ 3104 h 3270"/>
                <a:gd name="T6" fmla="*/ 1046 w 4184"/>
                <a:gd name="T7" fmla="*/ 2010 h 3270"/>
                <a:gd name="T8" fmla="*/ 58 w 4184"/>
                <a:gd name="T9" fmla="*/ 1507 h 3270"/>
                <a:gd name="T10" fmla="*/ 20 w 4184"/>
                <a:gd name="T11" fmla="*/ 1389 h 3270"/>
                <a:gd name="T12" fmla="*/ 23 w 4184"/>
                <a:gd name="T13" fmla="*/ 1383 h 3270"/>
                <a:gd name="T14" fmla="*/ 71 w 4184"/>
                <a:gd name="T15" fmla="*/ 1297 h 3270"/>
                <a:gd name="T16" fmla="*/ 177 w 4184"/>
                <a:gd name="T17" fmla="*/ 1117 h 3270"/>
                <a:gd name="T18" fmla="*/ 834 w 4184"/>
                <a:gd name="T19" fmla="*/ 0 h 3270"/>
                <a:gd name="T20" fmla="*/ 2159 w 4184"/>
                <a:gd name="T21" fmla="*/ 717 h 3270"/>
                <a:gd name="T22" fmla="*/ 2803 w 4184"/>
                <a:gd name="T23" fmla="*/ 1079 h 3270"/>
                <a:gd name="T24" fmla="*/ 3762 w 4184"/>
                <a:gd name="T25" fmla="*/ 1658 h 3270"/>
                <a:gd name="T26" fmla="*/ 4009 w 4184"/>
                <a:gd name="T27" fmla="*/ 2504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4" h="3270">
                  <a:moveTo>
                    <a:pt x="4009" y="2504"/>
                  </a:moveTo>
                  <a:cubicBezTo>
                    <a:pt x="3937" y="2631"/>
                    <a:pt x="3869" y="2731"/>
                    <a:pt x="3797" y="2857"/>
                  </a:cubicBezTo>
                  <a:cubicBezTo>
                    <a:pt x="3626" y="3156"/>
                    <a:pt x="3288" y="3270"/>
                    <a:pt x="2986" y="3104"/>
                  </a:cubicBezTo>
                  <a:lnTo>
                    <a:pt x="1046" y="2010"/>
                  </a:lnTo>
                  <a:lnTo>
                    <a:pt x="58" y="1507"/>
                  </a:lnTo>
                  <a:cubicBezTo>
                    <a:pt x="16" y="1483"/>
                    <a:pt x="0" y="1432"/>
                    <a:pt x="20" y="1389"/>
                  </a:cubicBezTo>
                  <a:cubicBezTo>
                    <a:pt x="21" y="1387"/>
                    <a:pt x="22" y="1385"/>
                    <a:pt x="23" y="1383"/>
                  </a:cubicBezTo>
                  <a:lnTo>
                    <a:pt x="71" y="1297"/>
                  </a:lnTo>
                  <a:lnTo>
                    <a:pt x="177" y="1117"/>
                  </a:lnTo>
                  <a:lnTo>
                    <a:pt x="834" y="0"/>
                  </a:lnTo>
                  <a:lnTo>
                    <a:pt x="2159" y="717"/>
                  </a:lnTo>
                  <a:lnTo>
                    <a:pt x="2803" y="1079"/>
                  </a:lnTo>
                  <a:lnTo>
                    <a:pt x="3762" y="1658"/>
                  </a:lnTo>
                  <a:cubicBezTo>
                    <a:pt x="4070" y="1828"/>
                    <a:pt x="4184" y="2198"/>
                    <a:pt x="4009" y="2504"/>
                  </a:cubicBez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7">
              <a:extLst>
                <a:ext uri="{FF2B5EF4-FFF2-40B4-BE49-F238E27FC236}">
                  <a16:creationId xmlns:a16="http://schemas.microsoft.com/office/drawing/2014/main" id="{08AA584B-F41B-4617-93A7-55ED78B4599B}"/>
                </a:ext>
              </a:extLst>
            </p:cNvPr>
            <p:cNvSpPr>
              <a:spLocks/>
            </p:cNvSpPr>
            <p:nvPr/>
          </p:nvSpPr>
          <p:spPr bwMode="auto">
            <a:xfrm>
              <a:off x="6051550" y="2381250"/>
              <a:ext cx="301625" cy="168275"/>
            </a:xfrm>
            <a:custGeom>
              <a:avLst/>
              <a:gdLst>
                <a:gd name="T0" fmla="*/ 4024 w 4199"/>
                <a:gd name="T1" fmla="*/ 1562 h 2354"/>
                <a:gd name="T2" fmla="*/ 3803 w 4199"/>
                <a:gd name="T3" fmla="*/ 1948 h 2354"/>
                <a:gd name="T4" fmla="*/ 2951 w 4199"/>
                <a:gd name="T5" fmla="*/ 2188 h 2354"/>
                <a:gd name="T6" fmla="*/ 984 w 4199"/>
                <a:gd name="T7" fmla="*/ 1104 h 2354"/>
                <a:gd name="T8" fmla="*/ 38 w 4199"/>
                <a:gd name="T9" fmla="*/ 573 h 2354"/>
                <a:gd name="T10" fmla="*/ 0 w 4199"/>
                <a:gd name="T11" fmla="*/ 455 h 2354"/>
                <a:gd name="T12" fmla="*/ 3 w 4199"/>
                <a:gd name="T13" fmla="*/ 449 h 2354"/>
                <a:gd name="T14" fmla="*/ 51 w 4199"/>
                <a:gd name="T15" fmla="*/ 363 h 2354"/>
                <a:gd name="T16" fmla="*/ 157 w 4199"/>
                <a:gd name="T17" fmla="*/ 183 h 2354"/>
                <a:gd name="T18" fmla="*/ 2783 w 4199"/>
                <a:gd name="T19" fmla="*/ 145 h 2354"/>
                <a:gd name="T20" fmla="*/ 3782 w 4199"/>
                <a:gd name="T21" fmla="*/ 696 h 2354"/>
                <a:gd name="T22" fmla="*/ 4024 w 4199"/>
                <a:gd name="T23" fmla="*/ 1562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9" h="2354">
                  <a:moveTo>
                    <a:pt x="4024" y="1562"/>
                  </a:moveTo>
                  <a:cubicBezTo>
                    <a:pt x="3952" y="1688"/>
                    <a:pt x="3875" y="1822"/>
                    <a:pt x="3803" y="1948"/>
                  </a:cubicBezTo>
                  <a:cubicBezTo>
                    <a:pt x="3632" y="2247"/>
                    <a:pt x="3253" y="2354"/>
                    <a:pt x="2951" y="2188"/>
                  </a:cubicBezTo>
                  <a:lnTo>
                    <a:pt x="984" y="1104"/>
                  </a:lnTo>
                  <a:lnTo>
                    <a:pt x="38" y="573"/>
                  </a:lnTo>
                  <a:cubicBezTo>
                    <a:pt x="20" y="530"/>
                    <a:pt x="7" y="490"/>
                    <a:pt x="0" y="455"/>
                  </a:cubicBezTo>
                  <a:cubicBezTo>
                    <a:pt x="1" y="453"/>
                    <a:pt x="2" y="451"/>
                    <a:pt x="3" y="449"/>
                  </a:cubicBezTo>
                  <a:lnTo>
                    <a:pt x="51" y="363"/>
                  </a:lnTo>
                  <a:lnTo>
                    <a:pt x="157" y="183"/>
                  </a:lnTo>
                  <a:cubicBezTo>
                    <a:pt x="701" y="0"/>
                    <a:pt x="2431" y="624"/>
                    <a:pt x="2783" y="145"/>
                  </a:cubicBezTo>
                  <a:lnTo>
                    <a:pt x="3782" y="696"/>
                  </a:lnTo>
                  <a:cubicBezTo>
                    <a:pt x="4090" y="867"/>
                    <a:pt x="4199" y="1256"/>
                    <a:pt x="4024" y="15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8">
              <a:extLst>
                <a:ext uri="{FF2B5EF4-FFF2-40B4-BE49-F238E27FC236}">
                  <a16:creationId xmlns:a16="http://schemas.microsoft.com/office/drawing/2014/main" id="{63F31EF9-62A2-4C87-9E7B-49412CCD15F8}"/>
                </a:ext>
              </a:extLst>
            </p:cNvPr>
            <p:cNvSpPr>
              <a:spLocks/>
            </p:cNvSpPr>
            <p:nvPr/>
          </p:nvSpPr>
          <p:spPr bwMode="auto">
            <a:xfrm>
              <a:off x="6021388" y="2397125"/>
              <a:ext cx="41275" cy="44450"/>
            </a:xfrm>
            <a:custGeom>
              <a:avLst/>
              <a:gdLst>
                <a:gd name="T0" fmla="*/ 564 w 574"/>
                <a:gd name="T1" fmla="*/ 537 h 634"/>
                <a:gd name="T2" fmla="*/ 0 w 574"/>
                <a:gd name="T3" fmla="*/ 18 h 634"/>
                <a:gd name="T4" fmla="*/ 113 w 574"/>
                <a:gd name="T5" fmla="*/ 634 h 634"/>
                <a:gd name="T6" fmla="*/ 564 w 574"/>
                <a:gd name="T7" fmla="*/ 537 h 634"/>
              </a:gdLst>
              <a:ahLst/>
              <a:cxnLst>
                <a:cxn ang="0">
                  <a:pos x="T0" y="T1"/>
                </a:cxn>
                <a:cxn ang="0">
                  <a:pos x="T2" y="T3"/>
                </a:cxn>
                <a:cxn ang="0">
                  <a:pos x="T4" y="T5"/>
                </a:cxn>
                <a:cxn ang="0">
                  <a:pos x="T6" y="T7"/>
                </a:cxn>
              </a:cxnLst>
              <a:rect l="0" t="0" r="r" b="b"/>
              <a:pathLst>
                <a:path w="574" h="634">
                  <a:moveTo>
                    <a:pt x="564" y="537"/>
                  </a:moveTo>
                  <a:cubicBezTo>
                    <a:pt x="574" y="0"/>
                    <a:pt x="0" y="18"/>
                    <a:pt x="0" y="18"/>
                  </a:cubicBezTo>
                  <a:lnTo>
                    <a:pt x="113" y="634"/>
                  </a:lnTo>
                  <a:lnTo>
                    <a:pt x="564" y="537"/>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9">
              <a:extLst>
                <a:ext uri="{FF2B5EF4-FFF2-40B4-BE49-F238E27FC236}">
                  <a16:creationId xmlns:a16="http://schemas.microsoft.com/office/drawing/2014/main" id="{453DC0DA-4227-41A5-BF89-D1DB1E4686E7}"/>
                </a:ext>
              </a:extLst>
            </p:cNvPr>
            <p:cNvSpPr>
              <a:spLocks/>
            </p:cNvSpPr>
            <p:nvPr/>
          </p:nvSpPr>
          <p:spPr bwMode="auto">
            <a:xfrm>
              <a:off x="6026150" y="2395538"/>
              <a:ext cx="41275" cy="38100"/>
            </a:xfrm>
            <a:custGeom>
              <a:avLst/>
              <a:gdLst>
                <a:gd name="T0" fmla="*/ 515 w 573"/>
                <a:gd name="T1" fmla="*/ 534 h 534"/>
                <a:gd name="T2" fmla="*/ 464 w 573"/>
                <a:gd name="T3" fmla="*/ 491 h 534"/>
                <a:gd name="T4" fmla="*/ 47 w 573"/>
                <a:gd name="T5" fmla="*/ 109 h 534"/>
                <a:gd name="T6" fmla="*/ 5 w 573"/>
                <a:gd name="T7" fmla="*/ 48 h 534"/>
                <a:gd name="T8" fmla="*/ 66 w 573"/>
                <a:gd name="T9" fmla="*/ 5 h 534"/>
                <a:gd name="T10" fmla="*/ 567 w 573"/>
                <a:gd name="T11" fmla="*/ 470 h 534"/>
                <a:gd name="T12" fmla="*/ 526 w 573"/>
                <a:gd name="T13" fmla="*/ 533 h 534"/>
                <a:gd name="T14" fmla="*/ 515 w 573"/>
                <a:gd name="T15" fmla="*/ 534 h 5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534">
                  <a:moveTo>
                    <a:pt x="515" y="534"/>
                  </a:moveTo>
                  <a:cubicBezTo>
                    <a:pt x="491" y="534"/>
                    <a:pt x="468" y="516"/>
                    <a:pt x="464" y="491"/>
                  </a:cubicBezTo>
                  <a:cubicBezTo>
                    <a:pt x="401" y="179"/>
                    <a:pt x="62" y="112"/>
                    <a:pt x="47" y="109"/>
                  </a:cubicBezTo>
                  <a:cubicBezTo>
                    <a:pt x="19" y="104"/>
                    <a:pt x="0" y="77"/>
                    <a:pt x="5" y="48"/>
                  </a:cubicBezTo>
                  <a:cubicBezTo>
                    <a:pt x="10" y="19"/>
                    <a:pt x="37" y="0"/>
                    <a:pt x="66" y="5"/>
                  </a:cubicBezTo>
                  <a:cubicBezTo>
                    <a:pt x="84" y="8"/>
                    <a:pt x="491" y="87"/>
                    <a:pt x="567" y="470"/>
                  </a:cubicBezTo>
                  <a:cubicBezTo>
                    <a:pt x="573" y="499"/>
                    <a:pt x="555" y="527"/>
                    <a:pt x="526" y="533"/>
                  </a:cubicBezTo>
                  <a:cubicBezTo>
                    <a:pt x="522" y="533"/>
                    <a:pt x="519" y="534"/>
                    <a:pt x="515" y="53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40">
              <a:extLst>
                <a:ext uri="{FF2B5EF4-FFF2-40B4-BE49-F238E27FC236}">
                  <a16:creationId xmlns:a16="http://schemas.microsoft.com/office/drawing/2014/main" id="{80E96655-83AC-4909-B713-FB4FA6024413}"/>
                </a:ext>
              </a:extLst>
            </p:cNvPr>
            <p:cNvSpPr>
              <a:spLocks/>
            </p:cNvSpPr>
            <p:nvPr/>
          </p:nvSpPr>
          <p:spPr bwMode="auto">
            <a:xfrm>
              <a:off x="6178550" y="2357438"/>
              <a:ext cx="222250" cy="153987"/>
            </a:xfrm>
            <a:custGeom>
              <a:avLst/>
              <a:gdLst>
                <a:gd name="T0" fmla="*/ 613 w 3107"/>
                <a:gd name="T1" fmla="*/ 1577 h 2141"/>
                <a:gd name="T2" fmla="*/ 634 w 3107"/>
                <a:gd name="T3" fmla="*/ 1365 h 2141"/>
                <a:gd name="T4" fmla="*/ 304 w 3107"/>
                <a:gd name="T5" fmla="*/ 1327 h 2141"/>
                <a:gd name="T6" fmla="*/ 400 w 3107"/>
                <a:gd name="T7" fmla="*/ 1006 h 2141"/>
                <a:gd name="T8" fmla="*/ 1091 w 3107"/>
                <a:gd name="T9" fmla="*/ 524 h 2141"/>
                <a:gd name="T10" fmla="*/ 319 w 3107"/>
                <a:gd name="T11" fmla="*/ 876 h 2141"/>
                <a:gd name="T12" fmla="*/ 45 w 3107"/>
                <a:gd name="T13" fmla="*/ 784 h 2141"/>
                <a:gd name="T14" fmla="*/ 213 w 3107"/>
                <a:gd name="T15" fmla="*/ 468 h 2141"/>
                <a:gd name="T16" fmla="*/ 1041 w 3107"/>
                <a:gd name="T17" fmla="*/ 64 h 2141"/>
                <a:gd name="T18" fmla="*/ 1715 w 3107"/>
                <a:gd name="T19" fmla="*/ 60 h 2141"/>
                <a:gd name="T20" fmla="*/ 2833 w 3107"/>
                <a:gd name="T21" fmla="*/ 739 h 2141"/>
                <a:gd name="T22" fmla="*/ 3107 w 3107"/>
                <a:gd name="T23" fmla="*/ 2141 h 2141"/>
                <a:gd name="T24" fmla="*/ 2322 w 3107"/>
                <a:gd name="T25" fmla="*/ 1308 h 2141"/>
                <a:gd name="T26" fmla="*/ 1531 w 3107"/>
                <a:gd name="T27" fmla="*/ 1777 h 2141"/>
                <a:gd name="T28" fmla="*/ 1217 w 3107"/>
                <a:gd name="T29" fmla="*/ 1715 h 2141"/>
                <a:gd name="T30" fmla="*/ 1205 w 3107"/>
                <a:gd name="T31" fmla="*/ 1520 h 2141"/>
                <a:gd name="T32" fmla="*/ 934 w 3107"/>
                <a:gd name="T33" fmla="*/ 1656 h 2141"/>
                <a:gd name="T34" fmla="*/ 613 w 3107"/>
                <a:gd name="T35" fmla="*/ 1577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7" h="2141">
                  <a:moveTo>
                    <a:pt x="613" y="1577"/>
                  </a:moveTo>
                  <a:cubicBezTo>
                    <a:pt x="576" y="1517"/>
                    <a:pt x="590" y="1422"/>
                    <a:pt x="634" y="1365"/>
                  </a:cubicBezTo>
                  <a:cubicBezTo>
                    <a:pt x="528" y="1436"/>
                    <a:pt x="362" y="1426"/>
                    <a:pt x="304" y="1327"/>
                  </a:cubicBezTo>
                  <a:cubicBezTo>
                    <a:pt x="240" y="1217"/>
                    <a:pt x="306" y="1084"/>
                    <a:pt x="400" y="1006"/>
                  </a:cubicBezTo>
                  <a:cubicBezTo>
                    <a:pt x="680" y="774"/>
                    <a:pt x="1095" y="540"/>
                    <a:pt x="1091" y="524"/>
                  </a:cubicBezTo>
                  <a:cubicBezTo>
                    <a:pt x="1101" y="486"/>
                    <a:pt x="442" y="833"/>
                    <a:pt x="319" y="876"/>
                  </a:cubicBezTo>
                  <a:cubicBezTo>
                    <a:pt x="211" y="913"/>
                    <a:pt x="89" y="872"/>
                    <a:pt x="45" y="784"/>
                  </a:cubicBezTo>
                  <a:cubicBezTo>
                    <a:pt x="0" y="695"/>
                    <a:pt x="71" y="576"/>
                    <a:pt x="213" y="468"/>
                  </a:cubicBezTo>
                  <a:cubicBezTo>
                    <a:pt x="394" y="331"/>
                    <a:pt x="870" y="120"/>
                    <a:pt x="1041" y="64"/>
                  </a:cubicBezTo>
                  <a:cubicBezTo>
                    <a:pt x="1210" y="9"/>
                    <a:pt x="1527" y="0"/>
                    <a:pt x="1715" y="60"/>
                  </a:cubicBezTo>
                  <a:cubicBezTo>
                    <a:pt x="1942" y="132"/>
                    <a:pt x="2746" y="501"/>
                    <a:pt x="2833" y="739"/>
                  </a:cubicBezTo>
                  <a:cubicBezTo>
                    <a:pt x="2959" y="1083"/>
                    <a:pt x="3036" y="1755"/>
                    <a:pt x="3107" y="2141"/>
                  </a:cubicBezTo>
                  <a:cubicBezTo>
                    <a:pt x="2635" y="1964"/>
                    <a:pt x="2477" y="1704"/>
                    <a:pt x="2322" y="1308"/>
                  </a:cubicBezTo>
                  <a:cubicBezTo>
                    <a:pt x="2322" y="1308"/>
                    <a:pt x="1819" y="1699"/>
                    <a:pt x="1531" y="1777"/>
                  </a:cubicBezTo>
                  <a:cubicBezTo>
                    <a:pt x="1443" y="1801"/>
                    <a:pt x="1294" y="1805"/>
                    <a:pt x="1217" y="1715"/>
                  </a:cubicBezTo>
                  <a:cubicBezTo>
                    <a:pt x="1169" y="1659"/>
                    <a:pt x="1172" y="1580"/>
                    <a:pt x="1205" y="1520"/>
                  </a:cubicBezTo>
                  <a:cubicBezTo>
                    <a:pt x="1205" y="1520"/>
                    <a:pt x="1051" y="1613"/>
                    <a:pt x="934" y="1656"/>
                  </a:cubicBezTo>
                  <a:cubicBezTo>
                    <a:pt x="826" y="1696"/>
                    <a:pt x="674" y="1677"/>
                    <a:pt x="613" y="157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41">
              <a:extLst>
                <a:ext uri="{FF2B5EF4-FFF2-40B4-BE49-F238E27FC236}">
                  <a16:creationId xmlns:a16="http://schemas.microsoft.com/office/drawing/2014/main" id="{7A3B085B-9F02-45EC-8BE0-1AFBC0904741}"/>
                </a:ext>
              </a:extLst>
            </p:cNvPr>
            <p:cNvSpPr>
              <a:spLocks/>
            </p:cNvSpPr>
            <p:nvPr/>
          </p:nvSpPr>
          <p:spPr bwMode="auto">
            <a:xfrm>
              <a:off x="6224588" y="2406650"/>
              <a:ext cx="63500" cy="47625"/>
            </a:xfrm>
            <a:custGeom>
              <a:avLst/>
              <a:gdLst>
                <a:gd name="T0" fmla="*/ 881 w 885"/>
                <a:gd name="T1" fmla="*/ 72 h 666"/>
                <a:gd name="T2" fmla="*/ 858 w 885"/>
                <a:gd name="T3" fmla="*/ 103 h 666"/>
                <a:gd name="T4" fmla="*/ 90 w 885"/>
                <a:gd name="T5" fmla="*/ 648 h 666"/>
                <a:gd name="T6" fmla="*/ 18 w 885"/>
                <a:gd name="T7" fmla="*/ 641 h 666"/>
                <a:gd name="T8" fmla="*/ 25 w 885"/>
                <a:gd name="T9" fmla="*/ 568 h 666"/>
                <a:gd name="T10" fmla="*/ 804 w 885"/>
                <a:gd name="T11" fmla="*/ 15 h 666"/>
                <a:gd name="T12" fmla="*/ 875 w 885"/>
                <a:gd name="T13" fmla="*/ 32 h 666"/>
                <a:gd name="T14" fmla="*/ 881 w 885"/>
                <a:gd name="T15" fmla="*/ 72 h 6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666">
                  <a:moveTo>
                    <a:pt x="881" y="72"/>
                  </a:moveTo>
                  <a:cubicBezTo>
                    <a:pt x="878" y="84"/>
                    <a:pt x="870" y="95"/>
                    <a:pt x="858" y="103"/>
                  </a:cubicBezTo>
                  <a:cubicBezTo>
                    <a:pt x="467" y="343"/>
                    <a:pt x="94" y="645"/>
                    <a:pt x="90" y="648"/>
                  </a:cubicBezTo>
                  <a:cubicBezTo>
                    <a:pt x="68" y="666"/>
                    <a:pt x="36" y="663"/>
                    <a:pt x="18" y="641"/>
                  </a:cubicBezTo>
                  <a:cubicBezTo>
                    <a:pt x="0" y="619"/>
                    <a:pt x="3" y="586"/>
                    <a:pt x="25" y="568"/>
                  </a:cubicBezTo>
                  <a:cubicBezTo>
                    <a:pt x="29" y="565"/>
                    <a:pt x="408" y="258"/>
                    <a:pt x="804" y="15"/>
                  </a:cubicBezTo>
                  <a:cubicBezTo>
                    <a:pt x="828" y="0"/>
                    <a:pt x="860" y="7"/>
                    <a:pt x="875" y="32"/>
                  </a:cubicBezTo>
                  <a:cubicBezTo>
                    <a:pt x="883" y="44"/>
                    <a:pt x="885" y="59"/>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42">
              <a:extLst>
                <a:ext uri="{FF2B5EF4-FFF2-40B4-BE49-F238E27FC236}">
                  <a16:creationId xmlns:a16="http://schemas.microsoft.com/office/drawing/2014/main" id="{35AB25D1-69FF-4848-80C5-32C5E7938C14}"/>
                </a:ext>
              </a:extLst>
            </p:cNvPr>
            <p:cNvSpPr>
              <a:spLocks/>
            </p:cNvSpPr>
            <p:nvPr/>
          </p:nvSpPr>
          <p:spPr bwMode="auto">
            <a:xfrm>
              <a:off x="6264275" y="2420938"/>
              <a:ext cx="63500" cy="46037"/>
            </a:xfrm>
            <a:custGeom>
              <a:avLst/>
              <a:gdLst>
                <a:gd name="T0" fmla="*/ 881 w 884"/>
                <a:gd name="T1" fmla="*/ 72 h 644"/>
                <a:gd name="T2" fmla="*/ 857 w 884"/>
                <a:gd name="T3" fmla="*/ 104 h 644"/>
                <a:gd name="T4" fmla="*/ 90 w 884"/>
                <a:gd name="T5" fmla="*/ 626 h 644"/>
                <a:gd name="T6" fmla="*/ 18 w 884"/>
                <a:gd name="T7" fmla="*/ 617 h 644"/>
                <a:gd name="T8" fmla="*/ 27 w 884"/>
                <a:gd name="T9" fmla="*/ 544 h 644"/>
                <a:gd name="T10" fmla="*/ 805 w 884"/>
                <a:gd name="T11" fmla="*/ 14 h 644"/>
                <a:gd name="T12" fmla="*/ 876 w 884"/>
                <a:gd name="T13" fmla="*/ 34 h 644"/>
                <a:gd name="T14" fmla="*/ 881 w 884"/>
                <a:gd name="T15" fmla="*/ 72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44">
                  <a:moveTo>
                    <a:pt x="881" y="72"/>
                  </a:moveTo>
                  <a:cubicBezTo>
                    <a:pt x="877" y="85"/>
                    <a:pt x="869" y="97"/>
                    <a:pt x="857" y="104"/>
                  </a:cubicBezTo>
                  <a:cubicBezTo>
                    <a:pt x="524" y="294"/>
                    <a:pt x="94" y="623"/>
                    <a:pt x="90" y="626"/>
                  </a:cubicBezTo>
                  <a:cubicBezTo>
                    <a:pt x="67" y="644"/>
                    <a:pt x="35" y="639"/>
                    <a:pt x="18" y="617"/>
                  </a:cubicBezTo>
                  <a:cubicBezTo>
                    <a:pt x="0" y="594"/>
                    <a:pt x="5" y="562"/>
                    <a:pt x="27" y="544"/>
                  </a:cubicBezTo>
                  <a:cubicBezTo>
                    <a:pt x="31" y="541"/>
                    <a:pt x="466" y="208"/>
                    <a:pt x="805" y="14"/>
                  </a:cubicBezTo>
                  <a:cubicBezTo>
                    <a:pt x="830" y="0"/>
                    <a:pt x="862" y="9"/>
                    <a:pt x="876" y="34"/>
                  </a:cubicBezTo>
                  <a:cubicBezTo>
                    <a:pt x="883" y="46"/>
                    <a:pt x="884" y="60"/>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43">
              <a:extLst>
                <a:ext uri="{FF2B5EF4-FFF2-40B4-BE49-F238E27FC236}">
                  <a16:creationId xmlns:a16="http://schemas.microsoft.com/office/drawing/2014/main" id="{7482C070-2659-4373-B007-14CD33744716}"/>
                </a:ext>
              </a:extLst>
            </p:cNvPr>
            <p:cNvSpPr>
              <a:spLocks/>
            </p:cNvSpPr>
            <p:nvPr/>
          </p:nvSpPr>
          <p:spPr bwMode="auto">
            <a:xfrm>
              <a:off x="6286500" y="2527300"/>
              <a:ext cx="565150" cy="568325"/>
            </a:xfrm>
            <a:custGeom>
              <a:avLst/>
              <a:gdLst>
                <a:gd name="T0" fmla="*/ 2265 w 7882"/>
                <a:gd name="T1" fmla="*/ 4592 h 7949"/>
                <a:gd name="T2" fmla="*/ 0 w 7882"/>
                <a:gd name="T3" fmla="*/ 2008 h 7949"/>
                <a:gd name="T4" fmla="*/ 1822 w 7882"/>
                <a:gd name="T5" fmla="*/ 0 h 7949"/>
                <a:gd name="T6" fmla="*/ 6778 w 7882"/>
                <a:gd name="T7" fmla="*/ 4200 h 7949"/>
                <a:gd name="T8" fmla="*/ 7225 w 7882"/>
                <a:gd name="T9" fmla="*/ 7089 h 7949"/>
                <a:gd name="T10" fmla="*/ 4985 w 7882"/>
                <a:gd name="T11" fmla="*/ 7949 h 7949"/>
                <a:gd name="T12" fmla="*/ 2265 w 7882"/>
                <a:gd name="T13" fmla="*/ 4592 h 7949"/>
              </a:gdLst>
              <a:ahLst/>
              <a:cxnLst>
                <a:cxn ang="0">
                  <a:pos x="T0" y="T1"/>
                </a:cxn>
                <a:cxn ang="0">
                  <a:pos x="T2" y="T3"/>
                </a:cxn>
                <a:cxn ang="0">
                  <a:pos x="T4" y="T5"/>
                </a:cxn>
                <a:cxn ang="0">
                  <a:pos x="T6" y="T7"/>
                </a:cxn>
                <a:cxn ang="0">
                  <a:pos x="T8" y="T9"/>
                </a:cxn>
                <a:cxn ang="0">
                  <a:pos x="T10" y="T11"/>
                </a:cxn>
                <a:cxn ang="0">
                  <a:pos x="T12" y="T13"/>
                </a:cxn>
              </a:cxnLst>
              <a:rect l="0" t="0" r="r" b="b"/>
              <a:pathLst>
                <a:path w="7882" h="7949">
                  <a:moveTo>
                    <a:pt x="2265" y="4592"/>
                  </a:moveTo>
                  <a:cubicBezTo>
                    <a:pt x="1856" y="4107"/>
                    <a:pt x="0" y="2008"/>
                    <a:pt x="0" y="2008"/>
                  </a:cubicBezTo>
                  <a:cubicBezTo>
                    <a:pt x="504" y="2586"/>
                    <a:pt x="2347" y="395"/>
                    <a:pt x="1822" y="0"/>
                  </a:cubicBezTo>
                  <a:cubicBezTo>
                    <a:pt x="1822" y="0"/>
                    <a:pt x="5662" y="3251"/>
                    <a:pt x="6778" y="4200"/>
                  </a:cubicBezTo>
                  <a:cubicBezTo>
                    <a:pt x="7664" y="4953"/>
                    <a:pt x="7882" y="6269"/>
                    <a:pt x="7225" y="7089"/>
                  </a:cubicBezTo>
                  <a:cubicBezTo>
                    <a:pt x="6537" y="7949"/>
                    <a:pt x="5408" y="7949"/>
                    <a:pt x="4985" y="7949"/>
                  </a:cubicBezTo>
                  <a:cubicBezTo>
                    <a:pt x="4985" y="7949"/>
                    <a:pt x="3177" y="5671"/>
                    <a:pt x="2265" y="459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44">
              <a:extLst>
                <a:ext uri="{FF2B5EF4-FFF2-40B4-BE49-F238E27FC236}">
                  <a16:creationId xmlns:a16="http://schemas.microsoft.com/office/drawing/2014/main" id="{5D4B4C4E-89FB-40EF-B91F-E8D212977E85}"/>
                </a:ext>
              </a:extLst>
            </p:cNvPr>
            <p:cNvSpPr>
              <a:spLocks/>
            </p:cNvSpPr>
            <p:nvPr/>
          </p:nvSpPr>
          <p:spPr bwMode="auto">
            <a:xfrm>
              <a:off x="6319838" y="2708275"/>
              <a:ext cx="179388" cy="207962"/>
            </a:xfrm>
            <a:custGeom>
              <a:avLst/>
              <a:gdLst>
                <a:gd name="T0" fmla="*/ 2455 w 2514"/>
                <a:gd name="T1" fmla="*/ 2893 h 2893"/>
                <a:gd name="T2" fmla="*/ 2415 w 2514"/>
                <a:gd name="T3" fmla="*/ 2874 h 2893"/>
                <a:gd name="T4" fmla="*/ 19 w 2514"/>
                <a:gd name="T5" fmla="*/ 94 h 2893"/>
                <a:gd name="T6" fmla="*/ 25 w 2514"/>
                <a:gd name="T7" fmla="*/ 19 h 2893"/>
                <a:gd name="T8" fmla="*/ 99 w 2514"/>
                <a:gd name="T9" fmla="*/ 25 h 2893"/>
                <a:gd name="T10" fmla="*/ 2495 w 2514"/>
                <a:gd name="T11" fmla="*/ 2805 h 2893"/>
                <a:gd name="T12" fmla="*/ 2490 w 2514"/>
                <a:gd name="T13" fmla="*/ 2880 h 2893"/>
                <a:gd name="T14" fmla="*/ 2455 w 2514"/>
                <a:gd name="T15" fmla="*/ 2893 h 2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4" h="2893">
                  <a:moveTo>
                    <a:pt x="2455" y="2893"/>
                  </a:moveTo>
                  <a:cubicBezTo>
                    <a:pt x="2441" y="2893"/>
                    <a:pt x="2426" y="2887"/>
                    <a:pt x="2415" y="2874"/>
                  </a:cubicBezTo>
                  <a:lnTo>
                    <a:pt x="19" y="94"/>
                  </a:lnTo>
                  <a:cubicBezTo>
                    <a:pt x="0" y="72"/>
                    <a:pt x="2" y="39"/>
                    <a:pt x="25" y="19"/>
                  </a:cubicBezTo>
                  <a:cubicBezTo>
                    <a:pt x="47" y="0"/>
                    <a:pt x="80" y="3"/>
                    <a:pt x="99" y="25"/>
                  </a:cubicBezTo>
                  <a:lnTo>
                    <a:pt x="2495" y="2805"/>
                  </a:lnTo>
                  <a:cubicBezTo>
                    <a:pt x="2514" y="2827"/>
                    <a:pt x="2512" y="2861"/>
                    <a:pt x="2490" y="2880"/>
                  </a:cubicBezTo>
                  <a:cubicBezTo>
                    <a:pt x="2480" y="2889"/>
                    <a:pt x="2468" y="2893"/>
                    <a:pt x="2455" y="28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45">
              <a:extLst>
                <a:ext uri="{FF2B5EF4-FFF2-40B4-BE49-F238E27FC236}">
                  <a16:creationId xmlns:a16="http://schemas.microsoft.com/office/drawing/2014/main" id="{EF9BC103-3BF6-4CFE-BE59-A4E712886361}"/>
                </a:ext>
              </a:extLst>
            </p:cNvPr>
            <p:cNvSpPr>
              <a:spLocks/>
            </p:cNvSpPr>
            <p:nvPr/>
          </p:nvSpPr>
          <p:spPr bwMode="auto">
            <a:xfrm>
              <a:off x="6213475" y="2460625"/>
              <a:ext cx="138113" cy="85725"/>
            </a:xfrm>
            <a:custGeom>
              <a:avLst/>
              <a:gdLst>
                <a:gd name="T0" fmla="*/ 1000 w 1922"/>
                <a:gd name="T1" fmla="*/ 1211 h 1211"/>
                <a:gd name="T2" fmla="*/ 673 w 1922"/>
                <a:gd name="T3" fmla="*/ 1127 h 1211"/>
                <a:gd name="T4" fmla="*/ 35 w 1922"/>
                <a:gd name="T5" fmla="*/ 779 h 1211"/>
                <a:gd name="T6" fmla="*/ 14 w 1922"/>
                <a:gd name="T7" fmla="*/ 707 h 1211"/>
                <a:gd name="T8" fmla="*/ 86 w 1922"/>
                <a:gd name="T9" fmla="*/ 686 h 1211"/>
                <a:gd name="T10" fmla="*/ 724 w 1922"/>
                <a:gd name="T11" fmla="*/ 1034 h 1211"/>
                <a:gd name="T12" fmla="*/ 1505 w 1922"/>
                <a:gd name="T13" fmla="*/ 815 h 1211"/>
                <a:gd name="T14" fmla="*/ 1591 w 1922"/>
                <a:gd name="T15" fmla="*/ 663 h 1211"/>
                <a:gd name="T16" fmla="*/ 1726 w 1922"/>
                <a:gd name="T17" fmla="*/ 428 h 1211"/>
                <a:gd name="T18" fmla="*/ 1797 w 1922"/>
                <a:gd name="T19" fmla="*/ 64 h 1211"/>
                <a:gd name="T20" fmla="*/ 1842 w 1922"/>
                <a:gd name="T21" fmla="*/ 4 h 1211"/>
                <a:gd name="T22" fmla="*/ 1902 w 1922"/>
                <a:gd name="T23" fmla="*/ 50 h 1211"/>
                <a:gd name="T24" fmla="*/ 1817 w 1922"/>
                <a:gd name="T25" fmla="*/ 481 h 1211"/>
                <a:gd name="T26" fmla="*/ 1683 w 1922"/>
                <a:gd name="T27" fmla="*/ 716 h 1211"/>
                <a:gd name="T28" fmla="*/ 1596 w 1922"/>
                <a:gd name="T29" fmla="*/ 867 h 1211"/>
                <a:gd name="T30" fmla="*/ 1000 w 1922"/>
                <a:gd name="T31" fmla="*/ 1211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2" h="1211">
                  <a:moveTo>
                    <a:pt x="1000" y="1211"/>
                  </a:moveTo>
                  <a:cubicBezTo>
                    <a:pt x="889" y="1211"/>
                    <a:pt x="776" y="1184"/>
                    <a:pt x="673" y="1127"/>
                  </a:cubicBezTo>
                  <a:lnTo>
                    <a:pt x="35" y="779"/>
                  </a:lnTo>
                  <a:cubicBezTo>
                    <a:pt x="10" y="765"/>
                    <a:pt x="0" y="732"/>
                    <a:pt x="14" y="707"/>
                  </a:cubicBezTo>
                  <a:cubicBezTo>
                    <a:pt x="28" y="681"/>
                    <a:pt x="60" y="672"/>
                    <a:pt x="86" y="686"/>
                  </a:cubicBezTo>
                  <a:lnTo>
                    <a:pt x="724" y="1034"/>
                  </a:lnTo>
                  <a:cubicBezTo>
                    <a:pt x="999" y="1186"/>
                    <a:pt x="1349" y="1087"/>
                    <a:pt x="1505" y="815"/>
                  </a:cubicBezTo>
                  <a:lnTo>
                    <a:pt x="1591" y="663"/>
                  </a:lnTo>
                  <a:cubicBezTo>
                    <a:pt x="1636" y="585"/>
                    <a:pt x="1681" y="505"/>
                    <a:pt x="1726" y="428"/>
                  </a:cubicBezTo>
                  <a:cubicBezTo>
                    <a:pt x="1789" y="317"/>
                    <a:pt x="1814" y="191"/>
                    <a:pt x="1797" y="64"/>
                  </a:cubicBezTo>
                  <a:cubicBezTo>
                    <a:pt x="1793" y="35"/>
                    <a:pt x="1813" y="8"/>
                    <a:pt x="1842" y="4"/>
                  </a:cubicBezTo>
                  <a:cubicBezTo>
                    <a:pt x="1870" y="0"/>
                    <a:pt x="1898" y="21"/>
                    <a:pt x="1902" y="50"/>
                  </a:cubicBezTo>
                  <a:cubicBezTo>
                    <a:pt x="1922" y="200"/>
                    <a:pt x="1893" y="349"/>
                    <a:pt x="1817" y="481"/>
                  </a:cubicBezTo>
                  <a:cubicBezTo>
                    <a:pt x="1773" y="558"/>
                    <a:pt x="1728" y="637"/>
                    <a:pt x="1683" y="716"/>
                  </a:cubicBezTo>
                  <a:lnTo>
                    <a:pt x="1596" y="867"/>
                  </a:lnTo>
                  <a:cubicBezTo>
                    <a:pt x="1471" y="1087"/>
                    <a:pt x="1238" y="1211"/>
                    <a:pt x="1000" y="12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7444899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87607-0A6B-470A-93C0-309AFA60EB68}"/>
              </a:ext>
            </a:extLst>
          </p:cNvPr>
          <p:cNvSpPr>
            <a:spLocks noGrp="1"/>
          </p:cNvSpPr>
          <p:nvPr>
            <p:ph type="title"/>
          </p:nvPr>
        </p:nvSpPr>
        <p:spPr/>
        <p:txBody>
          <a:bodyPr/>
          <a:lstStyle/>
          <a:p>
            <a:r>
              <a:rPr lang="en-GB"/>
              <a:t>PDFs?</a:t>
            </a:r>
          </a:p>
        </p:txBody>
      </p:sp>
      <p:graphicFrame>
        <p:nvGraphicFramePr>
          <p:cNvPr id="5" name="Content Placeholder 2" descr="Confirm&#10; Is PDF really the right format?&#10;Check&#10; Check your original document follows accessibility good practice.&#10;Title&#10; Set the title of your document.&#10;Save&#10; Create PDF by using Save as PDF, not print to PDF.&#10;">
            <a:extLst>
              <a:ext uri="{FF2B5EF4-FFF2-40B4-BE49-F238E27FC236}">
                <a16:creationId xmlns:a16="http://schemas.microsoft.com/office/drawing/2014/main" id="{4AAB6566-8E42-4A97-A426-43EF6C580460}"/>
              </a:ext>
            </a:extLst>
          </p:cNvPr>
          <p:cNvGraphicFramePr>
            <a:graphicFrameLocks noGrp="1"/>
          </p:cNvGraphicFramePr>
          <p:nvPr>
            <p:ph sz="quarter" idx="10"/>
            <p:extLst>
              <p:ext uri="{D42A27DB-BD31-4B8C-83A1-F6EECF244321}">
                <p14:modId xmlns:p14="http://schemas.microsoft.com/office/powerpoint/2010/main" val="570517063"/>
              </p:ext>
            </p:extLst>
          </p:nvPr>
        </p:nvGraphicFramePr>
        <p:xfrm>
          <a:off x="336550" y="1263650"/>
          <a:ext cx="6934200" cy="504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5" name="Group 14">
            <a:extLst>
              <a:ext uri="{FF2B5EF4-FFF2-40B4-BE49-F238E27FC236}">
                <a16:creationId xmlns:a16="http://schemas.microsoft.com/office/drawing/2014/main" id="{1B308AC1-35D2-43F6-A99E-56F47E26CCAE}"/>
              </a:ext>
              <a:ext uri="{C183D7F6-B498-43B3-948B-1728B52AA6E4}">
                <adec:decorative xmlns:adec="http://schemas.microsoft.com/office/drawing/2017/decorative" val="1"/>
              </a:ext>
            </a:extLst>
          </p:cNvPr>
          <p:cNvGrpSpPr/>
          <p:nvPr/>
        </p:nvGrpSpPr>
        <p:grpSpPr>
          <a:xfrm>
            <a:off x="7981950" y="1212795"/>
            <a:ext cx="3852899" cy="5092136"/>
            <a:chOff x="7981950" y="1212795"/>
            <a:chExt cx="3852899" cy="5092136"/>
          </a:xfrm>
        </p:grpSpPr>
        <p:sp>
          <p:nvSpPr>
            <p:cNvPr id="7" name="Freeform 6">
              <a:extLst>
                <a:ext uri="{FF2B5EF4-FFF2-40B4-BE49-F238E27FC236}">
                  <a16:creationId xmlns:a16="http://schemas.microsoft.com/office/drawing/2014/main" id="{16B4D830-FFBC-44EE-AAF6-1BF78CAB4E2C}"/>
                </a:ext>
              </a:extLst>
            </p:cNvPr>
            <p:cNvSpPr>
              <a:spLocks/>
            </p:cNvSpPr>
            <p:nvPr/>
          </p:nvSpPr>
          <p:spPr bwMode="auto">
            <a:xfrm>
              <a:off x="7981950" y="1212795"/>
              <a:ext cx="3852899" cy="5092136"/>
            </a:xfrm>
            <a:custGeom>
              <a:avLst/>
              <a:gdLst>
                <a:gd name="T0" fmla="*/ 2927 w 2998"/>
                <a:gd name="T1" fmla="*/ 3963 h 3963"/>
                <a:gd name="T2" fmla="*/ 2998 w 2998"/>
                <a:gd name="T3" fmla="*/ 3891 h 3963"/>
                <a:gd name="T4" fmla="*/ 2998 w 2998"/>
                <a:gd name="T5" fmla="*/ 792 h 3963"/>
                <a:gd name="T6" fmla="*/ 2978 w 2998"/>
                <a:gd name="T7" fmla="*/ 743 h 3963"/>
                <a:gd name="T8" fmla="*/ 2256 w 2998"/>
                <a:gd name="T9" fmla="*/ 21 h 3963"/>
                <a:gd name="T10" fmla="*/ 2206 w 2998"/>
                <a:gd name="T11" fmla="*/ 0 h 3963"/>
                <a:gd name="T12" fmla="*/ 72 w 2998"/>
                <a:gd name="T13" fmla="*/ 0 h 3963"/>
                <a:gd name="T14" fmla="*/ 0 w 2998"/>
                <a:gd name="T15" fmla="*/ 72 h 3963"/>
                <a:gd name="T16" fmla="*/ 0 w 2998"/>
                <a:gd name="T17" fmla="*/ 3891 h 3963"/>
                <a:gd name="T18" fmla="*/ 72 w 2998"/>
                <a:gd name="T19" fmla="*/ 3963 h 3963"/>
                <a:gd name="T20" fmla="*/ 2927 w 2998"/>
                <a:gd name="T21" fmla="*/ 3963 h 3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8" h="3963">
                  <a:moveTo>
                    <a:pt x="2927" y="3963"/>
                  </a:moveTo>
                  <a:cubicBezTo>
                    <a:pt x="2966" y="3963"/>
                    <a:pt x="2998" y="3931"/>
                    <a:pt x="2998" y="3891"/>
                  </a:cubicBezTo>
                  <a:lnTo>
                    <a:pt x="2998" y="792"/>
                  </a:lnTo>
                  <a:cubicBezTo>
                    <a:pt x="2998" y="774"/>
                    <a:pt x="2991" y="756"/>
                    <a:pt x="2978" y="743"/>
                  </a:cubicBezTo>
                  <a:lnTo>
                    <a:pt x="2256" y="21"/>
                  </a:lnTo>
                  <a:cubicBezTo>
                    <a:pt x="2243" y="8"/>
                    <a:pt x="2225" y="0"/>
                    <a:pt x="2206" y="0"/>
                  </a:cubicBezTo>
                  <a:lnTo>
                    <a:pt x="72" y="0"/>
                  </a:lnTo>
                  <a:cubicBezTo>
                    <a:pt x="32" y="0"/>
                    <a:pt x="0" y="32"/>
                    <a:pt x="0" y="72"/>
                  </a:cubicBezTo>
                  <a:lnTo>
                    <a:pt x="0" y="3891"/>
                  </a:lnTo>
                  <a:cubicBezTo>
                    <a:pt x="0" y="3931"/>
                    <a:pt x="32" y="3963"/>
                    <a:pt x="72" y="3963"/>
                  </a:cubicBezTo>
                  <a:lnTo>
                    <a:pt x="2927" y="3963"/>
                  </a:lnTo>
                  <a:close/>
                </a:path>
              </a:pathLst>
            </a:custGeom>
            <a:solidFill>
              <a:srgbClr val="E8E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7">
              <a:extLst>
                <a:ext uri="{FF2B5EF4-FFF2-40B4-BE49-F238E27FC236}">
                  <a16:creationId xmlns:a16="http://schemas.microsoft.com/office/drawing/2014/main" id="{7A4079F2-9B3E-4F70-A0CC-E48CFFD14430}"/>
                </a:ext>
              </a:extLst>
            </p:cNvPr>
            <p:cNvSpPr>
              <a:spLocks/>
            </p:cNvSpPr>
            <p:nvPr/>
          </p:nvSpPr>
          <p:spPr bwMode="auto">
            <a:xfrm>
              <a:off x="10854726" y="1212795"/>
              <a:ext cx="980123" cy="980124"/>
            </a:xfrm>
            <a:custGeom>
              <a:avLst/>
              <a:gdLst>
                <a:gd name="T0" fmla="*/ 0 w 763"/>
                <a:gd name="T1" fmla="*/ 0 h 763"/>
                <a:gd name="T2" fmla="*/ 0 w 763"/>
                <a:gd name="T3" fmla="*/ 592 h 763"/>
                <a:gd name="T4" fmla="*/ 172 w 763"/>
                <a:gd name="T5" fmla="*/ 763 h 763"/>
                <a:gd name="T6" fmla="*/ 763 w 763"/>
                <a:gd name="T7" fmla="*/ 763 h 763"/>
                <a:gd name="T8" fmla="*/ 0 w 763"/>
                <a:gd name="T9" fmla="*/ 0 h 763"/>
              </a:gdLst>
              <a:ahLst/>
              <a:cxnLst>
                <a:cxn ang="0">
                  <a:pos x="T0" y="T1"/>
                </a:cxn>
                <a:cxn ang="0">
                  <a:pos x="T2" y="T3"/>
                </a:cxn>
                <a:cxn ang="0">
                  <a:pos x="T4" y="T5"/>
                </a:cxn>
                <a:cxn ang="0">
                  <a:pos x="T6" y="T7"/>
                </a:cxn>
                <a:cxn ang="0">
                  <a:pos x="T8" y="T9"/>
                </a:cxn>
              </a:cxnLst>
              <a:rect l="0" t="0" r="r" b="b"/>
              <a:pathLst>
                <a:path w="763" h="763">
                  <a:moveTo>
                    <a:pt x="0" y="0"/>
                  </a:moveTo>
                  <a:lnTo>
                    <a:pt x="0" y="592"/>
                  </a:lnTo>
                  <a:cubicBezTo>
                    <a:pt x="0" y="686"/>
                    <a:pt x="77" y="763"/>
                    <a:pt x="172" y="763"/>
                  </a:cubicBezTo>
                  <a:lnTo>
                    <a:pt x="763" y="763"/>
                  </a:lnTo>
                  <a:lnTo>
                    <a:pt x="0" y="0"/>
                  </a:lnTo>
                  <a:close/>
                </a:path>
              </a:pathLst>
            </a:custGeom>
            <a:solidFill>
              <a:srgbClr val="CFDB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8">
              <a:extLst>
                <a:ext uri="{FF2B5EF4-FFF2-40B4-BE49-F238E27FC236}">
                  <a16:creationId xmlns:a16="http://schemas.microsoft.com/office/drawing/2014/main" id="{55AB699B-104C-476E-8279-ECA08B3E3062}"/>
                </a:ext>
              </a:extLst>
            </p:cNvPr>
            <p:cNvSpPr>
              <a:spLocks/>
            </p:cNvSpPr>
            <p:nvPr/>
          </p:nvSpPr>
          <p:spPr bwMode="auto">
            <a:xfrm>
              <a:off x="7981950" y="4879807"/>
              <a:ext cx="3852899" cy="1425124"/>
            </a:xfrm>
            <a:custGeom>
              <a:avLst/>
              <a:gdLst>
                <a:gd name="T0" fmla="*/ 0 w 2998"/>
                <a:gd name="T1" fmla="*/ 0 h 1112"/>
                <a:gd name="T2" fmla="*/ 0 w 2998"/>
                <a:gd name="T3" fmla="*/ 1040 h 1112"/>
                <a:gd name="T4" fmla="*/ 72 w 2998"/>
                <a:gd name="T5" fmla="*/ 1112 h 1112"/>
                <a:gd name="T6" fmla="*/ 2927 w 2998"/>
                <a:gd name="T7" fmla="*/ 1112 h 1112"/>
                <a:gd name="T8" fmla="*/ 2998 w 2998"/>
                <a:gd name="T9" fmla="*/ 1040 h 1112"/>
                <a:gd name="T10" fmla="*/ 2998 w 2998"/>
                <a:gd name="T11" fmla="*/ 0 h 1112"/>
                <a:gd name="T12" fmla="*/ 0 w 2998"/>
                <a:gd name="T13" fmla="*/ 0 h 1112"/>
              </a:gdLst>
              <a:ahLst/>
              <a:cxnLst>
                <a:cxn ang="0">
                  <a:pos x="T0" y="T1"/>
                </a:cxn>
                <a:cxn ang="0">
                  <a:pos x="T2" y="T3"/>
                </a:cxn>
                <a:cxn ang="0">
                  <a:pos x="T4" y="T5"/>
                </a:cxn>
                <a:cxn ang="0">
                  <a:pos x="T6" y="T7"/>
                </a:cxn>
                <a:cxn ang="0">
                  <a:pos x="T8" y="T9"/>
                </a:cxn>
                <a:cxn ang="0">
                  <a:pos x="T10" y="T11"/>
                </a:cxn>
                <a:cxn ang="0">
                  <a:pos x="T12" y="T13"/>
                </a:cxn>
              </a:cxnLst>
              <a:rect l="0" t="0" r="r" b="b"/>
              <a:pathLst>
                <a:path w="2998" h="1112">
                  <a:moveTo>
                    <a:pt x="0" y="0"/>
                  </a:moveTo>
                  <a:lnTo>
                    <a:pt x="0" y="1040"/>
                  </a:lnTo>
                  <a:cubicBezTo>
                    <a:pt x="0" y="1080"/>
                    <a:pt x="32" y="1112"/>
                    <a:pt x="72" y="1112"/>
                  </a:cubicBezTo>
                  <a:lnTo>
                    <a:pt x="2927" y="1112"/>
                  </a:lnTo>
                  <a:cubicBezTo>
                    <a:pt x="2966" y="1112"/>
                    <a:pt x="2998" y="1080"/>
                    <a:pt x="2998" y="1040"/>
                  </a:cubicBezTo>
                  <a:lnTo>
                    <a:pt x="2998"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a:extLst>
                <a:ext uri="{FF2B5EF4-FFF2-40B4-BE49-F238E27FC236}">
                  <a16:creationId xmlns:a16="http://schemas.microsoft.com/office/drawing/2014/main" id="{611F1883-747A-4212-865B-A4054BEC5BB4}"/>
                </a:ext>
              </a:extLst>
            </p:cNvPr>
            <p:cNvSpPr>
              <a:spLocks noEditPoints="1"/>
            </p:cNvSpPr>
            <p:nvPr/>
          </p:nvSpPr>
          <p:spPr bwMode="auto">
            <a:xfrm>
              <a:off x="8759289" y="5155821"/>
              <a:ext cx="704113" cy="918163"/>
            </a:xfrm>
            <a:custGeom>
              <a:avLst/>
              <a:gdLst>
                <a:gd name="T0" fmla="*/ 147 w 546"/>
                <a:gd name="T1" fmla="*/ 343 h 713"/>
                <a:gd name="T2" fmla="*/ 278 w 546"/>
                <a:gd name="T3" fmla="*/ 343 h 713"/>
                <a:gd name="T4" fmla="*/ 367 w 546"/>
                <a:gd name="T5" fmla="*/ 315 h 713"/>
                <a:gd name="T6" fmla="*/ 397 w 546"/>
                <a:gd name="T7" fmla="*/ 237 h 713"/>
                <a:gd name="T8" fmla="*/ 367 w 546"/>
                <a:gd name="T9" fmla="*/ 152 h 713"/>
                <a:gd name="T10" fmla="*/ 281 w 546"/>
                <a:gd name="T11" fmla="*/ 119 h 713"/>
                <a:gd name="T12" fmla="*/ 147 w 546"/>
                <a:gd name="T13" fmla="*/ 119 h 713"/>
                <a:gd name="T14" fmla="*/ 147 w 546"/>
                <a:gd name="T15" fmla="*/ 343 h 713"/>
                <a:gd name="T16" fmla="*/ 147 w 546"/>
                <a:gd name="T17" fmla="*/ 462 h 713"/>
                <a:gd name="T18" fmla="*/ 147 w 546"/>
                <a:gd name="T19" fmla="*/ 713 h 713"/>
                <a:gd name="T20" fmla="*/ 0 w 546"/>
                <a:gd name="T21" fmla="*/ 713 h 713"/>
                <a:gd name="T22" fmla="*/ 0 w 546"/>
                <a:gd name="T23" fmla="*/ 0 h 713"/>
                <a:gd name="T24" fmla="*/ 278 w 546"/>
                <a:gd name="T25" fmla="*/ 0 h 713"/>
                <a:gd name="T26" fmla="*/ 419 w 546"/>
                <a:gd name="T27" fmla="*/ 30 h 713"/>
                <a:gd name="T28" fmla="*/ 513 w 546"/>
                <a:gd name="T29" fmla="*/ 113 h 713"/>
                <a:gd name="T30" fmla="*/ 546 w 546"/>
                <a:gd name="T31" fmla="*/ 236 h 713"/>
                <a:gd name="T32" fmla="*/ 474 w 546"/>
                <a:gd name="T33" fmla="*/ 401 h 713"/>
                <a:gd name="T34" fmla="*/ 276 w 546"/>
                <a:gd name="T35" fmla="*/ 462 h 713"/>
                <a:gd name="T36" fmla="*/ 147 w 546"/>
                <a:gd name="T37" fmla="*/ 462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6" h="713">
                  <a:moveTo>
                    <a:pt x="147" y="343"/>
                  </a:moveTo>
                  <a:lnTo>
                    <a:pt x="278" y="343"/>
                  </a:lnTo>
                  <a:cubicBezTo>
                    <a:pt x="317" y="343"/>
                    <a:pt x="346" y="334"/>
                    <a:pt x="367" y="315"/>
                  </a:cubicBezTo>
                  <a:cubicBezTo>
                    <a:pt x="387" y="297"/>
                    <a:pt x="397" y="271"/>
                    <a:pt x="397" y="237"/>
                  </a:cubicBezTo>
                  <a:cubicBezTo>
                    <a:pt x="397" y="202"/>
                    <a:pt x="387" y="174"/>
                    <a:pt x="367" y="152"/>
                  </a:cubicBezTo>
                  <a:cubicBezTo>
                    <a:pt x="346" y="131"/>
                    <a:pt x="318" y="120"/>
                    <a:pt x="281" y="119"/>
                  </a:cubicBezTo>
                  <a:lnTo>
                    <a:pt x="147" y="119"/>
                  </a:lnTo>
                  <a:lnTo>
                    <a:pt x="147" y="343"/>
                  </a:lnTo>
                  <a:close/>
                  <a:moveTo>
                    <a:pt x="147" y="462"/>
                  </a:moveTo>
                  <a:lnTo>
                    <a:pt x="147" y="713"/>
                  </a:lnTo>
                  <a:lnTo>
                    <a:pt x="0" y="713"/>
                  </a:lnTo>
                  <a:lnTo>
                    <a:pt x="0" y="0"/>
                  </a:lnTo>
                  <a:lnTo>
                    <a:pt x="278" y="0"/>
                  </a:lnTo>
                  <a:cubicBezTo>
                    <a:pt x="332" y="0"/>
                    <a:pt x="379" y="10"/>
                    <a:pt x="419" y="30"/>
                  </a:cubicBezTo>
                  <a:cubicBezTo>
                    <a:pt x="460" y="49"/>
                    <a:pt x="491" y="77"/>
                    <a:pt x="513" y="113"/>
                  </a:cubicBezTo>
                  <a:cubicBezTo>
                    <a:pt x="535" y="149"/>
                    <a:pt x="546" y="190"/>
                    <a:pt x="546" y="236"/>
                  </a:cubicBezTo>
                  <a:cubicBezTo>
                    <a:pt x="546" y="306"/>
                    <a:pt x="522" y="361"/>
                    <a:pt x="474" y="401"/>
                  </a:cubicBezTo>
                  <a:cubicBezTo>
                    <a:pt x="426" y="441"/>
                    <a:pt x="360" y="462"/>
                    <a:pt x="276" y="462"/>
                  </a:cubicBezTo>
                  <a:lnTo>
                    <a:pt x="147" y="46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a:extLst>
                <a:ext uri="{FF2B5EF4-FFF2-40B4-BE49-F238E27FC236}">
                  <a16:creationId xmlns:a16="http://schemas.microsoft.com/office/drawing/2014/main" id="{A02EC2B9-4EAA-4FF3-9F30-548DF9E54FE7}"/>
                </a:ext>
              </a:extLst>
            </p:cNvPr>
            <p:cNvSpPr>
              <a:spLocks noEditPoints="1"/>
            </p:cNvSpPr>
            <p:nvPr/>
          </p:nvSpPr>
          <p:spPr bwMode="auto">
            <a:xfrm>
              <a:off x="9587323" y="5155821"/>
              <a:ext cx="704113" cy="918163"/>
            </a:xfrm>
            <a:custGeom>
              <a:avLst/>
              <a:gdLst>
                <a:gd name="T0" fmla="*/ 147 w 545"/>
                <a:gd name="T1" fmla="*/ 119 h 713"/>
                <a:gd name="T2" fmla="*/ 147 w 545"/>
                <a:gd name="T3" fmla="*/ 595 h 713"/>
                <a:gd name="T4" fmla="*/ 218 w 545"/>
                <a:gd name="T5" fmla="*/ 595 h 713"/>
                <a:gd name="T6" fmla="*/ 350 w 545"/>
                <a:gd name="T7" fmla="*/ 538 h 713"/>
                <a:gd name="T8" fmla="*/ 396 w 545"/>
                <a:gd name="T9" fmla="*/ 377 h 713"/>
                <a:gd name="T10" fmla="*/ 396 w 545"/>
                <a:gd name="T11" fmla="*/ 340 h 713"/>
                <a:gd name="T12" fmla="*/ 351 w 545"/>
                <a:gd name="T13" fmla="*/ 175 h 713"/>
                <a:gd name="T14" fmla="*/ 220 w 545"/>
                <a:gd name="T15" fmla="*/ 119 h 713"/>
                <a:gd name="T16" fmla="*/ 147 w 545"/>
                <a:gd name="T17" fmla="*/ 119 h 713"/>
                <a:gd name="T18" fmla="*/ 0 w 545"/>
                <a:gd name="T19" fmla="*/ 713 h 713"/>
                <a:gd name="T20" fmla="*/ 0 w 545"/>
                <a:gd name="T21" fmla="*/ 0 h 713"/>
                <a:gd name="T22" fmla="*/ 220 w 545"/>
                <a:gd name="T23" fmla="*/ 0 h 713"/>
                <a:gd name="T24" fmla="*/ 388 w 545"/>
                <a:gd name="T25" fmla="*/ 43 h 713"/>
                <a:gd name="T26" fmla="*/ 503 w 545"/>
                <a:gd name="T27" fmla="*/ 163 h 713"/>
                <a:gd name="T28" fmla="*/ 545 w 545"/>
                <a:gd name="T29" fmla="*/ 340 h 713"/>
                <a:gd name="T30" fmla="*/ 545 w 545"/>
                <a:gd name="T31" fmla="*/ 373 h 713"/>
                <a:gd name="T32" fmla="*/ 504 w 545"/>
                <a:gd name="T33" fmla="*/ 550 h 713"/>
                <a:gd name="T34" fmla="*/ 389 w 545"/>
                <a:gd name="T35" fmla="*/ 669 h 713"/>
                <a:gd name="T36" fmla="*/ 221 w 545"/>
                <a:gd name="T37" fmla="*/ 713 h 713"/>
                <a:gd name="T38" fmla="*/ 0 w 545"/>
                <a:gd name="T39" fmla="*/ 713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5" h="713">
                  <a:moveTo>
                    <a:pt x="147" y="119"/>
                  </a:moveTo>
                  <a:lnTo>
                    <a:pt x="147" y="595"/>
                  </a:lnTo>
                  <a:lnTo>
                    <a:pt x="218" y="595"/>
                  </a:lnTo>
                  <a:cubicBezTo>
                    <a:pt x="276" y="595"/>
                    <a:pt x="319" y="576"/>
                    <a:pt x="350" y="538"/>
                  </a:cubicBezTo>
                  <a:cubicBezTo>
                    <a:pt x="380" y="501"/>
                    <a:pt x="396" y="447"/>
                    <a:pt x="396" y="377"/>
                  </a:cubicBezTo>
                  <a:lnTo>
                    <a:pt x="396" y="340"/>
                  </a:lnTo>
                  <a:cubicBezTo>
                    <a:pt x="396" y="267"/>
                    <a:pt x="381" y="212"/>
                    <a:pt x="351" y="175"/>
                  </a:cubicBezTo>
                  <a:cubicBezTo>
                    <a:pt x="321" y="138"/>
                    <a:pt x="277" y="119"/>
                    <a:pt x="220" y="119"/>
                  </a:cubicBezTo>
                  <a:lnTo>
                    <a:pt x="147" y="119"/>
                  </a:lnTo>
                  <a:close/>
                  <a:moveTo>
                    <a:pt x="0" y="713"/>
                  </a:moveTo>
                  <a:lnTo>
                    <a:pt x="0" y="0"/>
                  </a:lnTo>
                  <a:lnTo>
                    <a:pt x="220" y="0"/>
                  </a:lnTo>
                  <a:cubicBezTo>
                    <a:pt x="282" y="0"/>
                    <a:pt x="338" y="14"/>
                    <a:pt x="388" y="43"/>
                  </a:cubicBezTo>
                  <a:cubicBezTo>
                    <a:pt x="437" y="71"/>
                    <a:pt x="476" y="111"/>
                    <a:pt x="503" y="163"/>
                  </a:cubicBezTo>
                  <a:cubicBezTo>
                    <a:pt x="531" y="215"/>
                    <a:pt x="545" y="274"/>
                    <a:pt x="545" y="340"/>
                  </a:cubicBezTo>
                  <a:lnTo>
                    <a:pt x="545" y="373"/>
                  </a:lnTo>
                  <a:cubicBezTo>
                    <a:pt x="545" y="439"/>
                    <a:pt x="531" y="498"/>
                    <a:pt x="504" y="550"/>
                  </a:cubicBezTo>
                  <a:cubicBezTo>
                    <a:pt x="477" y="601"/>
                    <a:pt x="438" y="641"/>
                    <a:pt x="389" y="669"/>
                  </a:cubicBezTo>
                  <a:cubicBezTo>
                    <a:pt x="339" y="698"/>
                    <a:pt x="283" y="712"/>
                    <a:pt x="221" y="713"/>
                  </a:cubicBezTo>
                  <a:lnTo>
                    <a:pt x="0" y="713"/>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a:extLst>
                <a:ext uri="{FF2B5EF4-FFF2-40B4-BE49-F238E27FC236}">
                  <a16:creationId xmlns:a16="http://schemas.microsoft.com/office/drawing/2014/main" id="{28E66E9D-BFF5-497E-90E2-56D82D50D223}"/>
                </a:ext>
              </a:extLst>
            </p:cNvPr>
            <p:cNvSpPr>
              <a:spLocks/>
            </p:cNvSpPr>
            <p:nvPr/>
          </p:nvSpPr>
          <p:spPr bwMode="auto">
            <a:xfrm>
              <a:off x="10426626" y="5155821"/>
              <a:ext cx="597087" cy="918163"/>
            </a:xfrm>
            <a:custGeom>
              <a:avLst/>
              <a:gdLst>
                <a:gd name="T0" fmla="*/ 428 w 463"/>
                <a:gd name="T1" fmla="*/ 421 h 713"/>
                <a:gd name="T2" fmla="*/ 146 w 463"/>
                <a:gd name="T3" fmla="*/ 421 h 713"/>
                <a:gd name="T4" fmla="*/ 146 w 463"/>
                <a:gd name="T5" fmla="*/ 713 h 713"/>
                <a:gd name="T6" fmla="*/ 0 w 463"/>
                <a:gd name="T7" fmla="*/ 713 h 713"/>
                <a:gd name="T8" fmla="*/ 0 w 463"/>
                <a:gd name="T9" fmla="*/ 0 h 713"/>
                <a:gd name="T10" fmla="*/ 463 w 463"/>
                <a:gd name="T11" fmla="*/ 0 h 713"/>
                <a:gd name="T12" fmla="*/ 463 w 463"/>
                <a:gd name="T13" fmla="*/ 119 h 713"/>
                <a:gd name="T14" fmla="*/ 146 w 463"/>
                <a:gd name="T15" fmla="*/ 119 h 713"/>
                <a:gd name="T16" fmla="*/ 146 w 463"/>
                <a:gd name="T17" fmla="*/ 303 h 713"/>
                <a:gd name="T18" fmla="*/ 428 w 463"/>
                <a:gd name="T19" fmla="*/ 303 h 713"/>
                <a:gd name="T20" fmla="*/ 428 w 463"/>
                <a:gd name="T21" fmla="*/ 421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3" h="713">
                  <a:moveTo>
                    <a:pt x="428" y="421"/>
                  </a:moveTo>
                  <a:lnTo>
                    <a:pt x="146" y="421"/>
                  </a:lnTo>
                  <a:lnTo>
                    <a:pt x="146" y="713"/>
                  </a:lnTo>
                  <a:lnTo>
                    <a:pt x="0" y="713"/>
                  </a:lnTo>
                  <a:lnTo>
                    <a:pt x="0" y="0"/>
                  </a:lnTo>
                  <a:lnTo>
                    <a:pt x="463" y="0"/>
                  </a:lnTo>
                  <a:lnTo>
                    <a:pt x="463" y="119"/>
                  </a:lnTo>
                  <a:lnTo>
                    <a:pt x="146" y="119"/>
                  </a:lnTo>
                  <a:lnTo>
                    <a:pt x="146" y="303"/>
                  </a:lnTo>
                  <a:lnTo>
                    <a:pt x="428" y="303"/>
                  </a:lnTo>
                  <a:lnTo>
                    <a:pt x="428" y="42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a:extLst>
                <a:ext uri="{FF2B5EF4-FFF2-40B4-BE49-F238E27FC236}">
                  <a16:creationId xmlns:a16="http://schemas.microsoft.com/office/drawing/2014/main" id="{8D218862-51C4-4D07-B424-C39CA355334D}"/>
                </a:ext>
              </a:extLst>
            </p:cNvPr>
            <p:cNvSpPr>
              <a:spLocks noEditPoints="1"/>
            </p:cNvSpPr>
            <p:nvPr/>
          </p:nvSpPr>
          <p:spPr bwMode="auto">
            <a:xfrm>
              <a:off x="8674794" y="1916905"/>
              <a:ext cx="2467207" cy="2506640"/>
            </a:xfrm>
            <a:custGeom>
              <a:avLst/>
              <a:gdLst>
                <a:gd name="T0" fmla="*/ 860 w 1921"/>
                <a:gd name="T1" fmla="*/ 111 h 1951"/>
                <a:gd name="T2" fmla="*/ 816 w 1921"/>
                <a:gd name="T3" fmla="*/ 144 h 1951"/>
                <a:gd name="T4" fmla="*/ 803 w 1921"/>
                <a:gd name="T5" fmla="*/ 239 h 1951"/>
                <a:gd name="T6" fmla="*/ 877 w 1921"/>
                <a:gd name="T7" fmla="*/ 572 h 1951"/>
                <a:gd name="T8" fmla="*/ 913 w 1921"/>
                <a:gd name="T9" fmla="*/ 245 h 1951"/>
                <a:gd name="T10" fmla="*/ 903 w 1921"/>
                <a:gd name="T11" fmla="*/ 149 h 1951"/>
                <a:gd name="T12" fmla="*/ 862 w 1921"/>
                <a:gd name="T13" fmla="*/ 111 h 1951"/>
                <a:gd name="T14" fmla="*/ 860 w 1921"/>
                <a:gd name="T15" fmla="*/ 111 h 1951"/>
                <a:gd name="T16" fmla="*/ 905 w 1921"/>
                <a:gd name="T17" fmla="*/ 883 h 1951"/>
                <a:gd name="T18" fmla="*/ 748 w 1921"/>
                <a:gd name="T19" fmla="*/ 1264 h 1951"/>
                <a:gd name="T20" fmla="*/ 773 w 1921"/>
                <a:gd name="T21" fmla="*/ 1256 h 1951"/>
                <a:gd name="T22" fmla="*/ 1086 w 1921"/>
                <a:gd name="T23" fmla="*/ 1165 h 1951"/>
                <a:gd name="T24" fmla="*/ 905 w 1921"/>
                <a:gd name="T25" fmla="*/ 883 h 1951"/>
                <a:gd name="T26" fmla="*/ 1296 w 1921"/>
                <a:gd name="T27" fmla="*/ 1232 h 1951"/>
                <a:gd name="T28" fmla="*/ 1669 w 1921"/>
                <a:gd name="T29" fmla="*/ 1387 h 1951"/>
                <a:gd name="T30" fmla="*/ 1766 w 1921"/>
                <a:gd name="T31" fmla="*/ 1370 h 1951"/>
                <a:gd name="T32" fmla="*/ 1808 w 1921"/>
                <a:gd name="T33" fmla="*/ 1316 h 1951"/>
                <a:gd name="T34" fmla="*/ 1766 w 1921"/>
                <a:gd name="T35" fmla="*/ 1248 h 1951"/>
                <a:gd name="T36" fmla="*/ 1652 w 1921"/>
                <a:gd name="T37" fmla="*/ 1218 h 1951"/>
                <a:gd name="T38" fmla="*/ 1296 w 1921"/>
                <a:gd name="T39" fmla="*/ 1232 h 1951"/>
                <a:gd name="T40" fmla="*/ 520 w 1921"/>
                <a:gd name="T41" fmla="*/ 1460 h 1951"/>
                <a:gd name="T42" fmla="*/ 194 w 1921"/>
                <a:gd name="T43" fmla="*/ 1657 h 1951"/>
                <a:gd name="T44" fmla="*/ 125 w 1921"/>
                <a:gd name="T45" fmla="*/ 1742 h 1951"/>
                <a:gd name="T46" fmla="*/ 126 w 1921"/>
                <a:gd name="T47" fmla="*/ 1819 h 1951"/>
                <a:gd name="T48" fmla="*/ 232 w 1921"/>
                <a:gd name="T49" fmla="*/ 1834 h 1951"/>
                <a:gd name="T50" fmla="*/ 347 w 1921"/>
                <a:gd name="T51" fmla="*/ 1720 h 1951"/>
                <a:gd name="T52" fmla="*/ 520 w 1921"/>
                <a:gd name="T53" fmla="*/ 1460 h 1951"/>
                <a:gd name="T54" fmla="*/ 184 w 1921"/>
                <a:gd name="T55" fmla="*/ 1951 h 1951"/>
                <a:gd name="T56" fmla="*/ 39 w 1921"/>
                <a:gd name="T57" fmla="*/ 1880 h 1951"/>
                <a:gd name="T58" fmla="*/ 26 w 1921"/>
                <a:gd name="T59" fmla="*/ 1700 h 1951"/>
                <a:gd name="T60" fmla="*/ 123 w 1921"/>
                <a:gd name="T61" fmla="*/ 1577 h 1951"/>
                <a:gd name="T62" fmla="*/ 603 w 1921"/>
                <a:gd name="T63" fmla="*/ 1313 h 1951"/>
                <a:gd name="T64" fmla="*/ 836 w 1921"/>
                <a:gd name="T65" fmla="*/ 746 h 1951"/>
                <a:gd name="T66" fmla="*/ 696 w 1921"/>
                <a:gd name="T67" fmla="*/ 242 h 1951"/>
                <a:gd name="T68" fmla="*/ 721 w 1921"/>
                <a:gd name="T69" fmla="*/ 97 h 1951"/>
                <a:gd name="T70" fmla="*/ 869 w 1921"/>
                <a:gd name="T71" fmla="*/ 4 h 1951"/>
                <a:gd name="T72" fmla="*/ 1002 w 1921"/>
                <a:gd name="T73" fmla="*/ 109 h 1951"/>
                <a:gd name="T74" fmla="*/ 1020 w 1921"/>
                <a:gd name="T75" fmla="*/ 248 h 1951"/>
                <a:gd name="T76" fmla="*/ 1020 w 1921"/>
                <a:gd name="T77" fmla="*/ 249 h 1951"/>
                <a:gd name="T78" fmla="*/ 973 w 1921"/>
                <a:gd name="T79" fmla="*/ 637 h 1951"/>
                <a:gd name="T80" fmla="*/ 949 w 1921"/>
                <a:gd name="T81" fmla="*/ 735 h 1951"/>
                <a:gd name="T82" fmla="*/ 986 w 1921"/>
                <a:gd name="T83" fmla="*/ 808 h 1951"/>
                <a:gd name="T84" fmla="*/ 1203 w 1921"/>
                <a:gd name="T85" fmla="*/ 1139 h 1951"/>
                <a:gd name="T86" fmla="*/ 1663 w 1921"/>
                <a:gd name="T87" fmla="*/ 1111 h 1951"/>
                <a:gd name="T88" fmla="*/ 1822 w 1921"/>
                <a:gd name="T89" fmla="*/ 1157 h 1951"/>
                <a:gd name="T90" fmla="*/ 1915 w 1921"/>
                <a:gd name="T91" fmla="*/ 1325 h 1951"/>
                <a:gd name="T92" fmla="*/ 1814 w 1921"/>
                <a:gd name="T93" fmla="*/ 1465 h 1951"/>
                <a:gd name="T94" fmla="*/ 1666 w 1921"/>
                <a:gd name="T95" fmla="*/ 1494 h 1951"/>
                <a:gd name="T96" fmla="*/ 1187 w 1921"/>
                <a:gd name="T97" fmla="*/ 1277 h 1951"/>
                <a:gd name="T98" fmla="*/ 1166 w 1921"/>
                <a:gd name="T99" fmla="*/ 1256 h 1951"/>
                <a:gd name="T100" fmla="*/ 806 w 1921"/>
                <a:gd name="T101" fmla="*/ 1358 h 1951"/>
                <a:gd name="T102" fmla="*/ 677 w 1921"/>
                <a:gd name="T103" fmla="*/ 1400 h 1951"/>
                <a:gd name="T104" fmla="*/ 434 w 1921"/>
                <a:gd name="T105" fmla="*/ 1783 h 1951"/>
                <a:gd name="T106" fmla="*/ 277 w 1921"/>
                <a:gd name="T107" fmla="*/ 1931 h 1951"/>
                <a:gd name="T108" fmla="*/ 184 w 1921"/>
                <a:gd name="T109" fmla="*/ 1951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21" h="1951">
                  <a:moveTo>
                    <a:pt x="860" y="111"/>
                  </a:moveTo>
                  <a:cubicBezTo>
                    <a:pt x="845" y="111"/>
                    <a:pt x="826" y="125"/>
                    <a:pt x="816" y="144"/>
                  </a:cubicBezTo>
                  <a:cubicBezTo>
                    <a:pt x="803" y="172"/>
                    <a:pt x="802" y="207"/>
                    <a:pt x="803" y="239"/>
                  </a:cubicBezTo>
                  <a:cubicBezTo>
                    <a:pt x="806" y="354"/>
                    <a:pt x="836" y="467"/>
                    <a:pt x="877" y="572"/>
                  </a:cubicBezTo>
                  <a:cubicBezTo>
                    <a:pt x="897" y="464"/>
                    <a:pt x="910" y="354"/>
                    <a:pt x="913" y="245"/>
                  </a:cubicBezTo>
                  <a:cubicBezTo>
                    <a:pt x="914" y="210"/>
                    <a:pt x="914" y="177"/>
                    <a:pt x="903" y="149"/>
                  </a:cubicBezTo>
                  <a:cubicBezTo>
                    <a:pt x="894" y="128"/>
                    <a:pt x="877" y="112"/>
                    <a:pt x="862" y="111"/>
                  </a:cubicBezTo>
                  <a:cubicBezTo>
                    <a:pt x="861" y="111"/>
                    <a:pt x="861" y="111"/>
                    <a:pt x="860" y="111"/>
                  </a:cubicBezTo>
                  <a:close/>
                  <a:moveTo>
                    <a:pt x="905" y="883"/>
                  </a:moveTo>
                  <a:cubicBezTo>
                    <a:pt x="864" y="1009"/>
                    <a:pt x="811" y="1137"/>
                    <a:pt x="748" y="1264"/>
                  </a:cubicBezTo>
                  <a:cubicBezTo>
                    <a:pt x="757" y="1261"/>
                    <a:pt x="765" y="1259"/>
                    <a:pt x="773" y="1256"/>
                  </a:cubicBezTo>
                  <a:cubicBezTo>
                    <a:pt x="875" y="1223"/>
                    <a:pt x="980" y="1191"/>
                    <a:pt x="1086" y="1165"/>
                  </a:cubicBezTo>
                  <a:cubicBezTo>
                    <a:pt x="1013" y="1074"/>
                    <a:pt x="955" y="975"/>
                    <a:pt x="905" y="883"/>
                  </a:cubicBezTo>
                  <a:close/>
                  <a:moveTo>
                    <a:pt x="1296" y="1232"/>
                  </a:moveTo>
                  <a:cubicBezTo>
                    <a:pt x="1411" y="1329"/>
                    <a:pt x="1542" y="1384"/>
                    <a:pt x="1669" y="1387"/>
                  </a:cubicBezTo>
                  <a:cubicBezTo>
                    <a:pt x="1710" y="1388"/>
                    <a:pt x="1742" y="1382"/>
                    <a:pt x="1766" y="1370"/>
                  </a:cubicBezTo>
                  <a:cubicBezTo>
                    <a:pt x="1789" y="1358"/>
                    <a:pt x="1807" y="1336"/>
                    <a:pt x="1808" y="1316"/>
                  </a:cubicBezTo>
                  <a:cubicBezTo>
                    <a:pt x="1811" y="1293"/>
                    <a:pt x="1793" y="1265"/>
                    <a:pt x="1766" y="1248"/>
                  </a:cubicBezTo>
                  <a:cubicBezTo>
                    <a:pt x="1734" y="1228"/>
                    <a:pt x="1692" y="1222"/>
                    <a:pt x="1652" y="1218"/>
                  </a:cubicBezTo>
                  <a:cubicBezTo>
                    <a:pt x="1534" y="1206"/>
                    <a:pt x="1415" y="1213"/>
                    <a:pt x="1296" y="1232"/>
                  </a:cubicBezTo>
                  <a:close/>
                  <a:moveTo>
                    <a:pt x="520" y="1460"/>
                  </a:moveTo>
                  <a:cubicBezTo>
                    <a:pt x="400" y="1511"/>
                    <a:pt x="289" y="1572"/>
                    <a:pt x="194" y="1657"/>
                  </a:cubicBezTo>
                  <a:cubicBezTo>
                    <a:pt x="168" y="1680"/>
                    <a:pt x="139" y="1708"/>
                    <a:pt x="125" y="1742"/>
                  </a:cubicBezTo>
                  <a:cubicBezTo>
                    <a:pt x="113" y="1770"/>
                    <a:pt x="113" y="1800"/>
                    <a:pt x="126" y="1819"/>
                  </a:cubicBezTo>
                  <a:cubicBezTo>
                    <a:pt x="146" y="1848"/>
                    <a:pt x="197" y="1850"/>
                    <a:pt x="232" y="1834"/>
                  </a:cubicBezTo>
                  <a:cubicBezTo>
                    <a:pt x="278" y="1812"/>
                    <a:pt x="314" y="1766"/>
                    <a:pt x="347" y="1720"/>
                  </a:cubicBezTo>
                  <a:cubicBezTo>
                    <a:pt x="409" y="1635"/>
                    <a:pt x="467" y="1548"/>
                    <a:pt x="520" y="1460"/>
                  </a:cubicBezTo>
                  <a:close/>
                  <a:moveTo>
                    <a:pt x="184" y="1951"/>
                  </a:moveTo>
                  <a:cubicBezTo>
                    <a:pt x="129" y="1951"/>
                    <a:pt x="73" y="1930"/>
                    <a:pt x="39" y="1880"/>
                  </a:cubicBezTo>
                  <a:cubicBezTo>
                    <a:pt x="4" y="1831"/>
                    <a:pt x="0" y="1762"/>
                    <a:pt x="26" y="1700"/>
                  </a:cubicBezTo>
                  <a:cubicBezTo>
                    <a:pt x="49" y="1647"/>
                    <a:pt x="90" y="1606"/>
                    <a:pt x="123" y="1577"/>
                  </a:cubicBezTo>
                  <a:cubicBezTo>
                    <a:pt x="262" y="1453"/>
                    <a:pt x="427" y="1376"/>
                    <a:pt x="603" y="1313"/>
                  </a:cubicBezTo>
                  <a:cubicBezTo>
                    <a:pt x="705" y="1123"/>
                    <a:pt x="784" y="931"/>
                    <a:pt x="836" y="746"/>
                  </a:cubicBezTo>
                  <a:cubicBezTo>
                    <a:pt x="763" y="594"/>
                    <a:pt x="701" y="423"/>
                    <a:pt x="696" y="242"/>
                  </a:cubicBezTo>
                  <a:cubicBezTo>
                    <a:pt x="695" y="200"/>
                    <a:pt x="696" y="145"/>
                    <a:pt x="721" y="97"/>
                  </a:cubicBezTo>
                  <a:cubicBezTo>
                    <a:pt x="750" y="37"/>
                    <a:pt x="810" y="0"/>
                    <a:pt x="869" y="4"/>
                  </a:cubicBezTo>
                  <a:cubicBezTo>
                    <a:pt x="926" y="8"/>
                    <a:pt x="978" y="49"/>
                    <a:pt x="1002" y="109"/>
                  </a:cubicBezTo>
                  <a:cubicBezTo>
                    <a:pt x="1021" y="156"/>
                    <a:pt x="1021" y="204"/>
                    <a:pt x="1020" y="248"/>
                  </a:cubicBezTo>
                  <a:lnTo>
                    <a:pt x="1020" y="249"/>
                  </a:lnTo>
                  <a:cubicBezTo>
                    <a:pt x="1016" y="378"/>
                    <a:pt x="1000" y="509"/>
                    <a:pt x="973" y="637"/>
                  </a:cubicBezTo>
                  <a:cubicBezTo>
                    <a:pt x="966" y="669"/>
                    <a:pt x="958" y="702"/>
                    <a:pt x="949" y="735"/>
                  </a:cubicBezTo>
                  <a:cubicBezTo>
                    <a:pt x="962" y="760"/>
                    <a:pt x="974" y="784"/>
                    <a:pt x="986" y="808"/>
                  </a:cubicBezTo>
                  <a:cubicBezTo>
                    <a:pt x="1044" y="915"/>
                    <a:pt x="1113" y="1036"/>
                    <a:pt x="1203" y="1139"/>
                  </a:cubicBezTo>
                  <a:cubicBezTo>
                    <a:pt x="1354" y="1110"/>
                    <a:pt x="1508" y="1096"/>
                    <a:pt x="1663" y="1111"/>
                  </a:cubicBezTo>
                  <a:cubicBezTo>
                    <a:pt x="1713" y="1116"/>
                    <a:pt x="1772" y="1126"/>
                    <a:pt x="1822" y="1157"/>
                  </a:cubicBezTo>
                  <a:cubicBezTo>
                    <a:pt x="1884" y="1195"/>
                    <a:pt x="1921" y="1262"/>
                    <a:pt x="1915" y="1325"/>
                  </a:cubicBezTo>
                  <a:cubicBezTo>
                    <a:pt x="1910" y="1382"/>
                    <a:pt x="1871" y="1436"/>
                    <a:pt x="1814" y="1465"/>
                  </a:cubicBezTo>
                  <a:cubicBezTo>
                    <a:pt x="1774" y="1486"/>
                    <a:pt x="1726" y="1496"/>
                    <a:pt x="1666" y="1494"/>
                  </a:cubicBezTo>
                  <a:cubicBezTo>
                    <a:pt x="1500" y="1490"/>
                    <a:pt x="1330" y="1413"/>
                    <a:pt x="1187" y="1277"/>
                  </a:cubicBezTo>
                  <a:cubicBezTo>
                    <a:pt x="1180" y="1270"/>
                    <a:pt x="1173" y="1263"/>
                    <a:pt x="1166" y="1256"/>
                  </a:cubicBezTo>
                  <a:cubicBezTo>
                    <a:pt x="1044" y="1284"/>
                    <a:pt x="923" y="1320"/>
                    <a:pt x="806" y="1358"/>
                  </a:cubicBezTo>
                  <a:cubicBezTo>
                    <a:pt x="762" y="1372"/>
                    <a:pt x="720" y="1386"/>
                    <a:pt x="677" y="1400"/>
                  </a:cubicBezTo>
                  <a:cubicBezTo>
                    <a:pt x="606" y="1530"/>
                    <a:pt x="524" y="1659"/>
                    <a:pt x="434" y="1783"/>
                  </a:cubicBezTo>
                  <a:cubicBezTo>
                    <a:pt x="393" y="1840"/>
                    <a:pt x="347" y="1898"/>
                    <a:pt x="277" y="1931"/>
                  </a:cubicBezTo>
                  <a:cubicBezTo>
                    <a:pt x="250" y="1943"/>
                    <a:pt x="217" y="1951"/>
                    <a:pt x="184" y="195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Rectangle 13">
              <a:extLst>
                <a:ext uri="{FF2B5EF4-FFF2-40B4-BE49-F238E27FC236}">
                  <a16:creationId xmlns:a16="http://schemas.microsoft.com/office/drawing/2014/main" id="{13CEF923-705A-43CD-A918-CFB6B1537A36}"/>
                </a:ext>
              </a:extLst>
            </p:cNvPr>
            <p:cNvSpPr>
              <a:spLocks noChangeArrowheads="1"/>
            </p:cNvSpPr>
            <p:nvPr/>
          </p:nvSpPr>
          <p:spPr bwMode="auto">
            <a:xfrm>
              <a:off x="7981950" y="4846010"/>
              <a:ext cx="3852899" cy="33797"/>
            </a:xfrm>
            <a:prstGeom prst="rect">
              <a:avLst/>
            </a:prstGeom>
            <a:solidFill>
              <a:srgbClr val="F8F9F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6879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73B6D-C558-401D-B1EF-A8B3867179C0}"/>
              </a:ext>
            </a:extLst>
          </p:cNvPr>
          <p:cNvSpPr>
            <a:spLocks noGrp="1"/>
          </p:cNvSpPr>
          <p:nvPr>
            <p:ph type="title"/>
          </p:nvPr>
        </p:nvSpPr>
        <p:spPr>
          <a:xfrm>
            <a:off x="335735" y="152896"/>
            <a:ext cx="9135266" cy="936104"/>
          </a:xfrm>
        </p:spPr>
        <p:txBody>
          <a:bodyPr anchor="ctr">
            <a:normAutofit/>
          </a:bodyPr>
          <a:lstStyle/>
          <a:p>
            <a:r>
              <a:rPr lang="en-GB"/>
              <a:t>Setting the title</a:t>
            </a:r>
          </a:p>
        </p:txBody>
      </p:sp>
      <p:pic>
        <p:nvPicPr>
          <p:cNvPr id="5" name="Content Placeholder 4">
            <a:extLst>
              <a:ext uri="{FF2B5EF4-FFF2-40B4-BE49-F238E27FC236}">
                <a16:creationId xmlns:a16="http://schemas.microsoft.com/office/drawing/2014/main" id="{8A3EA9EE-0C36-4CA5-BB64-75D08A147D62}"/>
              </a:ext>
              <a:ext uri="{C183D7F6-B498-43B3-948B-1728B52AA6E4}">
                <adec:decorative xmlns:adec="http://schemas.microsoft.com/office/drawing/2017/decorative" val="1"/>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336000" y="1485000"/>
            <a:ext cx="11520000" cy="4607999"/>
          </a:xfrm>
          <a:prstGeom prst="rect">
            <a:avLst/>
          </a:prstGeom>
          <a:noFill/>
          <a:ln w="38100">
            <a:solidFill>
              <a:schemeClr val="accent1"/>
            </a:solidFill>
          </a:ln>
        </p:spPr>
      </p:pic>
      <p:sp>
        <p:nvSpPr>
          <p:cNvPr id="6" name="Rectangle 5" descr="Select Info from the main menu.">
            <a:extLst>
              <a:ext uri="{FF2B5EF4-FFF2-40B4-BE49-F238E27FC236}">
                <a16:creationId xmlns:a16="http://schemas.microsoft.com/office/drawing/2014/main" id="{0C6E33DC-3782-4ADB-B8EE-95D813187037}"/>
              </a:ext>
            </a:extLst>
          </p:cNvPr>
          <p:cNvSpPr/>
          <p:nvPr/>
        </p:nvSpPr>
        <p:spPr>
          <a:xfrm>
            <a:off x="190501" y="3060241"/>
            <a:ext cx="1733550" cy="58500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descr="You can edit the title within the properties section.">
            <a:extLst>
              <a:ext uri="{FF2B5EF4-FFF2-40B4-BE49-F238E27FC236}">
                <a16:creationId xmlns:a16="http://schemas.microsoft.com/office/drawing/2014/main" id="{06989D8D-8955-49AA-9B02-B3EC5D879E6E}"/>
              </a:ext>
            </a:extLst>
          </p:cNvPr>
          <p:cNvSpPr/>
          <p:nvPr/>
        </p:nvSpPr>
        <p:spPr>
          <a:xfrm>
            <a:off x="8470875" y="4591050"/>
            <a:ext cx="3530625" cy="342900"/>
          </a:xfrm>
          <a:prstGeom prst="rect">
            <a:avLst/>
          </a:prstGeom>
          <a:noFill/>
          <a:ln w="381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343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9E522-2796-4567-BC31-CA973CDA1E55}"/>
              </a:ext>
            </a:extLst>
          </p:cNvPr>
          <p:cNvSpPr>
            <a:spLocks noGrp="1"/>
          </p:cNvSpPr>
          <p:nvPr>
            <p:ph type="title"/>
          </p:nvPr>
        </p:nvSpPr>
        <p:spPr>
          <a:xfrm>
            <a:off x="335735" y="152896"/>
            <a:ext cx="9135266" cy="936104"/>
          </a:xfrm>
        </p:spPr>
        <p:txBody>
          <a:bodyPr anchor="ctr">
            <a:normAutofit/>
          </a:bodyPr>
          <a:lstStyle/>
          <a:p>
            <a:r>
              <a:rPr lang="en-GB"/>
              <a:t>Conclusion</a:t>
            </a:r>
          </a:p>
        </p:txBody>
      </p:sp>
      <p:pic>
        <p:nvPicPr>
          <p:cNvPr id="9" name="Content Placeholder 8">
            <a:extLst>
              <a:ext uri="{FF2B5EF4-FFF2-40B4-BE49-F238E27FC236}">
                <a16:creationId xmlns:a16="http://schemas.microsoft.com/office/drawing/2014/main" id="{443B8E33-7582-4221-A0F6-9EBE0BF8879F}"/>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4233" r="5482" b="1"/>
          <a:stretch/>
        </p:blipFill>
        <p:spPr>
          <a:xfrm>
            <a:off x="336000" y="1269000"/>
            <a:ext cx="11520000" cy="5040000"/>
          </a:xfrm>
          <a:noFill/>
          <a:ln w="38100">
            <a:solidFill>
              <a:schemeClr val="accent1"/>
            </a:solidFill>
          </a:ln>
        </p:spPr>
      </p:pic>
    </p:spTree>
    <p:extLst>
      <p:ext uri="{BB962C8B-B14F-4D97-AF65-F5344CB8AC3E}">
        <p14:creationId xmlns:p14="http://schemas.microsoft.com/office/powerpoint/2010/main" val="892153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2447C-58C8-490C-9BCA-96A91E5F54D7}"/>
              </a:ext>
            </a:extLst>
          </p:cNvPr>
          <p:cNvSpPr>
            <a:spLocks noGrp="1"/>
          </p:cNvSpPr>
          <p:nvPr>
            <p:ph type="title"/>
          </p:nvPr>
        </p:nvSpPr>
        <p:spPr/>
        <p:txBody>
          <a:bodyPr/>
          <a:lstStyle/>
          <a:p>
            <a:r>
              <a:rPr lang="en-GB"/>
              <a:t>Why use the accessibility inspector?</a:t>
            </a:r>
          </a:p>
        </p:txBody>
      </p:sp>
      <p:grpSp>
        <p:nvGrpSpPr>
          <p:cNvPr id="3" name="Group 2">
            <a:extLst>
              <a:ext uri="{FF2B5EF4-FFF2-40B4-BE49-F238E27FC236}">
                <a16:creationId xmlns:a16="http://schemas.microsoft.com/office/drawing/2014/main" id="{B90F4F83-5D47-4FD0-B2B2-AECA75AE2EAC}"/>
              </a:ext>
              <a:ext uri="{C183D7F6-B498-43B3-948B-1728B52AA6E4}">
                <adec:decorative xmlns:adec="http://schemas.microsoft.com/office/drawing/2017/decorative" val="1"/>
              </a:ext>
            </a:extLst>
          </p:cNvPr>
          <p:cNvGrpSpPr>
            <a:grpSpLocks noChangeAspect="1"/>
          </p:cNvGrpSpPr>
          <p:nvPr/>
        </p:nvGrpSpPr>
        <p:grpSpPr>
          <a:xfrm>
            <a:off x="7499137" y="1025624"/>
            <a:ext cx="4784037" cy="5832375"/>
            <a:chOff x="7499137" y="1025624"/>
            <a:chExt cx="4784037" cy="5832375"/>
          </a:xfrm>
          <a:effectLst>
            <a:outerShdw blurRad="50800" dist="38100" dir="2700000" algn="tl" rotWithShape="0">
              <a:prstClr val="black">
                <a:alpha val="40000"/>
              </a:prstClr>
            </a:outerShdw>
          </a:effectLst>
        </p:grpSpPr>
        <p:sp>
          <p:nvSpPr>
            <p:cNvPr id="10" name="Freeform 6">
              <a:extLst>
                <a:ext uri="{FF2B5EF4-FFF2-40B4-BE49-F238E27FC236}">
                  <a16:creationId xmlns:a16="http://schemas.microsoft.com/office/drawing/2014/main" id="{E6CDC93A-D22D-46A8-A8CA-7B8C4278DF61}"/>
                </a:ext>
              </a:extLst>
            </p:cNvPr>
            <p:cNvSpPr>
              <a:spLocks/>
            </p:cNvSpPr>
            <p:nvPr/>
          </p:nvSpPr>
          <p:spPr bwMode="auto">
            <a:xfrm>
              <a:off x="8520866" y="5724517"/>
              <a:ext cx="2541022" cy="1133482"/>
            </a:xfrm>
            <a:custGeom>
              <a:avLst/>
              <a:gdLst>
                <a:gd name="T0" fmla="*/ 21144 w 21144"/>
                <a:gd name="T1" fmla="*/ 9443 h 9443"/>
                <a:gd name="T2" fmla="*/ 0 w 21144"/>
                <a:gd name="T3" fmla="*/ 9443 h 9443"/>
                <a:gd name="T4" fmla="*/ 1386 w 21144"/>
                <a:gd name="T5" fmla="*/ 4728 h 9443"/>
                <a:gd name="T6" fmla="*/ 3414 w 21144"/>
                <a:gd name="T7" fmla="*/ 618 h 9443"/>
                <a:gd name="T8" fmla="*/ 17223 w 21144"/>
                <a:gd name="T9" fmla="*/ 597 h 9443"/>
                <a:gd name="T10" fmla="*/ 19285 w 21144"/>
                <a:gd name="T11" fmla="*/ 4068 h 9443"/>
                <a:gd name="T12" fmla="*/ 21144 w 21144"/>
                <a:gd name="T13" fmla="*/ 9443 h 9443"/>
              </a:gdLst>
              <a:ahLst/>
              <a:cxnLst>
                <a:cxn ang="0">
                  <a:pos x="T0" y="T1"/>
                </a:cxn>
                <a:cxn ang="0">
                  <a:pos x="T2" y="T3"/>
                </a:cxn>
                <a:cxn ang="0">
                  <a:pos x="T4" y="T5"/>
                </a:cxn>
                <a:cxn ang="0">
                  <a:pos x="T6" y="T7"/>
                </a:cxn>
                <a:cxn ang="0">
                  <a:pos x="T8" y="T9"/>
                </a:cxn>
                <a:cxn ang="0">
                  <a:pos x="T10" y="T11"/>
                </a:cxn>
                <a:cxn ang="0">
                  <a:pos x="T12" y="T13"/>
                </a:cxn>
              </a:cxnLst>
              <a:rect l="0" t="0" r="r" b="b"/>
              <a:pathLst>
                <a:path w="21144" h="9443">
                  <a:moveTo>
                    <a:pt x="21144" y="9443"/>
                  </a:moveTo>
                  <a:lnTo>
                    <a:pt x="0" y="9443"/>
                  </a:lnTo>
                  <a:cubicBezTo>
                    <a:pt x="303" y="7734"/>
                    <a:pt x="833" y="6108"/>
                    <a:pt x="1386" y="4728"/>
                  </a:cubicBezTo>
                  <a:cubicBezTo>
                    <a:pt x="2364" y="2288"/>
                    <a:pt x="3414" y="618"/>
                    <a:pt x="3414" y="618"/>
                  </a:cubicBezTo>
                  <a:cubicBezTo>
                    <a:pt x="7905" y="23"/>
                    <a:pt x="12688" y="0"/>
                    <a:pt x="17223" y="597"/>
                  </a:cubicBezTo>
                  <a:cubicBezTo>
                    <a:pt x="17223" y="597"/>
                    <a:pt x="18253" y="1984"/>
                    <a:pt x="19285" y="4068"/>
                  </a:cubicBezTo>
                  <a:cubicBezTo>
                    <a:pt x="20034" y="5580"/>
                    <a:pt x="20785" y="7460"/>
                    <a:pt x="21144" y="944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EE27BEEF-39C3-400C-8996-FB977D0E7BC8}"/>
                </a:ext>
              </a:extLst>
            </p:cNvPr>
            <p:cNvSpPr>
              <a:spLocks/>
            </p:cNvSpPr>
            <p:nvPr/>
          </p:nvSpPr>
          <p:spPr bwMode="auto">
            <a:xfrm>
              <a:off x="8363881" y="1477953"/>
              <a:ext cx="2671398" cy="2525057"/>
            </a:xfrm>
            <a:custGeom>
              <a:avLst/>
              <a:gdLst>
                <a:gd name="T0" fmla="*/ 17848 w 22207"/>
                <a:gd name="T1" fmla="*/ 4369 h 21062"/>
                <a:gd name="T2" fmla="*/ 20888 w 22207"/>
                <a:gd name="T3" fmla="*/ 8837 h 21062"/>
                <a:gd name="T4" fmla="*/ 19196 w 22207"/>
                <a:gd name="T5" fmla="*/ 15002 h 21062"/>
                <a:gd name="T6" fmla="*/ 15245 w 22207"/>
                <a:gd name="T7" fmla="*/ 18988 h 21062"/>
                <a:gd name="T8" fmla="*/ 11157 w 22207"/>
                <a:gd name="T9" fmla="*/ 20735 h 21062"/>
                <a:gd name="T10" fmla="*/ 3638 w 22207"/>
                <a:gd name="T11" fmla="*/ 15320 h 21062"/>
                <a:gd name="T12" fmla="*/ 2439 w 22207"/>
                <a:gd name="T13" fmla="*/ 9005 h 21062"/>
                <a:gd name="T14" fmla="*/ 5735 w 22207"/>
                <a:gd name="T15" fmla="*/ 3788 h 21062"/>
                <a:gd name="T16" fmla="*/ 11429 w 22207"/>
                <a:gd name="T17" fmla="*/ 1500 h 21062"/>
                <a:gd name="T18" fmla="*/ 17848 w 22207"/>
                <a:gd name="T19" fmla="*/ 4369 h 21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07" h="21062">
                  <a:moveTo>
                    <a:pt x="17848" y="4369"/>
                  </a:moveTo>
                  <a:cubicBezTo>
                    <a:pt x="17848" y="4369"/>
                    <a:pt x="21858" y="3806"/>
                    <a:pt x="20888" y="8837"/>
                  </a:cubicBezTo>
                  <a:cubicBezTo>
                    <a:pt x="20574" y="10462"/>
                    <a:pt x="22207" y="13214"/>
                    <a:pt x="19196" y="15002"/>
                  </a:cubicBezTo>
                  <a:cubicBezTo>
                    <a:pt x="17474" y="16025"/>
                    <a:pt x="20292" y="18103"/>
                    <a:pt x="15245" y="18988"/>
                  </a:cubicBezTo>
                  <a:cubicBezTo>
                    <a:pt x="13289" y="19331"/>
                    <a:pt x="11522" y="21062"/>
                    <a:pt x="11157" y="20735"/>
                  </a:cubicBezTo>
                  <a:cubicBezTo>
                    <a:pt x="9818" y="19537"/>
                    <a:pt x="3280" y="20140"/>
                    <a:pt x="3638" y="15320"/>
                  </a:cubicBezTo>
                  <a:cubicBezTo>
                    <a:pt x="3780" y="13416"/>
                    <a:pt x="0" y="12519"/>
                    <a:pt x="2439" y="9005"/>
                  </a:cubicBezTo>
                  <a:cubicBezTo>
                    <a:pt x="3843" y="6981"/>
                    <a:pt x="1249" y="4672"/>
                    <a:pt x="5735" y="3788"/>
                  </a:cubicBezTo>
                  <a:cubicBezTo>
                    <a:pt x="6895" y="3559"/>
                    <a:pt x="6538" y="0"/>
                    <a:pt x="11429" y="1500"/>
                  </a:cubicBezTo>
                  <a:cubicBezTo>
                    <a:pt x="12941" y="1964"/>
                    <a:pt x="16157" y="1"/>
                    <a:pt x="17848" y="436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DD31DC9D-DE6F-41D3-96E6-0684990E0129}"/>
                </a:ext>
              </a:extLst>
            </p:cNvPr>
            <p:cNvSpPr>
              <a:spLocks/>
            </p:cNvSpPr>
            <p:nvPr/>
          </p:nvSpPr>
          <p:spPr bwMode="auto">
            <a:xfrm>
              <a:off x="9236609" y="2127177"/>
              <a:ext cx="1109536" cy="1737474"/>
            </a:xfrm>
            <a:custGeom>
              <a:avLst/>
              <a:gdLst>
                <a:gd name="T0" fmla="*/ 8870 w 9216"/>
                <a:gd name="T1" fmla="*/ 6318 h 14508"/>
                <a:gd name="T2" fmla="*/ 7447 w 9216"/>
                <a:gd name="T3" fmla="*/ 7537 h 14508"/>
                <a:gd name="T4" fmla="*/ 7060 w 9216"/>
                <a:gd name="T5" fmla="*/ 8490 h 14508"/>
                <a:gd name="T6" fmla="*/ 7469 w 9216"/>
                <a:gd name="T7" fmla="*/ 12245 h 14508"/>
                <a:gd name="T8" fmla="*/ 1809 w 9216"/>
                <a:gd name="T9" fmla="*/ 13225 h 14508"/>
                <a:gd name="T10" fmla="*/ 2074 w 9216"/>
                <a:gd name="T11" fmla="*/ 10955 h 14508"/>
                <a:gd name="T12" fmla="*/ 4400 w 9216"/>
                <a:gd name="T13" fmla="*/ 9882 h 14508"/>
                <a:gd name="T14" fmla="*/ 1539 w 9216"/>
                <a:gd name="T15" fmla="*/ 9324 h 14508"/>
                <a:gd name="T16" fmla="*/ 80 w 9216"/>
                <a:gd name="T17" fmla="*/ 6573 h 14508"/>
                <a:gd name="T18" fmla="*/ 30 w 9216"/>
                <a:gd name="T19" fmla="*/ 6143 h 14508"/>
                <a:gd name="T20" fmla="*/ 9 w 9216"/>
                <a:gd name="T21" fmla="*/ 5775 h 14508"/>
                <a:gd name="T22" fmla="*/ 14 w 9216"/>
                <a:gd name="T23" fmla="*/ 5088 h 14508"/>
                <a:gd name="T24" fmla="*/ 46 w 9216"/>
                <a:gd name="T25" fmla="*/ 4637 h 14508"/>
                <a:gd name="T26" fmla="*/ 78 w 9216"/>
                <a:gd name="T27" fmla="*/ 4332 h 14508"/>
                <a:gd name="T28" fmla="*/ 493 w 9216"/>
                <a:gd name="T29" fmla="*/ 2406 h 14508"/>
                <a:gd name="T30" fmla="*/ 3250 w 9216"/>
                <a:gd name="T31" fmla="*/ 251 h 14508"/>
                <a:gd name="T32" fmla="*/ 5931 w 9216"/>
                <a:gd name="T33" fmla="*/ 2074 h 14508"/>
                <a:gd name="T34" fmla="*/ 7144 w 9216"/>
                <a:gd name="T35" fmla="*/ 4858 h 14508"/>
                <a:gd name="T36" fmla="*/ 7348 w 9216"/>
                <a:gd name="T37" fmla="*/ 5343 h 14508"/>
                <a:gd name="T38" fmla="*/ 7693 w 9216"/>
                <a:gd name="T39" fmla="*/ 5204 h 14508"/>
                <a:gd name="T40" fmla="*/ 7973 w 9216"/>
                <a:gd name="T41" fmla="*/ 4998 h 14508"/>
                <a:gd name="T42" fmla="*/ 8870 w 9216"/>
                <a:gd name="T43" fmla="*/ 6318 h 14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16" h="14508">
                  <a:moveTo>
                    <a:pt x="8870" y="6318"/>
                  </a:moveTo>
                  <a:cubicBezTo>
                    <a:pt x="8608" y="7255"/>
                    <a:pt x="8067" y="7713"/>
                    <a:pt x="7447" y="7537"/>
                  </a:cubicBezTo>
                  <a:cubicBezTo>
                    <a:pt x="7370" y="7832"/>
                    <a:pt x="7217" y="8232"/>
                    <a:pt x="7060" y="8490"/>
                  </a:cubicBezTo>
                  <a:lnTo>
                    <a:pt x="7469" y="12245"/>
                  </a:lnTo>
                  <a:cubicBezTo>
                    <a:pt x="4216" y="14508"/>
                    <a:pt x="1809" y="13225"/>
                    <a:pt x="1809" y="13225"/>
                  </a:cubicBezTo>
                  <a:lnTo>
                    <a:pt x="2074" y="10955"/>
                  </a:lnTo>
                  <a:lnTo>
                    <a:pt x="4400" y="9882"/>
                  </a:lnTo>
                  <a:cubicBezTo>
                    <a:pt x="3063" y="10127"/>
                    <a:pt x="2124" y="9766"/>
                    <a:pt x="1539" y="9324"/>
                  </a:cubicBezTo>
                  <a:cubicBezTo>
                    <a:pt x="627" y="8635"/>
                    <a:pt x="233" y="7602"/>
                    <a:pt x="80" y="6573"/>
                  </a:cubicBezTo>
                  <a:cubicBezTo>
                    <a:pt x="58" y="6430"/>
                    <a:pt x="42" y="6287"/>
                    <a:pt x="30" y="6143"/>
                  </a:cubicBezTo>
                  <a:cubicBezTo>
                    <a:pt x="20" y="6020"/>
                    <a:pt x="13" y="5898"/>
                    <a:pt x="9" y="5775"/>
                  </a:cubicBezTo>
                  <a:cubicBezTo>
                    <a:pt x="0" y="5542"/>
                    <a:pt x="3" y="5311"/>
                    <a:pt x="14" y="5088"/>
                  </a:cubicBezTo>
                  <a:cubicBezTo>
                    <a:pt x="21" y="4934"/>
                    <a:pt x="32" y="4784"/>
                    <a:pt x="46" y="4637"/>
                  </a:cubicBezTo>
                  <a:cubicBezTo>
                    <a:pt x="56" y="4533"/>
                    <a:pt x="66" y="4431"/>
                    <a:pt x="78" y="4332"/>
                  </a:cubicBezTo>
                  <a:cubicBezTo>
                    <a:pt x="216" y="3223"/>
                    <a:pt x="316" y="2867"/>
                    <a:pt x="493" y="2406"/>
                  </a:cubicBezTo>
                  <a:cubicBezTo>
                    <a:pt x="1026" y="1017"/>
                    <a:pt x="2233" y="0"/>
                    <a:pt x="3250" y="251"/>
                  </a:cubicBezTo>
                  <a:cubicBezTo>
                    <a:pt x="4280" y="506"/>
                    <a:pt x="3911" y="1336"/>
                    <a:pt x="5931" y="2074"/>
                  </a:cubicBezTo>
                  <a:cubicBezTo>
                    <a:pt x="7211" y="2542"/>
                    <a:pt x="7240" y="3661"/>
                    <a:pt x="7144" y="4858"/>
                  </a:cubicBezTo>
                  <a:cubicBezTo>
                    <a:pt x="7118" y="5172"/>
                    <a:pt x="7206" y="5325"/>
                    <a:pt x="7348" y="5343"/>
                  </a:cubicBezTo>
                  <a:cubicBezTo>
                    <a:pt x="7444" y="5355"/>
                    <a:pt x="7565" y="5305"/>
                    <a:pt x="7693" y="5204"/>
                  </a:cubicBezTo>
                  <a:cubicBezTo>
                    <a:pt x="7774" y="5142"/>
                    <a:pt x="7865" y="5073"/>
                    <a:pt x="7973" y="4998"/>
                  </a:cubicBezTo>
                  <a:cubicBezTo>
                    <a:pt x="8515" y="4626"/>
                    <a:pt x="9216" y="5077"/>
                    <a:pt x="8870" y="631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9">
              <a:extLst>
                <a:ext uri="{FF2B5EF4-FFF2-40B4-BE49-F238E27FC236}">
                  <a16:creationId xmlns:a16="http://schemas.microsoft.com/office/drawing/2014/main" id="{6BC5E770-1476-4B32-86CF-F5E58F9AFDC7}"/>
                </a:ext>
              </a:extLst>
            </p:cNvPr>
            <p:cNvSpPr>
              <a:spLocks/>
            </p:cNvSpPr>
            <p:nvPr/>
          </p:nvSpPr>
          <p:spPr bwMode="auto">
            <a:xfrm>
              <a:off x="9303128" y="2430503"/>
              <a:ext cx="223503" cy="77163"/>
            </a:xfrm>
            <a:custGeom>
              <a:avLst/>
              <a:gdLst>
                <a:gd name="T0" fmla="*/ 825 w 1862"/>
                <a:gd name="T1" fmla="*/ 140 h 646"/>
                <a:gd name="T2" fmla="*/ 1808 w 1862"/>
                <a:gd name="T3" fmla="*/ 327 h 646"/>
                <a:gd name="T4" fmla="*/ 1840 w 1862"/>
                <a:gd name="T5" fmla="*/ 442 h 646"/>
                <a:gd name="T6" fmla="*/ 1725 w 1862"/>
                <a:gd name="T7" fmla="*/ 473 h 646"/>
                <a:gd name="T8" fmla="*/ 148 w 1862"/>
                <a:gd name="T9" fmla="*/ 616 h 646"/>
                <a:gd name="T10" fmla="*/ 30 w 1862"/>
                <a:gd name="T11" fmla="*/ 607 h 646"/>
                <a:gd name="T12" fmla="*/ 39 w 1862"/>
                <a:gd name="T13" fmla="*/ 488 h 646"/>
                <a:gd name="T14" fmla="*/ 825 w 1862"/>
                <a:gd name="T15" fmla="*/ 140 h 6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62" h="646">
                  <a:moveTo>
                    <a:pt x="825" y="140"/>
                  </a:moveTo>
                  <a:cubicBezTo>
                    <a:pt x="1360" y="80"/>
                    <a:pt x="1802" y="324"/>
                    <a:pt x="1808" y="327"/>
                  </a:cubicBezTo>
                  <a:cubicBezTo>
                    <a:pt x="1848" y="350"/>
                    <a:pt x="1862" y="401"/>
                    <a:pt x="1840" y="442"/>
                  </a:cubicBezTo>
                  <a:cubicBezTo>
                    <a:pt x="1817" y="482"/>
                    <a:pt x="1766" y="496"/>
                    <a:pt x="1725" y="473"/>
                  </a:cubicBezTo>
                  <a:cubicBezTo>
                    <a:pt x="1691" y="454"/>
                    <a:pt x="863" y="0"/>
                    <a:pt x="148" y="616"/>
                  </a:cubicBezTo>
                  <a:cubicBezTo>
                    <a:pt x="113" y="646"/>
                    <a:pt x="60" y="642"/>
                    <a:pt x="30" y="607"/>
                  </a:cubicBezTo>
                  <a:cubicBezTo>
                    <a:pt x="0" y="572"/>
                    <a:pt x="4" y="519"/>
                    <a:pt x="39" y="488"/>
                  </a:cubicBezTo>
                  <a:cubicBezTo>
                    <a:pt x="298" y="265"/>
                    <a:pt x="572" y="168"/>
                    <a:pt x="825" y="1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0">
              <a:extLst>
                <a:ext uri="{FF2B5EF4-FFF2-40B4-BE49-F238E27FC236}">
                  <a16:creationId xmlns:a16="http://schemas.microsoft.com/office/drawing/2014/main" id="{A5D3B059-88A8-4002-BED0-26A02236CE99}"/>
                </a:ext>
              </a:extLst>
            </p:cNvPr>
            <p:cNvSpPr>
              <a:spLocks/>
            </p:cNvSpPr>
            <p:nvPr/>
          </p:nvSpPr>
          <p:spPr bwMode="auto">
            <a:xfrm>
              <a:off x="9766100" y="2457110"/>
              <a:ext cx="212860" cy="103770"/>
            </a:xfrm>
            <a:custGeom>
              <a:avLst/>
              <a:gdLst>
                <a:gd name="T0" fmla="*/ 1069 w 1769"/>
                <a:gd name="T1" fmla="*/ 192 h 871"/>
                <a:gd name="T2" fmla="*/ 71 w 1769"/>
                <a:gd name="T3" fmla="*/ 127 h 871"/>
                <a:gd name="T4" fmla="*/ 11 w 1769"/>
                <a:gd name="T5" fmla="*/ 230 h 871"/>
                <a:gd name="T6" fmla="*/ 114 w 1769"/>
                <a:gd name="T7" fmla="*/ 289 h 871"/>
                <a:gd name="T8" fmla="*/ 1605 w 1769"/>
                <a:gd name="T9" fmla="*/ 823 h 871"/>
                <a:gd name="T10" fmla="*/ 1722 w 1769"/>
                <a:gd name="T11" fmla="*/ 844 h 871"/>
                <a:gd name="T12" fmla="*/ 1743 w 1769"/>
                <a:gd name="T13" fmla="*/ 727 h 871"/>
                <a:gd name="T14" fmla="*/ 1069 w 1769"/>
                <a:gd name="T15" fmla="*/ 192 h 8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69" h="871">
                  <a:moveTo>
                    <a:pt x="1069" y="192"/>
                  </a:moveTo>
                  <a:cubicBezTo>
                    <a:pt x="566" y="0"/>
                    <a:pt x="78" y="125"/>
                    <a:pt x="71" y="127"/>
                  </a:cubicBezTo>
                  <a:cubicBezTo>
                    <a:pt x="26" y="139"/>
                    <a:pt x="0" y="185"/>
                    <a:pt x="11" y="230"/>
                  </a:cubicBezTo>
                  <a:cubicBezTo>
                    <a:pt x="23" y="275"/>
                    <a:pt x="69" y="301"/>
                    <a:pt x="114" y="289"/>
                  </a:cubicBezTo>
                  <a:cubicBezTo>
                    <a:pt x="153" y="279"/>
                    <a:pt x="1068" y="47"/>
                    <a:pt x="1605" y="823"/>
                  </a:cubicBezTo>
                  <a:cubicBezTo>
                    <a:pt x="1631" y="861"/>
                    <a:pt x="1684" y="871"/>
                    <a:pt x="1722" y="844"/>
                  </a:cubicBezTo>
                  <a:cubicBezTo>
                    <a:pt x="1760" y="818"/>
                    <a:pt x="1769" y="765"/>
                    <a:pt x="1743" y="727"/>
                  </a:cubicBezTo>
                  <a:cubicBezTo>
                    <a:pt x="1548" y="446"/>
                    <a:pt x="1307" y="284"/>
                    <a:pt x="1069" y="19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01E30CBF-9339-4ABE-99AC-5D6904AB0FD1}"/>
                </a:ext>
              </a:extLst>
            </p:cNvPr>
            <p:cNvSpPr>
              <a:spLocks/>
            </p:cNvSpPr>
            <p:nvPr/>
          </p:nvSpPr>
          <p:spPr bwMode="auto">
            <a:xfrm>
              <a:off x="9364325" y="2558219"/>
              <a:ext cx="103770" cy="117073"/>
            </a:xfrm>
            <a:custGeom>
              <a:avLst/>
              <a:gdLst>
                <a:gd name="T0" fmla="*/ 819 w 851"/>
                <a:gd name="T1" fmla="*/ 534 h 969"/>
                <a:gd name="T2" fmla="*/ 368 w 851"/>
                <a:gd name="T3" fmla="*/ 942 h 969"/>
                <a:gd name="T4" fmla="*/ 32 w 851"/>
                <a:gd name="T5" fmla="*/ 435 h 969"/>
                <a:gd name="T6" fmla="*/ 483 w 851"/>
                <a:gd name="T7" fmla="*/ 27 h 969"/>
                <a:gd name="T8" fmla="*/ 819 w 851"/>
                <a:gd name="T9" fmla="*/ 534 h 969"/>
              </a:gdLst>
              <a:ahLst/>
              <a:cxnLst>
                <a:cxn ang="0">
                  <a:pos x="T0" y="T1"/>
                </a:cxn>
                <a:cxn ang="0">
                  <a:pos x="T2" y="T3"/>
                </a:cxn>
                <a:cxn ang="0">
                  <a:pos x="T4" y="T5"/>
                </a:cxn>
                <a:cxn ang="0">
                  <a:pos x="T6" y="T7"/>
                </a:cxn>
                <a:cxn ang="0">
                  <a:pos x="T8" y="T9"/>
                </a:cxn>
              </a:cxnLst>
              <a:rect l="0" t="0" r="r" b="b"/>
              <a:pathLst>
                <a:path w="851" h="969">
                  <a:moveTo>
                    <a:pt x="819" y="534"/>
                  </a:moveTo>
                  <a:cubicBezTo>
                    <a:pt x="787" y="786"/>
                    <a:pt x="586" y="969"/>
                    <a:pt x="368" y="942"/>
                  </a:cubicBezTo>
                  <a:cubicBezTo>
                    <a:pt x="151" y="914"/>
                    <a:pt x="0" y="687"/>
                    <a:pt x="32" y="435"/>
                  </a:cubicBezTo>
                  <a:cubicBezTo>
                    <a:pt x="63" y="182"/>
                    <a:pt x="266" y="0"/>
                    <a:pt x="483" y="27"/>
                  </a:cubicBezTo>
                  <a:cubicBezTo>
                    <a:pt x="700" y="55"/>
                    <a:pt x="851" y="281"/>
                    <a:pt x="819" y="53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F5F6F13E-4943-433E-9536-433F8F47EDA4}"/>
                </a:ext>
              </a:extLst>
            </p:cNvPr>
            <p:cNvSpPr>
              <a:spLocks/>
            </p:cNvSpPr>
            <p:nvPr/>
          </p:nvSpPr>
          <p:spPr bwMode="auto">
            <a:xfrm>
              <a:off x="9782064" y="2606113"/>
              <a:ext cx="101109" cy="114413"/>
            </a:xfrm>
            <a:custGeom>
              <a:avLst/>
              <a:gdLst>
                <a:gd name="T0" fmla="*/ 818 w 850"/>
                <a:gd name="T1" fmla="*/ 534 h 969"/>
                <a:gd name="T2" fmla="*/ 367 w 850"/>
                <a:gd name="T3" fmla="*/ 941 h 969"/>
                <a:gd name="T4" fmla="*/ 31 w 850"/>
                <a:gd name="T5" fmla="*/ 435 h 969"/>
                <a:gd name="T6" fmla="*/ 482 w 850"/>
                <a:gd name="T7" fmla="*/ 27 h 969"/>
                <a:gd name="T8" fmla="*/ 818 w 850"/>
                <a:gd name="T9" fmla="*/ 534 h 969"/>
              </a:gdLst>
              <a:ahLst/>
              <a:cxnLst>
                <a:cxn ang="0">
                  <a:pos x="T0" y="T1"/>
                </a:cxn>
                <a:cxn ang="0">
                  <a:pos x="T2" y="T3"/>
                </a:cxn>
                <a:cxn ang="0">
                  <a:pos x="T4" y="T5"/>
                </a:cxn>
                <a:cxn ang="0">
                  <a:pos x="T6" y="T7"/>
                </a:cxn>
                <a:cxn ang="0">
                  <a:pos x="T8" y="T9"/>
                </a:cxn>
              </a:cxnLst>
              <a:rect l="0" t="0" r="r" b="b"/>
              <a:pathLst>
                <a:path w="850" h="969">
                  <a:moveTo>
                    <a:pt x="818" y="534"/>
                  </a:moveTo>
                  <a:cubicBezTo>
                    <a:pt x="787" y="786"/>
                    <a:pt x="585" y="969"/>
                    <a:pt x="367" y="941"/>
                  </a:cubicBezTo>
                  <a:cubicBezTo>
                    <a:pt x="150" y="914"/>
                    <a:pt x="0" y="687"/>
                    <a:pt x="31" y="435"/>
                  </a:cubicBezTo>
                  <a:cubicBezTo>
                    <a:pt x="63" y="182"/>
                    <a:pt x="265" y="0"/>
                    <a:pt x="482" y="27"/>
                  </a:cubicBezTo>
                  <a:cubicBezTo>
                    <a:pt x="700" y="54"/>
                    <a:pt x="850" y="281"/>
                    <a:pt x="818" y="53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3">
              <a:extLst>
                <a:ext uri="{FF2B5EF4-FFF2-40B4-BE49-F238E27FC236}">
                  <a16:creationId xmlns:a16="http://schemas.microsoft.com/office/drawing/2014/main" id="{04BA0782-C339-4DBE-9AC5-88CD58DCE24B}"/>
                </a:ext>
              </a:extLst>
            </p:cNvPr>
            <p:cNvSpPr>
              <a:spLocks/>
            </p:cNvSpPr>
            <p:nvPr/>
          </p:nvSpPr>
          <p:spPr bwMode="auto">
            <a:xfrm>
              <a:off x="9529292" y="2661989"/>
              <a:ext cx="122395" cy="202217"/>
            </a:xfrm>
            <a:custGeom>
              <a:avLst/>
              <a:gdLst>
                <a:gd name="T0" fmla="*/ 585 w 1016"/>
                <a:gd name="T1" fmla="*/ 1657 h 1682"/>
                <a:gd name="T2" fmla="*/ 141 w 1016"/>
                <a:gd name="T3" fmla="*/ 1396 h 1682"/>
                <a:gd name="T4" fmla="*/ 71 w 1016"/>
                <a:gd name="T5" fmla="*/ 915 h 1682"/>
                <a:gd name="T6" fmla="*/ 418 w 1016"/>
                <a:gd name="T7" fmla="*/ 114 h 1682"/>
                <a:gd name="T8" fmla="*/ 570 w 1016"/>
                <a:gd name="T9" fmla="*/ 185 h 1682"/>
                <a:gd name="T10" fmla="*/ 223 w 1016"/>
                <a:gd name="T11" fmla="*/ 985 h 1682"/>
                <a:gd name="T12" fmla="*/ 274 w 1016"/>
                <a:gd name="T13" fmla="*/ 1293 h 1682"/>
                <a:gd name="T14" fmla="*/ 911 w 1016"/>
                <a:gd name="T15" fmla="*/ 1495 h 1682"/>
                <a:gd name="T16" fmla="*/ 1008 w 1016"/>
                <a:gd name="T17" fmla="*/ 1563 h 1682"/>
                <a:gd name="T18" fmla="*/ 940 w 1016"/>
                <a:gd name="T19" fmla="*/ 1661 h 1682"/>
                <a:gd name="T20" fmla="*/ 585 w 1016"/>
                <a:gd name="T21" fmla="*/ 1657 h 1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16" h="1682">
                  <a:moveTo>
                    <a:pt x="585" y="1657"/>
                  </a:moveTo>
                  <a:cubicBezTo>
                    <a:pt x="403" y="1620"/>
                    <a:pt x="244" y="1530"/>
                    <a:pt x="141" y="1396"/>
                  </a:cubicBezTo>
                  <a:cubicBezTo>
                    <a:pt x="25" y="1247"/>
                    <a:pt x="0" y="1072"/>
                    <a:pt x="71" y="915"/>
                  </a:cubicBezTo>
                  <a:cubicBezTo>
                    <a:pt x="204" y="623"/>
                    <a:pt x="322" y="347"/>
                    <a:pt x="418" y="114"/>
                  </a:cubicBezTo>
                  <a:cubicBezTo>
                    <a:pt x="471" y="0"/>
                    <a:pt x="623" y="71"/>
                    <a:pt x="570" y="185"/>
                  </a:cubicBezTo>
                  <a:cubicBezTo>
                    <a:pt x="474" y="419"/>
                    <a:pt x="356" y="693"/>
                    <a:pt x="223" y="985"/>
                  </a:cubicBezTo>
                  <a:cubicBezTo>
                    <a:pt x="179" y="1082"/>
                    <a:pt x="197" y="1195"/>
                    <a:pt x="274" y="1293"/>
                  </a:cubicBezTo>
                  <a:cubicBezTo>
                    <a:pt x="372" y="1421"/>
                    <a:pt x="598" y="1550"/>
                    <a:pt x="911" y="1495"/>
                  </a:cubicBezTo>
                  <a:cubicBezTo>
                    <a:pt x="956" y="1487"/>
                    <a:pt x="1000" y="1518"/>
                    <a:pt x="1008" y="1563"/>
                  </a:cubicBezTo>
                  <a:cubicBezTo>
                    <a:pt x="1016" y="1609"/>
                    <a:pt x="985" y="1653"/>
                    <a:pt x="940" y="1661"/>
                  </a:cubicBezTo>
                  <a:cubicBezTo>
                    <a:pt x="818" y="1682"/>
                    <a:pt x="697" y="1680"/>
                    <a:pt x="585" y="165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6">
              <a:extLst>
                <a:ext uri="{FF2B5EF4-FFF2-40B4-BE49-F238E27FC236}">
                  <a16:creationId xmlns:a16="http://schemas.microsoft.com/office/drawing/2014/main" id="{909CCA96-20EC-4DD6-AB95-E2B8119E3710}"/>
                </a:ext>
              </a:extLst>
            </p:cNvPr>
            <p:cNvSpPr>
              <a:spLocks/>
            </p:cNvSpPr>
            <p:nvPr/>
          </p:nvSpPr>
          <p:spPr bwMode="auto">
            <a:xfrm>
              <a:off x="9486720" y="2906779"/>
              <a:ext cx="258094" cy="127716"/>
            </a:xfrm>
            <a:custGeom>
              <a:avLst/>
              <a:gdLst>
                <a:gd name="T0" fmla="*/ 2043 w 2142"/>
                <a:gd name="T1" fmla="*/ 109 h 1058"/>
                <a:gd name="T2" fmla="*/ 1097 w 2142"/>
                <a:gd name="T3" fmla="*/ 1001 h 1058"/>
                <a:gd name="T4" fmla="*/ 211 w 2142"/>
                <a:gd name="T5" fmla="*/ 131 h 1058"/>
                <a:gd name="T6" fmla="*/ 1102 w 2142"/>
                <a:gd name="T7" fmla="*/ 322 h 1058"/>
                <a:gd name="T8" fmla="*/ 2043 w 2142"/>
                <a:gd name="T9" fmla="*/ 109 h 1058"/>
              </a:gdLst>
              <a:ahLst/>
              <a:cxnLst>
                <a:cxn ang="0">
                  <a:pos x="T0" y="T1"/>
                </a:cxn>
                <a:cxn ang="0">
                  <a:pos x="T2" y="T3"/>
                </a:cxn>
                <a:cxn ang="0">
                  <a:pos x="T4" y="T5"/>
                </a:cxn>
                <a:cxn ang="0">
                  <a:pos x="T6" y="T7"/>
                </a:cxn>
                <a:cxn ang="0">
                  <a:pos x="T8" y="T9"/>
                </a:cxn>
              </a:cxnLst>
              <a:rect l="0" t="0" r="r" b="b"/>
              <a:pathLst>
                <a:path w="2142" h="1058">
                  <a:moveTo>
                    <a:pt x="2043" y="109"/>
                  </a:moveTo>
                  <a:cubicBezTo>
                    <a:pt x="2142" y="310"/>
                    <a:pt x="1871" y="956"/>
                    <a:pt x="1097" y="1001"/>
                  </a:cubicBezTo>
                  <a:cubicBezTo>
                    <a:pt x="105" y="1058"/>
                    <a:pt x="0" y="34"/>
                    <a:pt x="211" y="131"/>
                  </a:cubicBezTo>
                  <a:cubicBezTo>
                    <a:pt x="540" y="262"/>
                    <a:pt x="851" y="318"/>
                    <a:pt x="1102" y="322"/>
                  </a:cubicBezTo>
                  <a:cubicBezTo>
                    <a:pt x="1709" y="332"/>
                    <a:pt x="1990" y="0"/>
                    <a:pt x="2043"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3AFA4284-1FFE-43C4-B521-8822194C516B}"/>
                </a:ext>
              </a:extLst>
            </p:cNvPr>
            <p:cNvSpPr>
              <a:spLocks/>
            </p:cNvSpPr>
            <p:nvPr/>
          </p:nvSpPr>
          <p:spPr bwMode="auto">
            <a:xfrm>
              <a:off x="10822419" y="5809662"/>
              <a:ext cx="577385" cy="617295"/>
            </a:xfrm>
            <a:custGeom>
              <a:avLst/>
              <a:gdLst>
                <a:gd name="T0" fmla="*/ 544 w 4794"/>
                <a:gd name="T1" fmla="*/ 1166 h 5150"/>
                <a:gd name="T2" fmla="*/ 3676 w 4794"/>
                <a:gd name="T3" fmla="*/ 4202 h 5150"/>
                <a:gd name="T4" fmla="*/ 544 w 4794"/>
                <a:gd name="T5" fmla="*/ 1166 h 5150"/>
              </a:gdLst>
              <a:ahLst/>
              <a:cxnLst>
                <a:cxn ang="0">
                  <a:pos x="T0" y="T1"/>
                </a:cxn>
                <a:cxn ang="0">
                  <a:pos x="T2" y="T3"/>
                </a:cxn>
                <a:cxn ang="0">
                  <a:pos x="T4" y="T5"/>
                </a:cxn>
              </a:cxnLst>
              <a:rect l="0" t="0" r="r" b="b"/>
              <a:pathLst>
                <a:path w="4794" h="5150">
                  <a:moveTo>
                    <a:pt x="544" y="1166"/>
                  </a:moveTo>
                  <a:cubicBezTo>
                    <a:pt x="0" y="2252"/>
                    <a:pt x="2838" y="5150"/>
                    <a:pt x="3676" y="4202"/>
                  </a:cubicBezTo>
                  <a:cubicBezTo>
                    <a:pt x="4794" y="2937"/>
                    <a:pt x="1919" y="0"/>
                    <a:pt x="544" y="116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C38062A0-0C49-4168-8260-E5C699AE7C2A}"/>
                </a:ext>
              </a:extLst>
            </p:cNvPr>
            <p:cNvSpPr>
              <a:spLocks/>
            </p:cNvSpPr>
            <p:nvPr/>
          </p:nvSpPr>
          <p:spPr bwMode="auto">
            <a:xfrm>
              <a:off x="10111998" y="5769751"/>
              <a:ext cx="1301110" cy="691796"/>
            </a:xfrm>
            <a:custGeom>
              <a:avLst/>
              <a:gdLst>
                <a:gd name="T0" fmla="*/ 7345 w 10801"/>
                <a:gd name="T1" fmla="*/ 0 h 5765"/>
                <a:gd name="T2" fmla="*/ 6043 w 10801"/>
                <a:gd name="T3" fmla="*/ 2115 h 5765"/>
                <a:gd name="T4" fmla="*/ 4228 w 10801"/>
                <a:gd name="T5" fmla="*/ 1485 h 5765"/>
                <a:gd name="T6" fmla="*/ 1107 w 10801"/>
                <a:gd name="T7" fmla="*/ 1049 h 5765"/>
                <a:gd name="T8" fmla="*/ 558 w 10801"/>
                <a:gd name="T9" fmla="*/ 1315 h 5765"/>
                <a:gd name="T10" fmla="*/ 805 w 10801"/>
                <a:gd name="T11" fmla="*/ 1698 h 5765"/>
                <a:gd name="T12" fmla="*/ 695 w 10801"/>
                <a:gd name="T13" fmla="*/ 1682 h 5765"/>
                <a:gd name="T14" fmla="*/ 117 w 10801"/>
                <a:gd name="T15" fmla="*/ 1851 h 5765"/>
                <a:gd name="T16" fmla="*/ 449 w 10801"/>
                <a:gd name="T17" fmla="*/ 2377 h 5765"/>
                <a:gd name="T18" fmla="*/ 624 w 10801"/>
                <a:gd name="T19" fmla="*/ 2411 h 5765"/>
                <a:gd name="T20" fmla="*/ 564 w 10801"/>
                <a:gd name="T21" fmla="*/ 2405 h 5765"/>
                <a:gd name="T22" fmla="*/ 179 w 10801"/>
                <a:gd name="T23" fmla="*/ 2680 h 5765"/>
                <a:gd name="T24" fmla="*/ 684 w 10801"/>
                <a:gd name="T25" fmla="*/ 3158 h 5765"/>
                <a:gd name="T26" fmla="*/ 1311 w 10801"/>
                <a:gd name="T27" fmla="*/ 3276 h 5765"/>
                <a:gd name="T28" fmla="*/ 907 w 10801"/>
                <a:gd name="T29" fmla="*/ 3513 h 5765"/>
                <a:gd name="T30" fmla="*/ 1427 w 10801"/>
                <a:gd name="T31" fmla="*/ 4030 h 5765"/>
                <a:gd name="T32" fmla="*/ 2808 w 10801"/>
                <a:gd name="T33" fmla="*/ 4333 h 5765"/>
                <a:gd name="T34" fmla="*/ 3906 w 10801"/>
                <a:gd name="T35" fmla="*/ 4557 h 5765"/>
                <a:gd name="T36" fmla="*/ 7399 w 10801"/>
                <a:gd name="T37" fmla="*/ 5288 h 5765"/>
                <a:gd name="T38" fmla="*/ 10801 w 10801"/>
                <a:gd name="T39" fmla="*/ 1933 h 5765"/>
                <a:gd name="T40" fmla="*/ 7345 w 10801"/>
                <a:gd name="T41" fmla="*/ 0 h 5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01" h="5765">
                  <a:moveTo>
                    <a:pt x="7345" y="0"/>
                  </a:moveTo>
                  <a:lnTo>
                    <a:pt x="6043" y="2115"/>
                  </a:lnTo>
                  <a:cubicBezTo>
                    <a:pt x="5808" y="1996"/>
                    <a:pt x="4843" y="1632"/>
                    <a:pt x="4228" y="1485"/>
                  </a:cubicBezTo>
                  <a:cubicBezTo>
                    <a:pt x="3325" y="1269"/>
                    <a:pt x="1948" y="1112"/>
                    <a:pt x="1107" y="1049"/>
                  </a:cubicBezTo>
                  <a:cubicBezTo>
                    <a:pt x="733" y="1021"/>
                    <a:pt x="572" y="1145"/>
                    <a:pt x="558" y="1315"/>
                  </a:cubicBezTo>
                  <a:cubicBezTo>
                    <a:pt x="543" y="1487"/>
                    <a:pt x="668" y="1646"/>
                    <a:pt x="805" y="1698"/>
                  </a:cubicBezTo>
                  <a:cubicBezTo>
                    <a:pt x="774" y="1693"/>
                    <a:pt x="737" y="1688"/>
                    <a:pt x="695" y="1682"/>
                  </a:cubicBezTo>
                  <a:cubicBezTo>
                    <a:pt x="394" y="1638"/>
                    <a:pt x="202" y="1699"/>
                    <a:pt x="117" y="1851"/>
                  </a:cubicBezTo>
                  <a:cubicBezTo>
                    <a:pt x="0" y="2058"/>
                    <a:pt x="228" y="2328"/>
                    <a:pt x="449" y="2377"/>
                  </a:cubicBezTo>
                  <a:cubicBezTo>
                    <a:pt x="510" y="2390"/>
                    <a:pt x="569" y="2401"/>
                    <a:pt x="624" y="2411"/>
                  </a:cubicBezTo>
                  <a:cubicBezTo>
                    <a:pt x="605" y="2409"/>
                    <a:pt x="585" y="2407"/>
                    <a:pt x="564" y="2405"/>
                  </a:cubicBezTo>
                  <a:cubicBezTo>
                    <a:pt x="360" y="2383"/>
                    <a:pt x="194" y="2545"/>
                    <a:pt x="179" y="2680"/>
                  </a:cubicBezTo>
                  <a:cubicBezTo>
                    <a:pt x="150" y="2934"/>
                    <a:pt x="347" y="3061"/>
                    <a:pt x="684" y="3158"/>
                  </a:cubicBezTo>
                  <a:cubicBezTo>
                    <a:pt x="849" y="3205"/>
                    <a:pt x="1311" y="3276"/>
                    <a:pt x="1311" y="3276"/>
                  </a:cubicBezTo>
                  <a:cubicBezTo>
                    <a:pt x="1080" y="3264"/>
                    <a:pt x="943" y="3423"/>
                    <a:pt x="907" y="3513"/>
                  </a:cubicBezTo>
                  <a:cubicBezTo>
                    <a:pt x="832" y="3699"/>
                    <a:pt x="946" y="3932"/>
                    <a:pt x="1427" y="4030"/>
                  </a:cubicBezTo>
                  <a:cubicBezTo>
                    <a:pt x="1965" y="4140"/>
                    <a:pt x="2043" y="4200"/>
                    <a:pt x="2808" y="4333"/>
                  </a:cubicBezTo>
                  <a:cubicBezTo>
                    <a:pt x="3076" y="4379"/>
                    <a:pt x="3643" y="4458"/>
                    <a:pt x="3906" y="4557"/>
                  </a:cubicBezTo>
                  <a:cubicBezTo>
                    <a:pt x="4796" y="4892"/>
                    <a:pt x="6424" y="5765"/>
                    <a:pt x="7399" y="5288"/>
                  </a:cubicBezTo>
                  <a:cubicBezTo>
                    <a:pt x="8445" y="4776"/>
                    <a:pt x="10801" y="1933"/>
                    <a:pt x="10801" y="1933"/>
                  </a:cubicBezTo>
                  <a:lnTo>
                    <a:pt x="7345"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19">
              <a:extLst>
                <a:ext uri="{FF2B5EF4-FFF2-40B4-BE49-F238E27FC236}">
                  <a16:creationId xmlns:a16="http://schemas.microsoft.com/office/drawing/2014/main" id="{AB5CEC00-B066-4FF5-B57D-AA5B5BD147BB}"/>
                </a:ext>
              </a:extLst>
            </p:cNvPr>
            <p:cNvSpPr>
              <a:spLocks/>
            </p:cNvSpPr>
            <p:nvPr/>
          </p:nvSpPr>
          <p:spPr bwMode="auto">
            <a:xfrm>
              <a:off x="10218428" y="5969307"/>
              <a:ext cx="351220" cy="63858"/>
            </a:xfrm>
            <a:custGeom>
              <a:avLst/>
              <a:gdLst>
                <a:gd name="T0" fmla="*/ 11 w 2910"/>
                <a:gd name="T1" fmla="*/ 41 h 537"/>
                <a:gd name="T2" fmla="*/ 0 w 2910"/>
                <a:gd name="T3" fmla="*/ 79 h 537"/>
                <a:gd name="T4" fmla="*/ 83 w 2910"/>
                <a:gd name="T5" fmla="*/ 167 h 537"/>
                <a:gd name="T6" fmla="*/ 2215 w 2910"/>
                <a:gd name="T7" fmla="*/ 436 h 537"/>
                <a:gd name="T8" fmla="*/ 2812 w 2910"/>
                <a:gd name="T9" fmla="*/ 530 h 537"/>
                <a:gd name="T10" fmla="*/ 2905 w 2910"/>
                <a:gd name="T11" fmla="*/ 462 h 537"/>
                <a:gd name="T12" fmla="*/ 2830 w 2910"/>
                <a:gd name="T13" fmla="*/ 367 h 537"/>
                <a:gd name="T14" fmla="*/ 2236 w 2910"/>
                <a:gd name="T15" fmla="*/ 273 h 537"/>
                <a:gd name="T16" fmla="*/ 87 w 2910"/>
                <a:gd name="T17" fmla="*/ 2 h 537"/>
                <a:gd name="T18" fmla="*/ 11 w 2910"/>
                <a:gd name="T19" fmla="*/ 41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0" h="537">
                  <a:moveTo>
                    <a:pt x="11" y="41"/>
                  </a:moveTo>
                  <a:cubicBezTo>
                    <a:pt x="5" y="52"/>
                    <a:pt x="1" y="65"/>
                    <a:pt x="0" y="79"/>
                  </a:cubicBezTo>
                  <a:cubicBezTo>
                    <a:pt x="0" y="124"/>
                    <a:pt x="37" y="164"/>
                    <a:pt x="83" y="167"/>
                  </a:cubicBezTo>
                  <a:cubicBezTo>
                    <a:pt x="905" y="222"/>
                    <a:pt x="1571" y="331"/>
                    <a:pt x="2215" y="436"/>
                  </a:cubicBezTo>
                  <a:cubicBezTo>
                    <a:pt x="2413" y="468"/>
                    <a:pt x="2610" y="500"/>
                    <a:pt x="2812" y="530"/>
                  </a:cubicBezTo>
                  <a:cubicBezTo>
                    <a:pt x="2858" y="537"/>
                    <a:pt x="2900" y="506"/>
                    <a:pt x="2905" y="462"/>
                  </a:cubicBezTo>
                  <a:cubicBezTo>
                    <a:pt x="2910" y="417"/>
                    <a:pt x="2876" y="374"/>
                    <a:pt x="2830" y="367"/>
                  </a:cubicBezTo>
                  <a:cubicBezTo>
                    <a:pt x="2629" y="337"/>
                    <a:pt x="2432" y="305"/>
                    <a:pt x="2236" y="273"/>
                  </a:cubicBezTo>
                  <a:cubicBezTo>
                    <a:pt x="1612" y="171"/>
                    <a:pt x="982" y="63"/>
                    <a:pt x="87" y="2"/>
                  </a:cubicBezTo>
                  <a:cubicBezTo>
                    <a:pt x="54" y="0"/>
                    <a:pt x="26" y="16"/>
                    <a:pt x="11"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20">
              <a:extLst>
                <a:ext uri="{FF2B5EF4-FFF2-40B4-BE49-F238E27FC236}">
                  <a16:creationId xmlns:a16="http://schemas.microsoft.com/office/drawing/2014/main" id="{39C37549-FB2F-47B6-9EF8-96951CE755F2}"/>
                </a:ext>
              </a:extLst>
            </p:cNvPr>
            <p:cNvSpPr>
              <a:spLocks/>
            </p:cNvSpPr>
            <p:nvPr/>
          </p:nvSpPr>
          <p:spPr bwMode="auto">
            <a:xfrm>
              <a:off x="10191821" y="6051791"/>
              <a:ext cx="353881" cy="53215"/>
            </a:xfrm>
            <a:custGeom>
              <a:avLst/>
              <a:gdLst>
                <a:gd name="T0" fmla="*/ 12 w 2939"/>
                <a:gd name="T1" fmla="*/ 41 h 456"/>
                <a:gd name="T2" fmla="*/ 1 w 2939"/>
                <a:gd name="T3" fmla="*/ 78 h 456"/>
                <a:gd name="T4" fmla="*/ 84 w 2939"/>
                <a:gd name="T5" fmla="*/ 167 h 456"/>
                <a:gd name="T6" fmla="*/ 2841 w 2939"/>
                <a:gd name="T7" fmla="*/ 449 h 456"/>
                <a:gd name="T8" fmla="*/ 2934 w 2939"/>
                <a:gd name="T9" fmla="*/ 380 h 456"/>
                <a:gd name="T10" fmla="*/ 2859 w 2939"/>
                <a:gd name="T11" fmla="*/ 286 h 456"/>
                <a:gd name="T12" fmla="*/ 88 w 2939"/>
                <a:gd name="T13" fmla="*/ 2 h 456"/>
                <a:gd name="T14" fmla="*/ 12 w 2939"/>
                <a:gd name="T15" fmla="*/ 41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9" h="456">
                  <a:moveTo>
                    <a:pt x="12" y="41"/>
                  </a:moveTo>
                  <a:cubicBezTo>
                    <a:pt x="6" y="52"/>
                    <a:pt x="2" y="65"/>
                    <a:pt x="1" y="78"/>
                  </a:cubicBezTo>
                  <a:cubicBezTo>
                    <a:pt x="0" y="124"/>
                    <a:pt x="37" y="163"/>
                    <a:pt x="84" y="167"/>
                  </a:cubicBezTo>
                  <a:cubicBezTo>
                    <a:pt x="1294" y="248"/>
                    <a:pt x="2059" y="330"/>
                    <a:pt x="2841" y="449"/>
                  </a:cubicBezTo>
                  <a:cubicBezTo>
                    <a:pt x="2887" y="456"/>
                    <a:pt x="2929" y="425"/>
                    <a:pt x="2934" y="380"/>
                  </a:cubicBezTo>
                  <a:cubicBezTo>
                    <a:pt x="2939" y="336"/>
                    <a:pt x="2906" y="293"/>
                    <a:pt x="2859" y="286"/>
                  </a:cubicBezTo>
                  <a:cubicBezTo>
                    <a:pt x="2043" y="162"/>
                    <a:pt x="1240" y="80"/>
                    <a:pt x="88" y="2"/>
                  </a:cubicBezTo>
                  <a:cubicBezTo>
                    <a:pt x="55" y="0"/>
                    <a:pt x="27" y="16"/>
                    <a:pt x="12"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1">
              <a:extLst>
                <a:ext uri="{FF2B5EF4-FFF2-40B4-BE49-F238E27FC236}">
                  <a16:creationId xmlns:a16="http://schemas.microsoft.com/office/drawing/2014/main" id="{115219D4-157D-489A-B3A4-5056B00F335C}"/>
                </a:ext>
              </a:extLst>
            </p:cNvPr>
            <p:cNvSpPr>
              <a:spLocks/>
            </p:cNvSpPr>
            <p:nvPr/>
          </p:nvSpPr>
          <p:spPr bwMode="auto">
            <a:xfrm>
              <a:off x="10274303" y="6147578"/>
              <a:ext cx="263416" cy="50555"/>
            </a:xfrm>
            <a:custGeom>
              <a:avLst/>
              <a:gdLst>
                <a:gd name="T0" fmla="*/ 11 w 2177"/>
                <a:gd name="T1" fmla="*/ 41 h 420"/>
                <a:gd name="T2" fmla="*/ 0 w 2177"/>
                <a:gd name="T3" fmla="*/ 79 h 420"/>
                <a:gd name="T4" fmla="*/ 83 w 2177"/>
                <a:gd name="T5" fmla="*/ 166 h 420"/>
                <a:gd name="T6" fmla="*/ 1565 w 2177"/>
                <a:gd name="T7" fmla="*/ 331 h 420"/>
                <a:gd name="T8" fmla="*/ 2079 w 2177"/>
                <a:gd name="T9" fmla="*/ 413 h 420"/>
                <a:gd name="T10" fmla="*/ 2172 w 2177"/>
                <a:gd name="T11" fmla="*/ 344 h 420"/>
                <a:gd name="T12" fmla="*/ 2097 w 2177"/>
                <a:gd name="T13" fmla="*/ 250 h 420"/>
                <a:gd name="T14" fmla="*/ 1585 w 2177"/>
                <a:gd name="T15" fmla="*/ 169 h 420"/>
                <a:gd name="T16" fmla="*/ 87 w 2177"/>
                <a:gd name="T17" fmla="*/ 2 h 420"/>
                <a:gd name="T18" fmla="*/ 11 w 2177"/>
                <a:gd name="T19" fmla="*/ 41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7" h="420">
                  <a:moveTo>
                    <a:pt x="11" y="41"/>
                  </a:moveTo>
                  <a:cubicBezTo>
                    <a:pt x="5" y="52"/>
                    <a:pt x="1" y="65"/>
                    <a:pt x="0" y="79"/>
                  </a:cubicBezTo>
                  <a:cubicBezTo>
                    <a:pt x="0" y="124"/>
                    <a:pt x="37" y="163"/>
                    <a:pt x="83" y="166"/>
                  </a:cubicBezTo>
                  <a:cubicBezTo>
                    <a:pt x="895" y="221"/>
                    <a:pt x="1119" y="258"/>
                    <a:pt x="1565" y="331"/>
                  </a:cubicBezTo>
                  <a:cubicBezTo>
                    <a:pt x="1706" y="354"/>
                    <a:pt x="1869" y="381"/>
                    <a:pt x="2079" y="413"/>
                  </a:cubicBezTo>
                  <a:cubicBezTo>
                    <a:pt x="2126" y="420"/>
                    <a:pt x="2167" y="389"/>
                    <a:pt x="2172" y="344"/>
                  </a:cubicBezTo>
                  <a:cubicBezTo>
                    <a:pt x="2177" y="299"/>
                    <a:pt x="2144" y="257"/>
                    <a:pt x="2097" y="250"/>
                  </a:cubicBezTo>
                  <a:cubicBezTo>
                    <a:pt x="1888" y="218"/>
                    <a:pt x="1726" y="192"/>
                    <a:pt x="1585" y="169"/>
                  </a:cubicBezTo>
                  <a:cubicBezTo>
                    <a:pt x="1151" y="97"/>
                    <a:pt x="973" y="61"/>
                    <a:pt x="87" y="2"/>
                  </a:cubicBezTo>
                  <a:cubicBezTo>
                    <a:pt x="55" y="0"/>
                    <a:pt x="26" y="16"/>
                    <a:pt x="11" y="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2">
              <a:extLst>
                <a:ext uri="{FF2B5EF4-FFF2-40B4-BE49-F238E27FC236}">
                  <a16:creationId xmlns:a16="http://schemas.microsoft.com/office/drawing/2014/main" id="{E57E14CA-ED2D-42DA-B3FD-46B8CD5C6A11}"/>
                </a:ext>
              </a:extLst>
            </p:cNvPr>
            <p:cNvSpPr>
              <a:spLocks/>
            </p:cNvSpPr>
            <p:nvPr/>
          </p:nvSpPr>
          <p:spPr bwMode="auto">
            <a:xfrm>
              <a:off x="8930623" y="5501014"/>
              <a:ext cx="1662973" cy="369846"/>
            </a:xfrm>
            <a:custGeom>
              <a:avLst/>
              <a:gdLst>
                <a:gd name="T0" fmla="*/ 13822 w 13822"/>
                <a:gd name="T1" fmla="*/ 2505 h 3088"/>
                <a:gd name="T2" fmla="*/ 13429 w 13822"/>
                <a:gd name="T3" fmla="*/ 109 h 3088"/>
                <a:gd name="T4" fmla="*/ 147 w 13822"/>
                <a:gd name="T5" fmla="*/ 0 h 3088"/>
                <a:gd name="T6" fmla="*/ 0 w 13822"/>
                <a:gd name="T7" fmla="*/ 2500 h 3088"/>
                <a:gd name="T8" fmla="*/ 13822 w 13822"/>
                <a:gd name="T9" fmla="*/ 2505 h 3088"/>
              </a:gdLst>
              <a:ahLst/>
              <a:cxnLst>
                <a:cxn ang="0">
                  <a:pos x="T0" y="T1"/>
                </a:cxn>
                <a:cxn ang="0">
                  <a:pos x="T2" y="T3"/>
                </a:cxn>
                <a:cxn ang="0">
                  <a:pos x="T4" y="T5"/>
                </a:cxn>
                <a:cxn ang="0">
                  <a:pos x="T6" y="T7"/>
                </a:cxn>
                <a:cxn ang="0">
                  <a:pos x="T8" y="T9"/>
                </a:cxn>
              </a:cxnLst>
              <a:rect l="0" t="0" r="r" b="b"/>
              <a:pathLst>
                <a:path w="13822" h="3088">
                  <a:moveTo>
                    <a:pt x="13822" y="2505"/>
                  </a:moveTo>
                  <a:cubicBezTo>
                    <a:pt x="13822" y="2505"/>
                    <a:pt x="13641" y="161"/>
                    <a:pt x="13429" y="109"/>
                  </a:cubicBezTo>
                  <a:cubicBezTo>
                    <a:pt x="13217" y="58"/>
                    <a:pt x="147" y="0"/>
                    <a:pt x="147" y="0"/>
                  </a:cubicBezTo>
                  <a:lnTo>
                    <a:pt x="0" y="2500"/>
                  </a:lnTo>
                  <a:cubicBezTo>
                    <a:pt x="4700" y="3088"/>
                    <a:pt x="8624" y="3028"/>
                    <a:pt x="13822" y="250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3">
              <a:extLst>
                <a:ext uri="{FF2B5EF4-FFF2-40B4-BE49-F238E27FC236}">
                  <a16:creationId xmlns:a16="http://schemas.microsoft.com/office/drawing/2014/main" id="{C0D0383D-6CCA-479F-9A5F-04C9A56B2636}"/>
                </a:ext>
              </a:extLst>
            </p:cNvPr>
            <p:cNvSpPr>
              <a:spLocks/>
            </p:cNvSpPr>
            <p:nvPr/>
          </p:nvSpPr>
          <p:spPr bwMode="auto">
            <a:xfrm>
              <a:off x="7919536" y="3532055"/>
              <a:ext cx="4363638" cy="2780490"/>
            </a:xfrm>
            <a:custGeom>
              <a:avLst/>
              <a:gdLst>
                <a:gd name="T0" fmla="*/ 0 w 36287"/>
                <a:gd name="T1" fmla="*/ 7486 h 23209"/>
                <a:gd name="T2" fmla="*/ 1000 w 36287"/>
                <a:gd name="T3" fmla="*/ 6700 h 23209"/>
                <a:gd name="T4" fmla="*/ 8001 w 36287"/>
                <a:gd name="T5" fmla="*/ 1320 h 23209"/>
                <a:gd name="T6" fmla="*/ 12947 w 36287"/>
                <a:gd name="T7" fmla="*/ 0 h 23209"/>
                <a:gd name="T8" fmla="*/ 18381 w 36287"/>
                <a:gd name="T9" fmla="*/ 66 h 23209"/>
                <a:gd name="T10" fmla="*/ 26575 w 36287"/>
                <a:gd name="T11" fmla="*/ 3176 h 23209"/>
                <a:gd name="T12" fmla="*/ 32422 w 36287"/>
                <a:gd name="T13" fmla="*/ 7917 h 23209"/>
                <a:gd name="T14" fmla="*/ 34182 w 36287"/>
                <a:gd name="T15" fmla="*/ 15250 h 23209"/>
                <a:gd name="T16" fmla="*/ 27827 w 36287"/>
                <a:gd name="T17" fmla="*/ 23209 h 23209"/>
                <a:gd name="T18" fmla="*/ 24634 w 36287"/>
                <a:gd name="T19" fmla="*/ 20233 h 23209"/>
                <a:gd name="T20" fmla="*/ 28309 w 36287"/>
                <a:gd name="T21" fmla="*/ 14060 h 23209"/>
                <a:gd name="T22" fmla="*/ 26055 w 36287"/>
                <a:gd name="T23" fmla="*/ 12782 h 23209"/>
                <a:gd name="T24" fmla="*/ 22763 w 36287"/>
                <a:gd name="T25" fmla="*/ 10453 h 23209"/>
                <a:gd name="T26" fmla="*/ 23314 w 36287"/>
                <a:gd name="T27" fmla="*/ 17545 h 23209"/>
                <a:gd name="T28" fmla="*/ 7444 w 36287"/>
                <a:gd name="T29" fmla="*/ 17613 h 23209"/>
                <a:gd name="T30" fmla="*/ 8117 w 36287"/>
                <a:gd name="T31" fmla="*/ 11127 h 23209"/>
                <a:gd name="T32" fmla="*/ 8114 w 36287"/>
                <a:gd name="T33" fmla="*/ 11132 h 23209"/>
                <a:gd name="T34" fmla="*/ 4707 w 36287"/>
                <a:gd name="T35" fmla="*/ 12870 h 23209"/>
                <a:gd name="T36" fmla="*/ 3081 w 36287"/>
                <a:gd name="T37" fmla="*/ 13652 h 23209"/>
                <a:gd name="T38" fmla="*/ 0 w 36287"/>
                <a:gd name="T39" fmla="*/ 7486 h 23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6287" h="23209">
                  <a:moveTo>
                    <a:pt x="0" y="7486"/>
                  </a:moveTo>
                  <a:cubicBezTo>
                    <a:pt x="335" y="7224"/>
                    <a:pt x="669" y="6961"/>
                    <a:pt x="1000" y="6700"/>
                  </a:cubicBezTo>
                  <a:cubicBezTo>
                    <a:pt x="4005" y="4324"/>
                    <a:pt x="6785" y="2024"/>
                    <a:pt x="8001" y="1320"/>
                  </a:cubicBezTo>
                  <a:cubicBezTo>
                    <a:pt x="9550" y="381"/>
                    <a:pt x="11213" y="181"/>
                    <a:pt x="12947" y="0"/>
                  </a:cubicBezTo>
                  <a:cubicBezTo>
                    <a:pt x="14386" y="725"/>
                    <a:pt x="16696" y="912"/>
                    <a:pt x="18381" y="66"/>
                  </a:cubicBezTo>
                  <a:cubicBezTo>
                    <a:pt x="22047" y="217"/>
                    <a:pt x="23737" y="1063"/>
                    <a:pt x="26575" y="3176"/>
                  </a:cubicBezTo>
                  <a:cubicBezTo>
                    <a:pt x="28851" y="4871"/>
                    <a:pt x="30528" y="6384"/>
                    <a:pt x="32422" y="7917"/>
                  </a:cubicBezTo>
                  <a:cubicBezTo>
                    <a:pt x="34958" y="9969"/>
                    <a:pt x="36287" y="11962"/>
                    <a:pt x="34182" y="15250"/>
                  </a:cubicBezTo>
                  <a:cubicBezTo>
                    <a:pt x="33008" y="17084"/>
                    <a:pt x="27827" y="23209"/>
                    <a:pt x="27827" y="23209"/>
                  </a:cubicBezTo>
                  <a:cubicBezTo>
                    <a:pt x="28559" y="22044"/>
                    <a:pt x="26023" y="19931"/>
                    <a:pt x="24634" y="20233"/>
                  </a:cubicBezTo>
                  <a:lnTo>
                    <a:pt x="28309" y="14060"/>
                  </a:lnTo>
                  <a:lnTo>
                    <a:pt x="26055" y="12782"/>
                  </a:lnTo>
                  <a:lnTo>
                    <a:pt x="22763" y="10453"/>
                  </a:lnTo>
                  <a:lnTo>
                    <a:pt x="23314" y="17545"/>
                  </a:lnTo>
                  <a:cubicBezTo>
                    <a:pt x="17098" y="18362"/>
                    <a:pt x="7612" y="17720"/>
                    <a:pt x="7444" y="17613"/>
                  </a:cubicBezTo>
                  <a:lnTo>
                    <a:pt x="8117" y="11127"/>
                  </a:lnTo>
                  <a:cubicBezTo>
                    <a:pt x="8116" y="11129"/>
                    <a:pt x="8115" y="11130"/>
                    <a:pt x="8114" y="11132"/>
                  </a:cubicBezTo>
                  <a:cubicBezTo>
                    <a:pt x="8114" y="11132"/>
                    <a:pt x="7097" y="11706"/>
                    <a:pt x="4707" y="12870"/>
                  </a:cubicBezTo>
                  <a:cubicBezTo>
                    <a:pt x="4222" y="13107"/>
                    <a:pt x="3681" y="13367"/>
                    <a:pt x="3081" y="13652"/>
                  </a:cubicBezTo>
                  <a:lnTo>
                    <a:pt x="0" y="748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24">
              <a:extLst>
                <a:ext uri="{FF2B5EF4-FFF2-40B4-BE49-F238E27FC236}">
                  <a16:creationId xmlns:a16="http://schemas.microsoft.com/office/drawing/2014/main" id="{2140950D-1537-457F-A71F-A46A83E61E3C}"/>
                </a:ext>
              </a:extLst>
            </p:cNvPr>
            <p:cNvSpPr>
              <a:spLocks/>
            </p:cNvSpPr>
            <p:nvPr/>
          </p:nvSpPr>
          <p:spPr bwMode="auto">
            <a:xfrm>
              <a:off x="8483616" y="4633608"/>
              <a:ext cx="433704" cy="441685"/>
            </a:xfrm>
            <a:custGeom>
              <a:avLst/>
              <a:gdLst>
                <a:gd name="T0" fmla="*/ 3607 w 3607"/>
                <a:gd name="T1" fmla="*/ 0 h 3685"/>
                <a:gd name="T2" fmla="*/ 3407 w 3607"/>
                <a:gd name="T3" fmla="*/ 1947 h 3685"/>
                <a:gd name="T4" fmla="*/ 0 w 3607"/>
                <a:gd name="T5" fmla="*/ 3685 h 3685"/>
                <a:gd name="T6" fmla="*/ 3607 w 3607"/>
                <a:gd name="T7" fmla="*/ 0 h 3685"/>
              </a:gdLst>
              <a:ahLst/>
              <a:cxnLst>
                <a:cxn ang="0">
                  <a:pos x="T0" y="T1"/>
                </a:cxn>
                <a:cxn ang="0">
                  <a:pos x="T2" y="T3"/>
                </a:cxn>
                <a:cxn ang="0">
                  <a:pos x="T4" y="T5"/>
                </a:cxn>
                <a:cxn ang="0">
                  <a:pos x="T6" y="T7"/>
                </a:cxn>
              </a:cxnLst>
              <a:rect l="0" t="0" r="r" b="b"/>
              <a:pathLst>
                <a:path w="3607" h="3685">
                  <a:moveTo>
                    <a:pt x="3607" y="0"/>
                  </a:moveTo>
                  <a:lnTo>
                    <a:pt x="3407" y="1947"/>
                  </a:lnTo>
                  <a:cubicBezTo>
                    <a:pt x="3407" y="1947"/>
                    <a:pt x="2390" y="2521"/>
                    <a:pt x="0" y="3685"/>
                  </a:cubicBezTo>
                  <a:lnTo>
                    <a:pt x="3607"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25">
              <a:extLst>
                <a:ext uri="{FF2B5EF4-FFF2-40B4-BE49-F238E27FC236}">
                  <a16:creationId xmlns:a16="http://schemas.microsoft.com/office/drawing/2014/main" id="{2F99C704-29C8-4677-ACF9-D7C6BB8150B8}"/>
                </a:ext>
              </a:extLst>
            </p:cNvPr>
            <p:cNvSpPr>
              <a:spLocks/>
            </p:cNvSpPr>
            <p:nvPr/>
          </p:nvSpPr>
          <p:spPr bwMode="auto">
            <a:xfrm>
              <a:off x="7924857" y="4426069"/>
              <a:ext cx="125056" cy="220843"/>
            </a:xfrm>
            <a:custGeom>
              <a:avLst/>
              <a:gdLst>
                <a:gd name="T0" fmla="*/ 919 w 1022"/>
                <a:gd name="T1" fmla="*/ 1854 h 1854"/>
                <a:gd name="T2" fmla="*/ 837 w 1022"/>
                <a:gd name="T3" fmla="*/ 1804 h 1854"/>
                <a:gd name="T4" fmla="*/ 22 w 1022"/>
                <a:gd name="T5" fmla="*/ 143 h 1854"/>
                <a:gd name="T6" fmla="*/ 64 w 1022"/>
                <a:gd name="T7" fmla="*/ 22 h 1854"/>
                <a:gd name="T8" fmla="*/ 185 w 1022"/>
                <a:gd name="T9" fmla="*/ 64 h 1854"/>
                <a:gd name="T10" fmla="*/ 1000 w 1022"/>
                <a:gd name="T11" fmla="*/ 1724 h 1854"/>
                <a:gd name="T12" fmla="*/ 958 w 1022"/>
                <a:gd name="T13" fmla="*/ 1845 h 1854"/>
                <a:gd name="T14" fmla="*/ 919 w 1022"/>
                <a:gd name="T15" fmla="*/ 1854 h 18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22" h="1854">
                  <a:moveTo>
                    <a:pt x="919" y="1854"/>
                  </a:moveTo>
                  <a:cubicBezTo>
                    <a:pt x="885" y="1854"/>
                    <a:pt x="853" y="1836"/>
                    <a:pt x="837" y="1804"/>
                  </a:cubicBezTo>
                  <a:lnTo>
                    <a:pt x="22" y="143"/>
                  </a:lnTo>
                  <a:cubicBezTo>
                    <a:pt x="0" y="99"/>
                    <a:pt x="19" y="44"/>
                    <a:pt x="64" y="22"/>
                  </a:cubicBezTo>
                  <a:cubicBezTo>
                    <a:pt x="109" y="0"/>
                    <a:pt x="163" y="18"/>
                    <a:pt x="185" y="64"/>
                  </a:cubicBezTo>
                  <a:lnTo>
                    <a:pt x="1000" y="1724"/>
                  </a:lnTo>
                  <a:cubicBezTo>
                    <a:pt x="1022" y="1769"/>
                    <a:pt x="1003" y="1823"/>
                    <a:pt x="958" y="1845"/>
                  </a:cubicBezTo>
                  <a:cubicBezTo>
                    <a:pt x="946" y="1851"/>
                    <a:pt x="932" y="1854"/>
                    <a:pt x="919" y="185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6">
              <a:extLst>
                <a:ext uri="{FF2B5EF4-FFF2-40B4-BE49-F238E27FC236}">
                  <a16:creationId xmlns:a16="http://schemas.microsoft.com/office/drawing/2014/main" id="{350C9797-A318-4254-B97A-D129666697A1}"/>
                </a:ext>
              </a:extLst>
            </p:cNvPr>
            <p:cNvSpPr>
              <a:spLocks/>
            </p:cNvSpPr>
            <p:nvPr/>
          </p:nvSpPr>
          <p:spPr bwMode="auto">
            <a:xfrm>
              <a:off x="10646809" y="4654894"/>
              <a:ext cx="404435" cy="409756"/>
            </a:xfrm>
            <a:custGeom>
              <a:avLst/>
              <a:gdLst>
                <a:gd name="T0" fmla="*/ 0 w 3372"/>
                <a:gd name="T1" fmla="*/ 0 h 3416"/>
                <a:gd name="T2" fmla="*/ 140 w 3372"/>
                <a:gd name="T3" fmla="*/ 1811 h 3416"/>
                <a:gd name="T4" fmla="*/ 3372 w 3372"/>
                <a:gd name="T5" fmla="*/ 3416 h 3416"/>
                <a:gd name="T6" fmla="*/ 0 w 3372"/>
                <a:gd name="T7" fmla="*/ 0 h 3416"/>
              </a:gdLst>
              <a:ahLst/>
              <a:cxnLst>
                <a:cxn ang="0">
                  <a:pos x="T0" y="T1"/>
                </a:cxn>
                <a:cxn ang="0">
                  <a:pos x="T2" y="T3"/>
                </a:cxn>
                <a:cxn ang="0">
                  <a:pos x="T4" y="T5"/>
                </a:cxn>
                <a:cxn ang="0">
                  <a:pos x="T6" y="T7"/>
                </a:cxn>
              </a:cxnLst>
              <a:rect l="0" t="0" r="r" b="b"/>
              <a:pathLst>
                <a:path w="3372" h="3416">
                  <a:moveTo>
                    <a:pt x="0" y="0"/>
                  </a:moveTo>
                  <a:lnTo>
                    <a:pt x="140" y="1811"/>
                  </a:lnTo>
                  <a:lnTo>
                    <a:pt x="3372" y="3416"/>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27">
              <a:extLst>
                <a:ext uri="{FF2B5EF4-FFF2-40B4-BE49-F238E27FC236}">
                  <a16:creationId xmlns:a16="http://schemas.microsoft.com/office/drawing/2014/main" id="{F6FC1A64-3FD0-4172-9DBF-67EB82D59454}"/>
                </a:ext>
              </a:extLst>
            </p:cNvPr>
            <p:cNvSpPr>
              <a:spLocks/>
            </p:cNvSpPr>
            <p:nvPr/>
          </p:nvSpPr>
          <p:spPr bwMode="auto">
            <a:xfrm>
              <a:off x="7531066" y="3430947"/>
              <a:ext cx="558759" cy="399113"/>
            </a:xfrm>
            <a:custGeom>
              <a:avLst/>
              <a:gdLst>
                <a:gd name="T0" fmla="*/ 0 w 4637"/>
                <a:gd name="T1" fmla="*/ 1182 h 3332"/>
                <a:gd name="T2" fmla="*/ 4637 w 4637"/>
                <a:gd name="T3" fmla="*/ 1019 h 3332"/>
                <a:gd name="T4" fmla="*/ 0 w 4637"/>
                <a:gd name="T5" fmla="*/ 1182 h 3332"/>
              </a:gdLst>
              <a:ahLst/>
              <a:cxnLst>
                <a:cxn ang="0">
                  <a:pos x="T0" y="T1"/>
                </a:cxn>
                <a:cxn ang="0">
                  <a:pos x="T2" y="T3"/>
                </a:cxn>
                <a:cxn ang="0">
                  <a:pos x="T4" y="T5"/>
                </a:cxn>
              </a:cxnLst>
              <a:rect l="0" t="0" r="r" b="b"/>
              <a:pathLst>
                <a:path w="4637" h="3332">
                  <a:moveTo>
                    <a:pt x="0" y="1182"/>
                  </a:moveTo>
                  <a:cubicBezTo>
                    <a:pt x="96" y="285"/>
                    <a:pt x="4201" y="0"/>
                    <a:pt x="4637" y="1019"/>
                  </a:cubicBezTo>
                  <a:cubicBezTo>
                    <a:pt x="4051" y="1964"/>
                    <a:pt x="6" y="3332"/>
                    <a:pt x="0" y="11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8">
              <a:extLst>
                <a:ext uri="{FF2B5EF4-FFF2-40B4-BE49-F238E27FC236}">
                  <a16:creationId xmlns:a16="http://schemas.microsoft.com/office/drawing/2014/main" id="{0E685609-868C-471F-A219-DCF88DAA0F9C}"/>
                </a:ext>
              </a:extLst>
            </p:cNvPr>
            <p:cNvSpPr>
              <a:spLocks/>
            </p:cNvSpPr>
            <p:nvPr/>
          </p:nvSpPr>
          <p:spPr bwMode="auto">
            <a:xfrm>
              <a:off x="7597584" y="2574184"/>
              <a:ext cx="627938" cy="2354769"/>
            </a:xfrm>
            <a:custGeom>
              <a:avLst/>
              <a:gdLst>
                <a:gd name="T0" fmla="*/ 4667 w 5224"/>
                <a:gd name="T1" fmla="*/ 16385 h 19637"/>
                <a:gd name="T2" fmla="*/ 4062 w 5224"/>
                <a:gd name="T3" fmla="*/ 7563 h 19637"/>
                <a:gd name="T4" fmla="*/ 5089 w 5224"/>
                <a:gd name="T5" fmla="*/ 5008 h 19637"/>
                <a:gd name="T6" fmla="*/ 5215 w 5224"/>
                <a:gd name="T7" fmla="*/ 3045 h 19637"/>
                <a:gd name="T8" fmla="*/ 4952 w 5224"/>
                <a:gd name="T9" fmla="*/ 2417 h 19637"/>
                <a:gd name="T10" fmla="*/ 4539 w 5224"/>
                <a:gd name="T11" fmla="*/ 2917 h 19637"/>
                <a:gd name="T12" fmla="*/ 4202 w 5224"/>
                <a:gd name="T13" fmla="*/ 4333 h 19637"/>
                <a:gd name="T14" fmla="*/ 4049 w 5224"/>
                <a:gd name="T15" fmla="*/ 4686 h 19637"/>
                <a:gd name="T16" fmla="*/ 3752 w 5224"/>
                <a:gd name="T17" fmla="*/ 546 h 19637"/>
                <a:gd name="T18" fmla="*/ 3363 w 5224"/>
                <a:gd name="T19" fmla="*/ 13 h 19637"/>
                <a:gd name="T20" fmla="*/ 3057 w 5224"/>
                <a:gd name="T21" fmla="*/ 431 h 19637"/>
                <a:gd name="T22" fmla="*/ 2892 w 5224"/>
                <a:gd name="T23" fmla="*/ 2722 h 19637"/>
                <a:gd name="T24" fmla="*/ 2837 w 5224"/>
                <a:gd name="T25" fmla="*/ 2720 h 19637"/>
                <a:gd name="T26" fmla="*/ 1986 w 5224"/>
                <a:gd name="T27" fmla="*/ 2755 h 19637"/>
                <a:gd name="T28" fmla="*/ 1928 w 5224"/>
                <a:gd name="T29" fmla="*/ 2765 h 19637"/>
                <a:gd name="T30" fmla="*/ 1164 w 5224"/>
                <a:gd name="T31" fmla="*/ 3031 h 19637"/>
                <a:gd name="T32" fmla="*/ 1101 w 5224"/>
                <a:gd name="T33" fmla="*/ 3017 h 19637"/>
                <a:gd name="T34" fmla="*/ 260 w 5224"/>
                <a:gd name="T35" fmla="*/ 3363 h 19637"/>
                <a:gd name="T36" fmla="*/ 212 w 5224"/>
                <a:gd name="T37" fmla="*/ 3963 h 19637"/>
                <a:gd name="T38" fmla="*/ 728 w 5224"/>
                <a:gd name="T39" fmla="*/ 7991 h 19637"/>
                <a:gd name="T40" fmla="*/ 384 w 5224"/>
                <a:gd name="T41" fmla="*/ 16254 h 19637"/>
                <a:gd name="T42" fmla="*/ 4667 w 5224"/>
                <a:gd name="T43" fmla="*/ 16385 h 19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24" h="19637">
                  <a:moveTo>
                    <a:pt x="4667" y="16385"/>
                  </a:moveTo>
                  <a:cubicBezTo>
                    <a:pt x="4685" y="13201"/>
                    <a:pt x="3990" y="8466"/>
                    <a:pt x="4062" y="7563"/>
                  </a:cubicBezTo>
                  <a:cubicBezTo>
                    <a:pt x="4065" y="7519"/>
                    <a:pt x="4962" y="5585"/>
                    <a:pt x="5089" y="5008"/>
                  </a:cubicBezTo>
                  <a:cubicBezTo>
                    <a:pt x="5224" y="4396"/>
                    <a:pt x="5215" y="3045"/>
                    <a:pt x="5215" y="3045"/>
                  </a:cubicBezTo>
                  <a:cubicBezTo>
                    <a:pt x="5223" y="2578"/>
                    <a:pt x="5122" y="2427"/>
                    <a:pt x="4952" y="2417"/>
                  </a:cubicBezTo>
                  <a:cubicBezTo>
                    <a:pt x="4722" y="2404"/>
                    <a:pt x="4613" y="2616"/>
                    <a:pt x="4539" y="2917"/>
                  </a:cubicBezTo>
                  <a:cubicBezTo>
                    <a:pt x="4451" y="3270"/>
                    <a:pt x="4321" y="3996"/>
                    <a:pt x="4202" y="4333"/>
                  </a:cubicBezTo>
                  <a:cubicBezTo>
                    <a:pt x="4168" y="4430"/>
                    <a:pt x="4115" y="4551"/>
                    <a:pt x="4049" y="4686"/>
                  </a:cubicBezTo>
                  <a:lnTo>
                    <a:pt x="3752" y="546"/>
                  </a:lnTo>
                  <a:cubicBezTo>
                    <a:pt x="3690" y="116"/>
                    <a:pt x="3545" y="0"/>
                    <a:pt x="3363" y="13"/>
                  </a:cubicBezTo>
                  <a:cubicBezTo>
                    <a:pt x="3189" y="26"/>
                    <a:pt x="3056" y="208"/>
                    <a:pt x="3057" y="431"/>
                  </a:cubicBezTo>
                  <a:cubicBezTo>
                    <a:pt x="3059" y="1163"/>
                    <a:pt x="2914" y="2537"/>
                    <a:pt x="2892" y="2722"/>
                  </a:cubicBezTo>
                  <a:cubicBezTo>
                    <a:pt x="2890" y="2737"/>
                    <a:pt x="2842" y="2750"/>
                    <a:pt x="2837" y="2720"/>
                  </a:cubicBezTo>
                  <a:cubicBezTo>
                    <a:pt x="2758" y="2213"/>
                    <a:pt x="2050" y="2380"/>
                    <a:pt x="1986" y="2755"/>
                  </a:cubicBezTo>
                  <a:cubicBezTo>
                    <a:pt x="1980" y="2791"/>
                    <a:pt x="1948" y="2793"/>
                    <a:pt x="1928" y="2765"/>
                  </a:cubicBezTo>
                  <a:cubicBezTo>
                    <a:pt x="1684" y="2411"/>
                    <a:pt x="1117" y="2716"/>
                    <a:pt x="1164" y="3031"/>
                  </a:cubicBezTo>
                  <a:cubicBezTo>
                    <a:pt x="1166" y="3045"/>
                    <a:pt x="1118" y="3044"/>
                    <a:pt x="1101" y="3017"/>
                  </a:cubicBezTo>
                  <a:cubicBezTo>
                    <a:pt x="967" y="2804"/>
                    <a:pt x="290" y="2787"/>
                    <a:pt x="260" y="3363"/>
                  </a:cubicBezTo>
                  <a:cubicBezTo>
                    <a:pt x="249" y="3572"/>
                    <a:pt x="235" y="3771"/>
                    <a:pt x="212" y="3963"/>
                  </a:cubicBezTo>
                  <a:cubicBezTo>
                    <a:pt x="0" y="5764"/>
                    <a:pt x="428" y="6916"/>
                    <a:pt x="728" y="7991"/>
                  </a:cubicBezTo>
                  <a:cubicBezTo>
                    <a:pt x="816" y="8305"/>
                    <a:pt x="94" y="12882"/>
                    <a:pt x="384" y="16254"/>
                  </a:cubicBezTo>
                  <a:cubicBezTo>
                    <a:pt x="476" y="17320"/>
                    <a:pt x="4648" y="19637"/>
                    <a:pt x="4667" y="16385"/>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29">
              <a:extLst>
                <a:ext uri="{FF2B5EF4-FFF2-40B4-BE49-F238E27FC236}">
                  <a16:creationId xmlns:a16="http://schemas.microsoft.com/office/drawing/2014/main" id="{20009E27-08B3-42A3-9A30-AA2833F42787}"/>
                </a:ext>
              </a:extLst>
            </p:cNvPr>
            <p:cNvSpPr>
              <a:spLocks/>
            </p:cNvSpPr>
            <p:nvPr/>
          </p:nvSpPr>
          <p:spPr bwMode="auto">
            <a:xfrm>
              <a:off x="7908893" y="3135604"/>
              <a:ext cx="162307" cy="178271"/>
            </a:xfrm>
            <a:custGeom>
              <a:avLst/>
              <a:gdLst>
                <a:gd name="T0" fmla="*/ 75 w 1356"/>
                <a:gd name="T1" fmla="*/ 1491 h 1495"/>
                <a:gd name="T2" fmla="*/ 3 w 1356"/>
                <a:gd name="T3" fmla="*/ 1404 h 1495"/>
                <a:gd name="T4" fmla="*/ 1245 w 1356"/>
                <a:gd name="T5" fmla="*/ 11 h 1495"/>
                <a:gd name="T6" fmla="*/ 1345 w 1356"/>
                <a:gd name="T7" fmla="*/ 72 h 1495"/>
                <a:gd name="T8" fmla="*/ 1285 w 1356"/>
                <a:gd name="T9" fmla="*/ 172 h 1495"/>
                <a:gd name="T10" fmla="*/ 168 w 1356"/>
                <a:gd name="T11" fmla="*/ 1415 h 1495"/>
                <a:gd name="T12" fmla="*/ 80 w 1356"/>
                <a:gd name="T13" fmla="*/ 1492 h 1495"/>
                <a:gd name="T14" fmla="*/ 75 w 1356"/>
                <a:gd name="T15" fmla="*/ 1491 h 1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495">
                  <a:moveTo>
                    <a:pt x="75" y="1491"/>
                  </a:moveTo>
                  <a:cubicBezTo>
                    <a:pt x="32" y="1486"/>
                    <a:pt x="0" y="1447"/>
                    <a:pt x="3" y="1404"/>
                  </a:cubicBezTo>
                  <a:cubicBezTo>
                    <a:pt x="4" y="1393"/>
                    <a:pt x="93" y="296"/>
                    <a:pt x="1245" y="11"/>
                  </a:cubicBezTo>
                  <a:cubicBezTo>
                    <a:pt x="1289" y="0"/>
                    <a:pt x="1334" y="27"/>
                    <a:pt x="1345" y="72"/>
                  </a:cubicBezTo>
                  <a:cubicBezTo>
                    <a:pt x="1356" y="116"/>
                    <a:pt x="1329" y="161"/>
                    <a:pt x="1285" y="172"/>
                  </a:cubicBezTo>
                  <a:cubicBezTo>
                    <a:pt x="248" y="428"/>
                    <a:pt x="169" y="1405"/>
                    <a:pt x="168" y="1415"/>
                  </a:cubicBezTo>
                  <a:cubicBezTo>
                    <a:pt x="165" y="1461"/>
                    <a:pt x="126" y="1495"/>
                    <a:pt x="80" y="1492"/>
                  </a:cubicBezTo>
                  <a:cubicBezTo>
                    <a:pt x="78" y="1492"/>
                    <a:pt x="77" y="1492"/>
                    <a:pt x="75" y="149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0">
              <a:extLst>
                <a:ext uri="{FF2B5EF4-FFF2-40B4-BE49-F238E27FC236}">
                  <a16:creationId xmlns:a16="http://schemas.microsoft.com/office/drawing/2014/main" id="{D0C3D8CC-F7AD-4362-AB6F-8EA04FC8C41D}"/>
                </a:ext>
              </a:extLst>
            </p:cNvPr>
            <p:cNvSpPr>
              <a:spLocks/>
            </p:cNvSpPr>
            <p:nvPr/>
          </p:nvSpPr>
          <p:spPr bwMode="auto">
            <a:xfrm>
              <a:off x="7696032" y="3510769"/>
              <a:ext cx="156985" cy="50555"/>
            </a:xfrm>
            <a:custGeom>
              <a:avLst/>
              <a:gdLst>
                <a:gd name="T0" fmla="*/ 659 w 1317"/>
                <a:gd name="T1" fmla="*/ 408 h 430"/>
                <a:gd name="T2" fmla="*/ 39 w 1317"/>
                <a:gd name="T3" fmla="*/ 156 h 430"/>
                <a:gd name="T4" fmla="*/ 29 w 1317"/>
                <a:gd name="T5" fmla="*/ 40 h 430"/>
                <a:gd name="T6" fmla="*/ 146 w 1317"/>
                <a:gd name="T7" fmla="*/ 30 h 430"/>
                <a:gd name="T8" fmla="*/ 146 w 1317"/>
                <a:gd name="T9" fmla="*/ 30 h 430"/>
                <a:gd name="T10" fmla="*/ 1199 w 1317"/>
                <a:gd name="T11" fmla="*/ 194 h 430"/>
                <a:gd name="T12" fmla="*/ 1303 w 1317"/>
                <a:gd name="T13" fmla="*/ 248 h 430"/>
                <a:gd name="T14" fmla="*/ 1249 w 1317"/>
                <a:gd name="T15" fmla="*/ 352 h 430"/>
                <a:gd name="T16" fmla="*/ 659 w 1317"/>
                <a:gd name="T17" fmla="*/ 40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7" h="430">
                  <a:moveTo>
                    <a:pt x="659" y="408"/>
                  </a:moveTo>
                  <a:cubicBezTo>
                    <a:pt x="287" y="360"/>
                    <a:pt x="53" y="168"/>
                    <a:pt x="39" y="156"/>
                  </a:cubicBezTo>
                  <a:cubicBezTo>
                    <a:pt x="4" y="127"/>
                    <a:pt x="0" y="75"/>
                    <a:pt x="29" y="40"/>
                  </a:cubicBezTo>
                  <a:cubicBezTo>
                    <a:pt x="59" y="5"/>
                    <a:pt x="111" y="0"/>
                    <a:pt x="146" y="30"/>
                  </a:cubicBezTo>
                  <a:lnTo>
                    <a:pt x="146" y="30"/>
                  </a:lnTo>
                  <a:cubicBezTo>
                    <a:pt x="163" y="44"/>
                    <a:pt x="586" y="388"/>
                    <a:pt x="1199" y="194"/>
                  </a:cubicBezTo>
                  <a:cubicBezTo>
                    <a:pt x="1243" y="181"/>
                    <a:pt x="1289" y="205"/>
                    <a:pt x="1303" y="248"/>
                  </a:cubicBezTo>
                  <a:cubicBezTo>
                    <a:pt x="1317" y="292"/>
                    <a:pt x="1292" y="338"/>
                    <a:pt x="1249" y="352"/>
                  </a:cubicBezTo>
                  <a:cubicBezTo>
                    <a:pt x="1028" y="422"/>
                    <a:pt x="829" y="430"/>
                    <a:pt x="659" y="4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1">
              <a:extLst>
                <a:ext uri="{FF2B5EF4-FFF2-40B4-BE49-F238E27FC236}">
                  <a16:creationId xmlns:a16="http://schemas.microsoft.com/office/drawing/2014/main" id="{AC397694-85A4-4440-A3E4-62127F994AFC}"/>
                </a:ext>
              </a:extLst>
            </p:cNvPr>
            <p:cNvSpPr>
              <a:spLocks/>
            </p:cNvSpPr>
            <p:nvPr/>
          </p:nvSpPr>
          <p:spPr bwMode="auto">
            <a:xfrm>
              <a:off x="7626853" y="2936046"/>
              <a:ext cx="343238" cy="247451"/>
            </a:xfrm>
            <a:custGeom>
              <a:avLst/>
              <a:gdLst>
                <a:gd name="T0" fmla="*/ 2806 w 2840"/>
                <a:gd name="T1" fmla="*/ 1227 h 2073"/>
                <a:gd name="T2" fmla="*/ 2721 w 2840"/>
                <a:gd name="T3" fmla="*/ 93 h 2073"/>
                <a:gd name="T4" fmla="*/ 2618 w 2840"/>
                <a:gd name="T5" fmla="*/ 4 h 2073"/>
                <a:gd name="T6" fmla="*/ 2530 w 2840"/>
                <a:gd name="T7" fmla="*/ 107 h 2073"/>
                <a:gd name="T8" fmla="*/ 2615 w 2840"/>
                <a:gd name="T9" fmla="*/ 1241 h 2073"/>
                <a:gd name="T10" fmla="*/ 2437 w 2840"/>
                <a:gd name="T11" fmla="*/ 1638 h 2073"/>
                <a:gd name="T12" fmla="*/ 2139 w 2840"/>
                <a:gd name="T13" fmla="*/ 1428 h 2073"/>
                <a:gd name="T14" fmla="*/ 1954 w 2840"/>
                <a:gd name="T15" fmla="*/ 715 h 2073"/>
                <a:gd name="T16" fmla="*/ 1858 w 2840"/>
                <a:gd name="T17" fmla="*/ 278 h 2073"/>
                <a:gd name="T18" fmla="*/ 1752 w 2840"/>
                <a:gd name="T19" fmla="*/ 182 h 2073"/>
                <a:gd name="T20" fmla="*/ 1667 w 2840"/>
                <a:gd name="T21" fmla="*/ 295 h 2073"/>
                <a:gd name="T22" fmla="*/ 1677 w 2840"/>
                <a:gd name="T23" fmla="*/ 948 h 2073"/>
                <a:gd name="T24" fmla="*/ 1689 w 2840"/>
                <a:gd name="T25" fmla="*/ 1602 h 2073"/>
                <a:gd name="T26" fmla="*/ 1463 w 2840"/>
                <a:gd name="T27" fmla="*/ 1874 h 2073"/>
                <a:gd name="T28" fmla="*/ 1175 w 2840"/>
                <a:gd name="T29" fmla="*/ 1537 h 2073"/>
                <a:gd name="T30" fmla="*/ 944 w 2840"/>
                <a:gd name="T31" fmla="*/ 438 h 2073"/>
                <a:gd name="T32" fmla="*/ 842 w 2840"/>
                <a:gd name="T33" fmla="*/ 348 h 2073"/>
                <a:gd name="T34" fmla="*/ 756 w 2840"/>
                <a:gd name="T35" fmla="*/ 439 h 2073"/>
                <a:gd name="T36" fmla="*/ 777 w 2840"/>
                <a:gd name="T37" fmla="*/ 966 h 2073"/>
                <a:gd name="T38" fmla="*/ 800 w 2840"/>
                <a:gd name="T39" fmla="*/ 1630 h 2073"/>
                <a:gd name="T40" fmla="*/ 597 w 2840"/>
                <a:gd name="T41" fmla="*/ 1877 h 2073"/>
                <a:gd name="T42" fmla="*/ 448 w 2840"/>
                <a:gd name="T43" fmla="*/ 1836 h 2073"/>
                <a:gd name="T44" fmla="*/ 312 w 2840"/>
                <a:gd name="T45" fmla="*/ 1544 h 2073"/>
                <a:gd name="T46" fmla="*/ 196 w 2840"/>
                <a:gd name="T47" fmla="*/ 555 h 2073"/>
                <a:gd name="T48" fmla="*/ 70 w 2840"/>
                <a:gd name="T49" fmla="*/ 479 h 2073"/>
                <a:gd name="T50" fmla="*/ 6 w 2840"/>
                <a:gd name="T51" fmla="*/ 578 h 2073"/>
                <a:gd name="T52" fmla="*/ 122 w 2840"/>
                <a:gd name="T53" fmla="*/ 1567 h 2073"/>
                <a:gd name="T54" fmla="*/ 334 w 2840"/>
                <a:gd name="T55" fmla="*/ 1990 h 2073"/>
                <a:gd name="T56" fmla="*/ 524 w 2840"/>
                <a:gd name="T57" fmla="*/ 2068 h 2073"/>
                <a:gd name="T58" fmla="*/ 630 w 2840"/>
                <a:gd name="T59" fmla="*/ 2067 h 2073"/>
                <a:gd name="T60" fmla="*/ 995 w 2840"/>
                <a:gd name="T61" fmla="*/ 1650 h 2073"/>
                <a:gd name="T62" fmla="*/ 997 w 2840"/>
                <a:gd name="T63" fmla="*/ 1613 h 2073"/>
                <a:gd name="T64" fmla="*/ 1390 w 2840"/>
                <a:gd name="T65" fmla="*/ 2064 h 2073"/>
                <a:gd name="T66" fmla="*/ 1478 w 2840"/>
                <a:gd name="T67" fmla="*/ 2066 h 2073"/>
                <a:gd name="T68" fmla="*/ 1881 w 2840"/>
                <a:gd name="T69" fmla="*/ 1602 h 2073"/>
                <a:gd name="T70" fmla="*/ 1876 w 2840"/>
                <a:gd name="T71" fmla="*/ 1235 h 2073"/>
                <a:gd name="T72" fmla="*/ 1960 w 2840"/>
                <a:gd name="T73" fmla="*/ 1498 h 2073"/>
                <a:gd name="T74" fmla="*/ 2335 w 2840"/>
                <a:gd name="T75" fmla="*/ 1834 h 2073"/>
                <a:gd name="T76" fmla="*/ 2485 w 2840"/>
                <a:gd name="T77" fmla="*/ 1824 h 2073"/>
                <a:gd name="T78" fmla="*/ 2806 w 2840"/>
                <a:gd name="T79" fmla="*/ 1227 h 2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840" h="2073">
                  <a:moveTo>
                    <a:pt x="2806" y="1227"/>
                  </a:moveTo>
                  <a:lnTo>
                    <a:pt x="2721" y="93"/>
                  </a:lnTo>
                  <a:cubicBezTo>
                    <a:pt x="2717" y="40"/>
                    <a:pt x="2671" y="0"/>
                    <a:pt x="2618" y="4"/>
                  </a:cubicBezTo>
                  <a:cubicBezTo>
                    <a:pt x="2565" y="9"/>
                    <a:pt x="2526" y="55"/>
                    <a:pt x="2530" y="107"/>
                  </a:cubicBezTo>
                  <a:lnTo>
                    <a:pt x="2615" y="1241"/>
                  </a:lnTo>
                  <a:cubicBezTo>
                    <a:pt x="2633" y="1470"/>
                    <a:pt x="2573" y="1604"/>
                    <a:pt x="2437" y="1638"/>
                  </a:cubicBezTo>
                  <a:cubicBezTo>
                    <a:pt x="2255" y="1685"/>
                    <a:pt x="2163" y="1489"/>
                    <a:pt x="2139" y="1428"/>
                  </a:cubicBezTo>
                  <a:cubicBezTo>
                    <a:pt x="2063" y="1237"/>
                    <a:pt x="2007" y="971"/>
                    <a:pt x="1954" y="715"/>
                  </a:cubicBezTo>
                  <a:cubicBezTo>
                    <a:pt x="1929" y="595"/>
                    <a:pt x="1915" y="537"/>
                    <a:pt x="1858" y="278"/>
                  </a:cubicBezTo>
                  <a:cubicBezTo>
                    <a:pt x="1847" y="226"/>
                    <a:pt x="1805" y="177"/>
                    <a:pt x="1752" y="182"/>
                  </a:cubicBezTo>
                  <a:cubicBezTo>
                    <a:pt x="1696" y="188"/>
                    <a:pt x="1666" y="218"/>
                    <a:pt x="1667" y="295"/>
                  </a:cubicBezTo>
                  <a:cubicBezTo>
                    <a:pt x="1667" y="303"/>
                    <a:pt x="1672" y="732"/>
                    <a:pt x="1677" y="948"/>
                  </a:cubicBezTo>
                  <a:cubicBezTo>
                    <a:pt x="1683" y="1165"/>
                    <a:pt x="1689" y="1390"/>
                    <a:pt x="1689" y="1602"/>
                  </a:cubicBezTo>
                  <a:cubicBezTo>
                    <a:pt x="1689" y="1838"/>
                    <a:pt x="1516" y="1870"/>
                    <a:pt x="1463" y="1874"/>
                  </a:cubicBezTo>
                  <a:cubicBezTo>
                    <a:pt x="1413" y="1878"/>
                    <a:pt x="1259" y="1890"/>
                    <a:pt x="1175" y="1537"/>
                  </a:cubicBezTo>
                  <a:cubicBezTo>
                    <a:pt x="1175" y="1537"/>
                    <a:pt x="972" y="554"/>
                    <a:pt x="944" y="438"/>
                  </a:cubicBezTo>
                  <a:cubicBezTo>
                    <a:pt x="930" y="381"/>
                    <a:pt x="885" y="350"/>
                    <a:pt x="842" y="348"/>
                  </a:cubicBezTo>
                  <a:cubicBezTo>
                    <a:pt x="800" y="347"/>
                    <a:pt x="759" y="376"/>
                    <a:pt x="756" y="439"/>
                  </a:cubicBezTo>
                  <a:cubicBezTo>
                    <a:pt x="749" y="564"/>
                    <a:pt x="762" y="801"/>
                    <a:pt x="777" y="966"/>
                  </a:cubicBezTo>
                  <a:cubicBezTo>
                    <a:pt x="798" y="1198"/>
                    <a:pt x="821" y="1417"/>
                    <a:pt x="800" y="1630"/>
                  </a:cubicBezTo>
                  <a:cubicBezTo>
                    <a:pt x="786" y="1771"/>
                    <a:pt x="686" y="1862"/>
                    <a:pt x="597" y="1877"/>
                  </a:cubicBezTo>
                  <a:cubicBezTo>
                    <a:pt x="573" y="1881"/>
                    <a:pt x="513" y="1885"/>
                    <a:pt x="448" y="1836"/>
                  </a:cubicBezTo>
                  <a:cubicBezTo>
                    <a:pt x="375" y="1781"/>
                    <a:pt x="328" y="1680"/>
                    <a:pt x="312" y="1544"/>
                  </a:cubicBezTo>
                  <a:cubicBezTo>
                    <a:pt x="282" y="1290"/>
                    <a:pt x="196" y="555"/>
                    <a:pt x="196" y="555"/>
                  </a:cubicBezTo>
                  <a:cubicBezTo>
                    <a:pt x="188" y="485"/>
                    <a:pt x="122" y="462"/>
                    <a:pt x="70" y="479"/>
                  </a:cubicBezTo>
                  <a:cubicBezTo>
                    <a:pt x="31" y="491"/>
                    <a:pt x="0" y="525"/>
                    <a:pt x="6" y="578"/>
                  </a:cubicBezTo>
                  <a:cubicBezTo>
                    <a:pt x="6" y="578"/>
                    <a:pt x="91" y="1312"/>
                    <a:pt x="122" y="1567"/>
                  </a:cubicBezTo>
                  <a:cubicBezTo>
                    <a:pt x="150" y="1806"/>
                    <a:pt x="253" y="1929"/>
                    <a:pt x="334" y="1990"/>
                  </a:cubicBezTo>
                  <a:cubicBezTo>
                    <a:pt x="391" y="2033"/>
                    <a:pt x="457" y="2060"/>
                    <a:pt x="524" y="2068"/>
                  </a:cubicBezTo>
                  <a:cubicBezTo>
                    <a:pt x="560" y="2073"/>
                    <a:pt x="595" y="2072"/>
                    <a:pt x="630" y="2067"/>
                  </a:cubicBezTo>
                  <a:cubicBezTo>
                    <a:pt x="820" y="2035"/>
                    <a:pt x="974" y="1860"/>
                    <a:pt x="995" y="1650"/>
                  </a:cubicBezTo>
                  <a:cubicBezTo>
                    <a:pt x="996" y="1638"/>
                    <a:pt x="996" y="1625"/>
                    <a:pt x="997" y="1613"/>
                  </a:cubicBezTo>
                  <a:cubicBezTo>
                    <a:pt x="1084" y="1940"/>
                    <a:pt x="1245" y="2045"/>
                    <a:pt x="1390" y="2064"/>
                  </a:cubicBezTo>
                  <a:cubicBezTo>
                    <a:pt x="1420" y="2068"/>
                    <a:pt x="1450" y="2068"/>
                    <a:pt x="1478" y="2066"/>
                  </a:cubicBezTo>
                  <a:cubicBezTo>
                    <a:pt x="1679" y="2050"/>
                    <a:pt x="1881" y="1901"/>
                    <a:pt x="1881" y="1602"/>
                  </a:cubicBezTo>
                  <a:cubicBezTo>
                    <a:pt x="1881" y="1482"/>
                    <a:pt x="1879" y="1359"/>
                    <a:pt x="1876" y="1235"/>
                  </a:cubicBezTo>
                  <a:cubicBezTo>
                    <a:pt x="1901" y="1330"/>
                    <a:pt x="1929" y="1419"/>
                    <a:pt x="1960" y="1498"/>
                  </a:cubicBezTo>
                  <a:cubicBezTo>
                    <a:pt x="2037" y="1693"/>
                    <a:pt x="2176" y="1814"/>
                    <a:pt x="2335" y="1834"/>
                  </a:cubicBezTo>
                  <a:cubicBezTo>
                    <a:pt x="2383" y="1840"/>
                    <a:pt x="2434" y="1837"/>
                    <a:pt x="2485" y="1824"/>
                  </a:cubicBezTo>
                  <a:cubicBezTo>
                    <a:pt x="2620" y="1790"/>
                    <a:pt x="2840" y="1666"/>
                    <a:pt x="2806" y="12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2">
              <a:extLst>
                <a:ext uri="{FF2B5EF4-FFF2-40B4-BE49-F238E27FC236}">
                  <a16:creationId xmlns:a16="http://schemas.microsoft.com/office/drawing/2014/main" id="{7DE0C320-63D8-497E-9925-EADB49AF625E}"/>
                </a:ext>
              </a:extLst>
            </p:cNvPr>
            <p:cNvSpPr>
              <a:spLocks/>
            </p:cNvSpPr>
            <p:nvPr/>
          </p:nvSpPr>
          <p:spPr bwMode="auto">
            <a:xfrm>
              <a:off x="7523083" y="3553341"/>
              <a:ext cx="824834" cy="1825278"/>
            </a:xfrm>
            <a:custGeom>
              <a:avLst/>
              <a:gdLst>
                <a:gd name="T0" fmla="*/ 5577 w 6851"/>
                <a:gd name="T1" fmla="*/ 5815 h 15233"/>
                <a:gd name="T2" fmla="*/ 4701 w 6851"/>
                <a:gd name="T3" fmla="*/ 0 h 15233"/>
                <a:gd name="T4" fmla="*/ 64 w 6851"/>
                <a:gd name="T5" fmla="*/ 163 h 15233"/>
                <a:gd name="T6" fmla="*/ 80 w 6851"/>
                <a:gd name="T7" fmla="*/ 11281 h 15233"/>
                <a:gd name="T8" fmla="*/ 4866 w 6851"/>
                <a:gd name="T9" fmla="*/ 14233 h 15233"/>
                <a:gd name="T10" fmla="*/ 6851 w 6851"/>
                <a:gd name="T11" fmla="*/ 13241 h 15233"/>
                <a:gd name="T12" fmla="*/ 5577 w 6851"/>
                <a:gd name="T13" fmla="*/ 5815 h 15233"/>
              </a:gdLst>
              <a:ahLst/>
              <a:cxnLst>
                <a:cxn ang="0">
                  <a:pos x="T0" y="T1"/>
                </a:cxn>
                <a:cxn ang="0">
                  <a:pos x="T2" y="T3"/>
                </a:cxn>
                <a:cxn ang="0">
                  <a:pos x="T4" y="T5"/>
                </a:cxn>
                <a:cxn ang="0">
                  <a:pos x="T6" y="T7"/>
                </a:cxn>
                <a:cxn ang="0">
                  <a:pos x="T8" y="T9"/>
                </a:cxn>
                <a:cxn ang="0">
                  <a:pos x="T10" y="T11"/>
                </a:cxn>
                <a:cxn ang="0">
                  <a:pos x="T12" y="T13"/>
                </a:cxn>
              </a:cxnLst>
              <a:rect l="0" t="0" r="r" b="b"/>
              <a:pathLst>
                <a:path w="6851" h="15233">
                  <a:moveTo>
                    <a:pt x="5577" y="5815"/>
                  </a:moveTo>
                  <a:cubicBezTo>
                    <a:pt x="5395" y="4744"/>
                    <a:pt x="4701" y="0"/>
                    <a:pt x="4701" y="0"/>
                  </a:cubicBezTo>
                  <a:cubicBezTo>
                    <a:pt x="3936" y="945"/>
                    <a:pt x="0" y="1286"/>
                    <a:pt x="64" y="163"/>
                  </a:cubicBezTo>
                  <a:cubicBezTo>
                    <a:pt x="64" y="163"/>
                    <a:pt x="72" y="8773"/>
                    <a:pt x="80" y="11281"/>
                  </a:cubicBezTo>
                  <a:cubicBezTo>
                    <a:pt x="89" y="13965"/>
                    <a:pt x="2685" y="15233"/>
                    <a:pt x="4866" y="14233"/>
                  </a:cubicBezTo>
                  <a:cubicBezTo>
                    <a:pt x="5370" y="14002"/>
                    <a:pt x="6851" y="13241"/>
                    <a:pt x="6851" y="13241"/>
                  </a:cubicBezTo>
                  <a:cubicBezTo>
                    <a:pt x="6851" y="13241"/>
                    <a:pt x="5980" y="8199"/>
                    <a:pt x="5577" y="581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3">
              <a:extLst>
                <a:ext uri="{FF2B5EF4-FFF2-40B4-BE49-F238E27FC236}">
                  <a16:creationId xmlns:a16="http://schemas.microsoft.com/office/drawing/2014/main" id="{964ACAF8-E241-47DB-B482-D3D203C95088}"/>
                </a:ext>
              </a:extLst>
            </p:cNvPr>
            <p:cNvSpPr>
              <a:spLocks/>
            </p:cNvSpPr>
            <p:nvPr/>
          </p:nvSpPr>
          <p:spPr bwMode="auto">
            <a:xfrm>
              <a:off x="7499137" y="1025624"/>
              <a:ext cx="683815" cy="864746"/>
            </a:xfrm>
            <a:custGeom>
              <a:avLst/>
              <a:gdLst>
                <a:gd name="T0" fmla="*/ 1609 w 5683"/>
                <a:gd name="T1" fmla="*/ 7232 h 7232"/>
                <a:gd name="T2" fmla="*/ 1609 w 5683"/>
                <a:gd name="T3" fmla="*/ 7214 h 7232"/>
                <a:gd name="T4" fmla="*/ 855 w 5683"/>
                <a:gd name="T5" fmla="*/ 4776 h 7232"/>
                <a:gd name="T6" fmla="*/ 4 w 5683"/>
                <a:gd name="T7" fmla="*/ 2720 h 7232"/>
                <a:gd name="T8" fmla="*/ 2795 w 5683"/>
                <a:gd name="T9" fmla="*/ 0 h 7232"/>
                <a:gd name="T10" fmla="*/ 2864 w 5683"/>
                <a:gd name="T11" fmla="*/ 0 h 7232"/>
                <a:gd name="T12" fmla="*/ 5680 w 5683"/>
                <a:gd name="T13" fmla="*/ 2720 h 7232"/>
                <a:gd name="T14" fmla="*/ 4804 w 5683"/>
                <a:gd name="T15" fmla="*/ 4776 h 7232"/>
                <a:gd name="T16" fmla="*/ 4050 w 5683"/>
                <a:gd name="T17" fmla="*/ 7214 h 7232"/>
                <a:gd name="T18" fmla="*/ 4050 w 5683"/>
                <a:gd name="T19" fmla="*/ 7232 h 7232"/>
                <a:gd name="T20" fmla="*/ 1609 w 5683"/>
                <a:gd name="T21" fmla="*/ 7232 h 7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83" h="7232">
                  <a:moveTo>
                    <a:pt x="1609" y="7232"/>
                  </a:moveTo>
                  <a:lnTo>
                    <a:pt x="1609" y="7214"/>
                  </a:lnTo>
                  <a:cubicBezTo>
                    <a:pt x="1609" y="6237"/>
                    <a:pt x="1360" y="5515"/>
                    <a:pt x="855" y="4776"/>
                  </a:cubicBezTo>
                  <a:cubicBezTo>
                    <a:pt x="353" y="4043"/>
                    <a:pt x="0" y="3432"/>
                    <a:pt x="4" y="2720"/>
                  </a:cubicBezTo>
                  <a:cubicBezTo>
                    <a:pt x="11" y="1221"/>
                    <a:pt x="1295" y="0"/>
                    <a:pt x="2795" y="0"/>
                  </a:cubicBezTo>
                  <a:lnTo>
                    <a:pt x="2864" y="0"/>
                  </a:lnTo>
                  <a:cubicBezTo>
                    <a:pt x="4364" y="0"/>
                    <a:pt x="5672" y="1221"/>
                    <a:pt x="5680" y="2720"/>
                  </a:cubicBezTo>
                  <a:cubicBezTo>
                    <a:pt x="5683" y="3432"/>
                    <a:pt x="5306" y="4043"/>
                    <a:pt x="4804" y="4776"/>
                  </a:cubicBezTo>
                  <a:cubicBezTo>
                    <a:pt x="4298" y="5515"/>
                    <a:pt x="4050" y="6237"/>
                    <a:pt x="4050" y="7214"/>
                  </a:cubicBezTo>
                  <a:lnTo>
                    <a:pt x="4050" y="7232"/>
                  </a:lnTo>
                  <a:lnTo>
                    <a:pt x="1609" y="7232"/>
                  </a:lnTo>
                  <a:close/>
                </a:path>
              </a:pathLst>
            </a:custGeom>
            <a:solidFill>
              <a:srgbClr val="FCBC00"/>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38" name="Freeform 34">
              <a:extLst>
                <a:ext uri="{FF2B5EF4-FFF2-40B4-BE49-F238E27FC236}">
                  <a16:creationId xmlns:a16="http://schemas.microsoft.com/office/drawing/2014/main" id="{D389BED4-4F24-4793-BD7C-11DCB60D2829}"/>
                </a:ext>
              </a:extLst>
            </p:cNvPr>
            <p:cNvSpPr>
              <a:spLocks/>
            </p:cNvSpPr>
            <p:nvPr/>
          </p:nvSpPr>
          <p:spPr bwMode="auto">
            <a:xfrm>
              <a:off x="7666763" y="1890370"/>
              <a:ext cx="343238" cy="279380"/>
            </a:xfrm>
            <a:custGeom>
              <a:avLst/>
              <a:gdLst>
                <a:gd name="T0" fmla="*/ 446 w 2857"/>
                <a:gd name="T1" fmla="*/ 2336 h 2336"/>
                <a:gd name="T2" fmla="*/ 2411 w 2857"/>
                <a:gd name="T3" fmla="*/ 2336 h 2336"/>
                <a:gd name="T4" fmla="*/ 2618 w 2857"/>
                <a:gd name="T5" fmla="*/ 2152 h 2336"/>
                <a:gd name="T6" fmla="*/ 2843 w 2857"/>
                <a:gd name="T7" fmla="*/ 233 h 2336"/>
                <a:gd name="T8" fmla="*/ 2636 w 2857"/>
                <a:gd name="T9" fmla="*/ 0 h 2336"/>
                <a:gd name="T10" fmla="*/ 222 w 2857"/>
                <a:gd name="T11" fmla="*/ 0 h 2336"/>
                <a:gd name="T12" fmla="*/ 15 w 2857"/>
                <a:gd name="T13" fmla="*/ 233 h 2336"/>
                <a:gd name="T14" fmla="*/ 239 w 2857"/>
                <a:gd name="T15" fmla="*/ 2152 h 2336"/>
                <a:gd name="T16" fmla="*/ 446 w 2857"/>
                <a:gd name="T17" fmla="*/ 2336 h 2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57" h="2336">
                  <a:moveTo>
                    <a:pt x="446" y="2336"/>
                  </a:moveTo>
                  <a:lnTo>
                    <a:pt x="2411" y="2336"/>
                  </a:lnTo>
                  <a:cubicBezTo>
                    <a:pt x="2517" y="2336"/>
                    <a:pt x="2606" y="2257"/>
                    <a:pt x="2618" y="2152"/>
                  </a:cubicBezTo>
                  <a:lnTo>
                    <a:pt x="2843" y="233"/>
                  </a:lnTo>
                  <a:cubicBezTo>
                    <a:pt x="2857" y="109"/>
                    <a:pt x="2760" y="0"/>
                    <a:pt x="2636" y="0"/>
                  </a:cubicBezTo>
                  <a:lnTo>
                    <a:pt x="222" y="0"/>
                  </a:lnTo>
                  <a:cubicBezTo>
                    <a:pt x="97" y="0"/>
                    <a:pt x="0" y="109"/>
                    <a:pt x="15" y="233"/>
                  </a:cubicBezTo>
                  <a:lnTo>
                    <a:pt x="239" y="2152"/>
                  </a:lnTo>
                  <a:cubicBezTo>
                    <a:pt x="251" y="2257"/>
                    <a:pt x="340" y="2336"/>
                    <a:pt x="446" y="2336"/>
                  </a:cubicBezTo>
                  <a:close/>
                </a:path>
              </a:pathLst>
            </a:custGeom>
            <a:solidFill>
              <a:srgbClr val="E1E8EC"/>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39" name="Freeform 35">
              <a:extLst>
                <a:ext uri="{FF2B5EF4-FFF2-40B4-BE49-F238E27FC236}">
                  <a16:creationId xmlns:a16="http://schemas.microsoft.com/office/drawing/2014/main" id="{1F786AB7-E8A0-4F85-A087-8EA013F6462F}"/>
                </a:ext>
              </a:extLst>
            </p:cNvPr>
            <p:cNvSpPr>
              <a:spLocks/>
            </p:cNvSpPr>
            <p:nvPr/>
          </p:nvSpPr>
          <p:spPr bwMode="auto">
            <a:xfrm>
              <a:off x="7706675" y="1978175"/>
              <a:ext cx="268737" cy="21286"/>
            </a:xfrm>
            <a:custGeom>
              <a:avLst/>
              <a:gdLst>
                <a:gd name="T0" fmla="*/ 91 w 2234"/>
                <a:gd name="T1" fmla="*/ 181 h 181"/>
                <a:gd name="T2" fmla="*/ 2144 w 2234"/>
                <a:gd name="T3" fmla="*/ 181 h 181"/>
                <a:gd name="T4" fmla="*/ 2234 w 2234"/>
                <a:gd name="T5" fmla="*/ 90 h 181"/>
                <a:gd name="T6" fmla="*/ 2144 w 2234"/>
                <a:gd name="T7" fmla="*/ 0 h 181"/>
                <a:gd name="T8" fmla="*/ 91 w 2234"/>
                <a:gd name="T9" fmla="*/ 0 h 181"/>
                <a:gd name="T10" fmla="*/ 0 w 2234"/>
                <a:gd name="T11" fmla="*/ 90 h 181"/>
                <a:gd name="T12" fmla="*/ 91 w 2234"/>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2234" h="181">
                  <a:moveTo>
                    <a:pt x="91" y="181"/>
                  </a:moveTo>
                  <a:lnTo>
                    <a:pt x="2144" y="181"/>
                  </a:lnTo>
                  <a:cubicBezTo>
                    <a:pt x="2194" y="181"/>
                    <a:pt x="2234" y="140"/>
                    <a:pt x="2234" y="90"/>
                  </a:cubicBezTo>
                  <a:cubicBezTo>
                    <a:pt x="2234" y="40"/>
                    <a:pt x="2194" y="0"/>
                    <a:pt x="2144" y="0"/>
                  </a:cubicBezTo>
                  <a:lnTo>
                    <a:pt x="91" y="0"/>
                  </a:lnTo>
                  <a:cubicBezTo>
                    <a:pt x="41" y="0"/>
                    <a:pt x="0" y="40"/>
                    <a:pt x="0" y="90"/>
                  </a:cubicBezTo>
                  <a:cubicBezTo>
                    <a:pt x="0" y="140"/>
                    <a:pt x="41" y="181"/>
                    <a:pt x="91" y="1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36">
              <a:extLst>
                <a:ext uri="{FF2B5EF4-FFF2-40B4-BE49-F238E27FC236}">
                  <a16:creationId xmlns:a16="http://schemas.microsoft.com/office/drawing/2014/main" id="{D2C593CC-3ECF-4A2D-9FDC-5108ABA97D12}"/>
                </a:ext>
              </a:extLst>
            </p:cNvPr>
            <p:cNvSpPr>
              <a:spLocks/>
            </p:cNvSpPr>
            <p:nvPr/>
          </p:nvSpPr>
          <p:spPr bwMode="auto">
            <a:xfrm>
              <a:off x="7680068" y="1882387"/>
              <a:ext cx="319291" cy="23948"/>
            </a:xfrm>
            <a:custGeom>
              <a:avLst/>
              <a:gdLst>
                <a:gd name="T0" fmla="*/ 91 w 2657"/>
                <a:gd name="T1" fmla="*/ 181 h 181"/>
                <a:gd name="T2" fmla="*/ 2566 w 2657"/>
                <a:gd name="T3" fmla="*/ 181 h 181"/>
                <a:gd name="T4" fmla="*/ 2657 w 2657"/>
                <a:gd name="T5" fmla="*/ 90 h 181"/>
                <a:gd name="T6" fmla="*/ 2566 w 2657"/>
                <a:gd name="T7" fmla="*/ 0 h 181"/>
                <a:gd name="T8" fmla="*/ 91 w 2657"/>
                <a:gd name="T9" fmla="*/ 0 h 181"/>
                <a:gd name="T10" fmla="*/ 0 w 2657"/>
                <a:gd name="T11" fmla="*/ 90 h 181"/>
                <a:gd name="T12" fmla="*/ 91 w 2657"/>
                <a:gd name="T13" fmla="*/ 181 h 181"/>
              </a:gdLst>
              <a:ahLst/>
              <a:cxnLst>
                <a:cxn ang="0">
                  <a:pos x="T0" y="T1"/>
                </a:cxn>
                <a:cxn ang="0">
                  <a:pos x="T2" y="T3"/>
                </a:cxn>
                <a:cxn ang="0">
                  <a:pos x="T4" y="T5"/>
                </a:cxn>
                <a:cxn ang="0">
                  <a:pos x="T6" y="T7"/>
                </a:cxn>
                <a:cxn ang="0">
                  <a:pos x="T8" y="T9"/>
                </a:cxn>
                <a:cxn ang="0">
                  <a:pos x="T10" y="T11"/>
                </a:cxn>
                <a:cxn ang="0">
                  <a:pos x="T12" y="T13"/>
                </a:cxn>
              </a:cxnLst>
              <a:rect l="0" t="0" r="r" b="b"/>
              <a:pathLst>
                <a:path w="2657" h="181">
                  <a:moveTo>
                    <a:pt x="91" y="181"/>
                  </a:moveTo>
                  <a:lnTo>
                    <a:pt x="2566" y="181"/>
                  </a:lnTo>
                  <a:cubicBezTo>
                    <a:pt x="2616" y="181"/>
                    <a:pt x="2657" y="140"/>
                    <a:pt x="2657" y="90"/>
                  </a:cubicBezTo>
                  <a:cubicBezTo>
                    <a:pt x="2657" y="40"/>
                    <a:pt x="2616" y="0"/>
                    <a:pt x="2566" y="0"/>
                  </a:cubicBezTo>
                  <a:lnTo>
                    <a:pt x="91" y="0"/>
                  </a:lnTo>
                  <a:cubicBezTo>
                    <a:pt x="41" y="0"/>
                    <a:pt x="0" y="40"/>
                    <a:pt x="0" y="90"/>
                  </a:cubicBezTo>
                  <a:cubicBezTo>
                    <a:pt x="0" y="140"/>
                    <a:pt x="41" y="181"/>
                    <a:pt x="91" y="1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37">
              <a:extLst>
                <a:ext uri="{FF2B5EF4-FFF2-40B4-BE49-F238E27FC236}">
                  <a16:creationId xmlns:a16="http://schemas.microsoft.com/office/drawing/2014/main" id="{296FCD53-108A-4A94-A7E0-821AEE6D10BA}"/>
                </a:ext>
              </a:extLst>
            </p:cNvPr>
            <p:cNvSpPr>
              <a:spLocks/>
            </p:cNvSpPr>
            <p:nvPr/>
          </p:nvSpPr>
          <p:spPr bwMode="auto">
            <a:xfrm>
              <a:off x="7714657" y="2065980"/>
              <a:ext cx="252773" cy="23948"/>
            </a:xfrm>
            <a:custGeom>
              <a:avLst/>
              <a:gdLst>
                <a:gd name="T0" fmla="*/ 90 w 2100"/>
                <a:gd name="T1" fmla="*/ 182 h 182"/>
                <a:gd name="T2" fmla="*/ 2009 w 2100"/>
                <a:gd name="T3" fmla="*/ 182 h 182"/>
                <a:gd name="T4" fmla="*/ 2100 w 2100"/>
                <a:gd name="T5" fmla="*/ 91 h 182"/>
                <a:gd name="T6" fmla="*/ 2009 w 2100"/>
                <a:gd name="T7" fmla="*/ 0 h 182"/>
                <a:gd name="T8" fmla="*/ 90 w 2100"/>
                <a:gd name="T9" fmla="*/ 0 h 182"/>
                <a:gd name="T10" fmla="*/ 0 w 2100"/>
                <a:gd name="T11" fmla="*/ 91 h 182"/>
                <a:gd name="T12" fmla="*/ 90 w 2100"/>
                <a:gd name="T13" fmla="*/ 182 h 182"/>
              </a:gdLst>
              <a:ahLst/>
              <a:cxnLst>
                <a:cxn ang="0">
                  <a:pos x="T0" y="T1"/>
                </a:cxn>
                <a:cxn ang="0">
                  <a:pos x="T2" y="T3"/>
                </a:cxn>
                <a:cxn ang="0">
                  <a:pos x="T4" y="T5"/>
                </a:cxn>
                <a:cxn ang="0">
                  <a:pos x="T6" y="T7"/>
                </a:cxn>
                <a:cxn ang="0">
                  <a:pos x="T8" y="T9"/>
                </a:cxn>
                <a:cxn ang="0">
                  <a:pos x="T10" y="T11"/>
                </a:cxn>
                <a:cxn ang="0">
                  <a:pos x="T12" y="T13"/>
                </a:cxn>
              </a:cxnLst>
              <a:rect l="0" t="0" r="r" b="b"/>
              <a:pathLst>
                <a:path w="2100" h="182">
                  <a:moveTo>
                    <a:pt x="90" y="182"/>
                  </a:moveTo>
                  <a:lnTo>
                    <a:pt x="2009" y="182"/>
                  </a:lnTo>
                  <a:cubicBezTo>
                    <a:pt x="2059" y="182"/>
                    <a:pt x="2100" y="141"/>
                    <a:pt x="2100" y="91"/>
                  </a:cubicBezTo>
                  <a:cubicBezTo>
                    <a:pt x="2100" y="41"/>
                    <a:pt x="2059" y="0"/>
                    <a:pt x="2009" y="0"/>
                  </a:cubicBezTo>
                  <a:lnTo>
                    <a:pt x="90" y="0"/>
                  </a:lnTo>
                  <a:cubicBezTo>
                    <a:pt x="40" y="0"/>
                    <a:pt x="0" y="41"/>
                    <a:pt x="0" y="91"/>
                  </a:cubicBezTo>
                  <a:cubicBezTo>
                    <a:pt x="0" y="141"/>
                    <a:pt x="40" y="182"/>
                    <a:pt x="90" y="18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38">
              <a:extLst>
                <a:ext uri="{FF2B5EF4-FFF2-40B4-BE49-F238E27FC236}">
                  <a16:creationId xmlns:a16="http://schemas.microsoft.com/office/drawing/2014/main" id="{104FFA09-492E-480C-B21B-FECAD0445045}"/>
                </a:ext>
              </a:extLst>
            </p:cNvPr>
            <p:cNvSpPr>
              <a:spLocks/>
            </p:cNvSpPr>
            <p:nvPr/>
          </p:nvSpPr>
          <p:spPr bwMode="auto">
            <a:xfrm>
              <a:off x="7868981" y="1334272"/>
              <a:ext cx="58537" cy="572063"/>
            </a:xfrm>
            <a:custGeom>
              <a:avLst/>
              <a:gdLst>
                <a:gd name="T0" fmla="*/ 93 w 489"/>
                <a:gd name="T1" fmla="*/ 4773 h 4773"/>
                <a:gd name="T2" fmla="*/ 184 w 489"/>
                <a:gd name="T3" fmla="*/ 4688 h 4773"/>
                <a:gd name="T4" fmla="*/ 486 w 489"/>
                <a:gd name="T5" fmla="*/ 100 h 4773"/>
                <a:gd name="T6" fmla="*/ 401 w 489"/>
                <a:gd name="T7" fmla="*/ 3 h 4773"/>
                <a:gd name="T8" fmla="*/ 305 w 489"/>
                <a:gd name="T9" fmla="*/ 88 h 4773"/>
                <a:gd name="T10" fmla="*/ 3 w 489"/>
                <a:gd name="T11" fmla="*/ 4676 h 4773"/>
                <a:gd name="T12" fmla="*/ 87 w 489"/>
                <a:gd name="T13" fmla="*/ 4772 h 4773"/>
                <a:gd name="T14" fmla="*/ 93 w 489"/>
                <a:gd name="T15" fmla="*/ 4773 h 47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4773">
                  <a:moveTo>
                    <a:pt x="93" y="4773"/>
                  </a:moveTo>
                  <a:cubicBezTo>
                    <a:pt x="141" y="4773"/>
                    <a:pt x="181" y="4736"/>
                    <a:pt x="184" y="4688"/>
                  </a:cubicBezTo>
                  <a:lnTo>
                    <a:pt x="486" y="100"/>
                  </a:lnTo>
                  <a:cubicBezTo>
                    <a:pt x="489" y="50"/>
                    <a:pt x="451" y="7"/>
                    <a:pt x="401" y="3"/>
                  </a:cubicBezTo>
                  <a:cubicBezTo>
                    <a:pt x="352" y="0"/>
                    <a:pt x="308" y="38"/>
                    <a:pt x="305" y="88"/>
                  </a:cubicBezTo>
                  <a:lnTo>
                    <a:pt x="3" y="4676"/>
                  </a:lnTo>
                  <a:cubicBezTo>
                    <a:pt x="0" y="4726"/>
                    <a:pt x="38" y="4769"/>
                    <a:pt x="87" y="4772"/>
                  </a:cubicBezTo>
                  <a:cubicBezTo>
                    <a:pt x="89" y="4773"/>
                    <a:pt x="91" y="4773"/>
                    <a:pt x="93" y="47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39">
              <a:extLst>
                <a:ext uri="{FF2B5EF4-FFF2-40B4-BE49-F238E27FC236}">
                  <a16:creationId xmlns:a16="http://schemas.microsoft.com/office/drawing/2014/main" id="{7133BDE4-6229-4C82-A5AC-4789AC21F1A3}"/>
                </a:ext>
              </a:extLst>
            </p:cNvPr>
            <p:cNvSpPr>
              <a:spLocks/>
            </p:cNvSpPr>
            <p:nvPr/>
          </p:nvSpPr>
          <p:spPr bwMode="auto">
            <a:xfrm>
              <a:off x="7746586" y="1334272"/>
              <a:ext cx="66520" cy="572063"/>
            </a:xfrm>
            <a:custGeom>
              <a:avLst/>
              <a:gdLst>
                <a:gd name="T0" fmla="*/ 456 w 550"/>
                <a:gd name="T1" fmla="*/ 4774 h 4774"/>
                <a:gd name="T2" fmla="*/ 463 w 550"/>
                <a:gd name="T3" fmla="*/ 4773 h 4774"/>
                <a:gd name="T4" fmla="*/ 546 w 550"/>
                <a:gd name="T5" fmla="*/ 4676 h 4774"/>
                <a:gd name="T6" fmla="*/ 184 w 550"/>
                <a:gd name="T7" fmla="*/ 88 h 4774"/>
                <a:gd name="T8" fmla="*/ 87 w 550"/>
                <a:gd name="T9" fmla="*/ 4 h 4774"/>
                <a:gd name="T10" fmla="*/ 4 w 550"/>
                <a:gd name="T11" fmla="*/ 102 h 4774"/>
                <a:gd name="T12" fmla="*/ 366 w 550"/>
                <a:gd name="T13" fmla="*/ 4690 h 4774"/>
                <a:gd name="T14" fmla="*/ 456 w 550"/>
                <a:gd name="T15" fmla="*/ 4774 h 47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4774">
                  <a:moveTo>
                    <a:pt x="456" y="4774"/>
                  </a:moveTo>
                  <a:cubicBezTo>
                    <a:pt x="459" y="4774"/>
                    <a:pt x="461" y="4774"/>
                    <a:pt x="463" y="4773"/>
                  </a:cubicBezTo>
                  <a:cubicBezTo>
                    <a:pt x="513" y="4769"/>
                    <a:pt x="550" y="4726"/>
                    <a:pt x="546" y="4676"/>
                  </a:cubicBezTo>
                  <a:lnTo>
                    <a:pt x="184" y="88"/>
                  </a:lnTo>
                  <a:cubicBezTo>
                    <a:pt x="180" y="38"/>
                    <a:pt x="136" y="0"/>
                    <a:pt x="87" y="4"/>
                  </a:cubicBezTo>
                  <a:cubicBezTo>
                    <a:pt x="37" y="8"/>
                    <a:pt x="0" y="52"/>
                    <a:pt x="4" y="102"/>
                  </a:cubicBezTo>
                  <a:lnTo>
                    <a:pt x="366" y="4690"/>
                  </a:lnTo>
                  <a:cubicBezTo>
                    <a:pt x="370" y="4738"/>
                    <a:pt x="409" y="4774"/>
                    <a:pt x="456" y="47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4" name="Freeform 40">
              <a:extLst>
                <a:ext uri="{FF2B5EF4-FFF2-40B4-BE49-F238E27FC236}">
                  <a16:creationId xmlns:a16="http://schemas.microsoft.com/office/drawing/2014/main" id="{3A8EAE70-618E-4054-98B5-78BCE0FFA492}"/>
                </a:ext>
              </a:extLst>
            </p:cNvPr>
            <p:cNvSpPr>
              <a:spLocks/>
            </p:cNvSpPr>
            <p:nvPr/>
          </p:nvSpPr>
          <p:spPr bwMode="auto">
            <a:xfrm>
              <a:off x="7746586" y="1246468"/>
              <a:ext cx="180931" cy="109092"/>
            </a:xfrm>
            <a:custGeom>
              <a:avLst/>
              <a:gdLst>
                <a:gd name="T0" fmla="*/ 91 w 1510"/>
                <a:gd name="T1" fmla="*/ 914 h 914"/>
                <a:gd name="T2" fmla="*/ 182 w 1510"/>
                <a:gd name="T3" fmla="*/ 824 h 914"/>
                <a:gd name="T4" fmla="*/ 755 w 1510"/>
                <a:gd name="T5" fmla="*/ 181 h 914"/>
                <a:gd name="T6" fmla="*/ 1329 w 1510"/>
                <a:gd name="T7" fmla="*/ 824 h 914"/>
                <a:gd name="T8" fmla="*/ 1419 w 1510"/>
                <a:gd name="T9" fmla="*/ 914 h 914"/>
                <a:gd name="T10" fmla="*/ 1510 w 1510"/>
                <a:gd name="T11" fmla="*/ 824 h 914"/>
                <a:gd name="T12" fmla="*/ 755 w 1510"/>
                <a:gd name="T13" fmla="*/ 0 h 914"/>
                <a:gd name="T14" fmla="*/ 0 w 1510"/>
                <a:gd name="T15" fmla="*/ 824 h 914"/>
                <a:gd name="T16" fmla="*/ 91 w 1510"/>
                <a:gd name="T17" fmla="*/ 914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0" h="914">
                  <a:moveTo>
                    <a:pt x="91" y="914"/>
                  </a:moveTo>
                  <a:cubicBezTo>
                    <a:pt x="141" y="914"/>
                    <a:pt x="182" y="874"/>
                    <a:pt x="182" y="824"/>
                  </a:cubicBezTo>
                  <a:cubicBezTo>
                    <a:pt x="182" y="382"/>
                    <a:pt x="479" y="181"/>
                    <a:pt x="755" y="181"/>
                  </a:cubicBezTo>
                  <a:cubicBezTo>
                    <a:pt x="1031" y="181"/>
                    <a:pt x="1329" y="382"/>
                    <a:pt x="1329" y="824"/>
                  </a:cubicBezTo>
                  <a:cubicBezTo>
                    <a:pt x="1329" y="874"/>
                    <a:pt x="1369" y="914"/>
                    <a:pt x="1419" y="914"/>
                  </a:cubicBezTo>
                  <a:cubicBezTo>
                    <a:pt x="1469" y="914"/>
                    <a:pt x="1510" y="874"/>
                    <a:pt x="1510" y="824"/>
                  </a:cubicBezTo>
                  <a:cubicBezTo>
                    <a:pt x="1510" y="283"/>
                    <a:pt x="1130" y="0"/>
                    <a:pt x="755" y="0"/>
                  </a:cubicBezTo>
                  <a:cubicBezTo>
                    <a:pt x="380" y="0"/>
                    <a:pt x="0" y="283"/>
                    <a:pt x="0" y="824"/>
                  </a:cubicBezTo>
                  <a:cubicBezTo>
                    <a:pt x="0" y="874"/>
                    <a:pt x="41" y="914"/>
                    <a:pt x="91" y="9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graphicFrame>
        <p:nvGraphicFramePr>
          <p:cNvPr id="93" name="Content Placeholder 4" descr="Helps make your content more accessible.&#10;Increases your efficiency in Blackboard.&#10;Enhances your professional credibility.&#10;">
            <a:extLst>
              <a:ext uri="{FF2B5EF4-FFF2-40B4-BE49-F238E27FC236}">
                <a16:creationId xmlns:a16="http://schemas.microsoft.com/office/drawing/2014/main" id="{5DC547EA-3306-45D8-968B-0CEB82D79652}"/>
              </a:ext>
            </a:extLst>
          </p:cNvPr>
          <p:cNvGraphicFramePr>
            <a:graphicFrameLocks noGrp="1"/>
          </p:cNvGraphicFramePr>
          <p:nvPr>
            <p:ph sz="quarter" idx="10"/>
            <p:extLst>
              <p:ext uri="{D42A27DB-BD31-4B8C-83A1-F6EECF244321}">
                <p14:modId xmlns:p14="http://schemas.microsoft.com/office/powerpoint/2010/main" val="52861325"/>
              </p:ext>
            </p:extLst>
          </p:nvPr>
        </p:nvGraphicFramePr>
        <p:xfrm>
          <a:off x="336550" y="1263650"/>
          <a:ext cx="6934200" cy="5045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descr="Blackboard Ally's accessibility indicators appear beside content. They give a quick indication of how accessible content is.">
            <a:extLst>
              <a:ext uri="{FF2B5EF4-FFF2-40B4-BE49-F238E27FC236}">
                <a16:creationId xmlns:a16="http://schemas.microsoft.com/office/drawing/2014/main" id="{985B6458-8B4A-49F7-ACB1-CE1E63FE791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81528" y="3982532"/>
            <a:ext cx="1985580" cy="456683"/>
          </a:xfrm>
          <a:prstGeom prst="rect">
            <a:avLst/>
          </a:prstGeom>
        </p:spPr>
      </p:pic>
    </p:spTree>
    <p:extLst>
      <p:ext uri="{BB962C8B-B14F-4D97-AF65-F5344CB8AC3E}">
        <p14:creationId xmlns:p14="http://schemas.microsoft.com/office/powerpoint/2010/main" val="798428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9161E-25B9-4EE9-8BE4-8882E2306AD9}"/>
              </a:ext>
            </a:extLst>
          </p:cNvPr>
          <p:cNvSpPr>
            <a:spLocks noGrp="1"/>
          </p:cNvSpPr>
          <p:nvPr>
            <p:ph type="title"/>
          </p:nvPr>
        </p:nvSpPr>
        <p:spPr/>
        <p:txBody>
          <a:bodyPr/>
          <a:lstStyle/>
          <a:p>
            <a:r>
              <a:rPr lang="en-GB">
                <a:solidFill>
                  <a:schemeClr val="bg1"/>
                </a:solidFill>
              </a:rPr>
              <a:t>From now on</a:t>
            </a:r>
          </a:p>
        </p:txBody>
      </p:sp>
      <p:grpSp>
        <p:nvGrpSpPr>
          <p:cNvPr id="95" name="Group 94" descr="It's not good to go until the accessibility is good to go.">
            <a:extLst>
              <a:ext uri="{FF2B5EF4-FFF2-40B4-BE49-F238E27FC236}">
                <a16:creationId xmlns:a16="http://schemas.microsoft.com/office/drawing/2014/main" id="{0A99B232-6BA7-434E-919E-9B69A6803CCD}"/>
              </a:ext>
            </a:extLst>
          </p:cNvPr>
          <p:cNvGrpSpPr/>
          <p:nvPr/>
        </p:nvGrpSpPr>
        <p:grpSpPr>
          <a:xfrm>
            <a:off x="772111" y="886243"/>
            <a:ext cx="9553782" cy="2308324"/>
            <a:chOff x="772111" y="886243"/>
            <a:chExt cx="9553782" cy="2308324"/>
          </a:xfrm>
        </p:grpSpPr>
        <p:pic>
          <p:nvPicPr>
            <p:cNvPr id="4" name="Picture 3">
              <a:extLst>
                <a:ext uri="{FF2B5EF4-FFF2-40B4-BE49-F238E27FC236}">
                  <a16:creationId xmlns:a16="http://schemas.microsoft.com/office/drawing/2014/main" id="{49A30004-CA9B-4EBB-93BE-479517569F54}"/>
                </a:ext>
              </a:extLst>
            </p:cNvPr>
            <p:cNvPicPr>
              <a:picLocks noChangeAspect="1"/>
            </p:cNvPicPr>
            <p:nvPr/>
          </p:nvPicPr>
          <p:blipFill rotWithShape="1">
            <a:blip r:embed="rId3">
              <a:extLst>
                <a:ext uri="{28A0092B-C50C-407E-A947-70E740481C1C}">
                  <a14:useLocalDpi xmlns:a14="http://schemas.microsoft.com/office/drawing/2010/main" val="0"/>
                </a:ext>
              </a:extLst>
            </a:blip>
            <a:srcRect l="23056" t="96299" r="62266" b="-107"/>
            <a:stretch/>
          </p:blipFill>
          <p:spPr>
            <a:xfrm>
              <a:off x="2366024" y="2122634"/>
              <a:ext cx="6106463" cy="885993"/>
            </a:xfrm>
            <a:prstGeom prst="rect">
              <a:avLst/>
            </a:prstGeom>
            <a:ln w="57150">
              <a:solidFill>
                <a:schemeClr val="accent1"/>
              </a:solidFill>
            </a:ln>
            <a:effectLst>
              <a:outerShdw blurRad="50800" dist="38100" dir="2700000" algn="tl" rotWithShape="0">
                <a:prstClr val="black">
                  <a:alpha val="40000"/>
                </a:prstClr>
              </a:outerShdw>
            </a:effectLst>
          </p:spPr>
        </p:pic>
        <p:sp>
          <p:nvSpPr>
            <p:cNvPr id="5" name="Rectangle 4">
              <a:extLst>
                <a:ext uri="{FF2B5EF4-FFF2-40B4-BE49-F238E27FC236}">
                  <a16:creationId xmlns:a16="http://schemas.microsoft.com/office/drawing/2014/main" id="{8755688F-1A43-4413-8A4C-8F6862D6EB37}"/>
                </a:ext>
              </a:extLst>
            </p:cNvPr>
            <p:cNvSpPr/>
            <p:nvPr/>
          </p:nvSpPr>
          <p:spPr>
            <a:xfrm>
              <a:off x="772111" y="886243"/>
              <a:ext cx="9553782" cy="2308324"/>
            </a:xfrm>
            <a:prstGeom prst="rect">
              <a:avLst/>
            </a:prstGeom>
            <a:noFill/>
          </p:spPr>
          <p:txBody>
            <a:bodyPr wrap="square" lIns="91440" tIns="45720" rIns="91440" bIns="45720">
              <a:spAutoFit/>
            </a:bodyPr>
            <a:lstStyle/>
            <a:p>
              <a:r>
                <a:rPr lang="en-US" sz="7200" cap="none" spc="0">
                  <a:ln w="12700">
                    <a:noFill/>
                    <a:prstDash val="solid"/>
                  </a:ln>
                  <a:solidFill>
                    <a:schemeClr val="accent4"/>
                  </a:solidFill>
                </a:rPr>
                <a:t>It’s not good to go until it’s</a:t>
              </a:r>
            </a:p>
          </p:txBody>
        </p:sp>
      </p:grpSp>
      <p:grpSp>
        <p:nvGrpSpPr>
          <p:cNvPr id="6" name="Group 5">
            <a:extLst>
              <a:ext uri="{FF2B5EF4-FFF2-40B4-BE49-F238E27FC236}">
                <a16:creationId xmlns:a16="http://schemas.microsoft.com/office/drawing/2014/main" id="{AD4BD6F9-3E3E-4283-A13F-609A58252AE8}"/>
              </a:ext>
              <a:ext uri="{C183D7F6-B498-43B3-948B-1728B52AA6E4}">
                <adec:decorative xmlns:adec="http://schemas.microsoft.com/office/drawing/2017/decorative" val="1"/>
              </a:ext>
            </a:extLst>
          </p:cNvPr>
          <p:cNvGrpSpPr>
            <a:grpSpLocks noChangeAspect="1"/>
          </p:cNvGrpSpPr>
          <p:nvPr/>
        </p:nvGrpSpPr>
        <p:grpSpPr>
          <a:xfrm>
            <a:off x="6154737" y="2785041"/>
            <a:ext cx="5540375" cy="3840162"/>
            <a:chOff x="3325813" y="1831975"/>
            <a:chExt cx="5540375" cy="3840162"/>
          </a:xfrm>
          <a:effectLst>
            <a:outerShdw blurRad="50800" dist="38100" dir="2700000" algn="tl" rotWithShape="0">
              <a:prstClr val="black">
                <a:alpha val="40000"/>
              </a:prstClr>
            </a:outerShdw>
          </a:effectLst>
        </p:grpSpPr>
        <p:sp>
          <p:nvSpPr>
            <p:cNvPr id="7" name="Freeform 6">
              <a:extLst>
                <a:ext uri="{FF2B5EF4-FFF2-40B4-BE49-F238E27FC236}">
                  <a16:creationId xmlns:a16="http://schemas.microsoft.com/office/drawing/2014/main" id="{FDE3BA0E-A0F7-4E29-9575-2AC0B543FDD7}"/>
                </a:ext>
              </a:extLst>
            </p:cNvPr>
            <p:cNvSpPr>
              <a:spLocks noEditPoints="1"/>
            </p:cNvSpPr>
            <p:nvPr/>
          </p:nvSpPr>
          <p:spPr bwMode="auto">
            <a:xfrm>
              <a:off x="6677025" y="4518025"/>
              <a:ext cx="230188" cy="1149350"/>
            </a:xfrm>
            <a:custGeom>
              <a:avLst/>
              <a:gdLst>
                <a:gd name="T0" fmla="*/ 2237 w 3197"/>
                <a:gd name="T1" fmla="*/ 15977 h 16087"/>
                <a:gd name="T2" fmla="*/ 3080 w 3197"/>
                <a:gd name="T3" fmla="*/ 15977 h 16087"/>
                <a:gd name="T4" fmla="*/ 1571 w 3197"/>
                <a:gd name="T5" fmla="*/ 171 h 16087"/>
                <a:gd name="T6" fmla="*/ 119 w 3197"/>
                <a:gd name="T7" fmla="*/ 114 h 16087"/>
                <a:gd name="T8" fmla="*/ 2237 w 3197"/>
                <a:gd name="T9" fmla="*/ 15977 h 16087"/>
                <a:gd name="T10" fmla="*/ 3141 w 3197"/>
                <a:gd name="T11" fmla="*/ 16087 h 16087"/>
                <a:gd name="T12" fmla="*/ 2189 w 3197"/>
                <a:gd name="T13" fmla="*/ 16087 h 16087"/>
                <a:gd name="T14" fmla="*/ 2134 w 3197"/>
                <a:gd name="T15" fmla="*/ 16039 h 16087"/>
                <a:gd name="T16" fmla="*/ 2 w 3197"/>
                <a:gd name="T17" fmla="*/ 63 h 16087"/>
                <a:gd name="T18" fmla="*/ 16 w 3197"/>
                <a:gd name="T19" fmla="*/ 18 h 16087"/>
                <a:gd name="T20" fmla="*/ 59 w 3197"/>
                <a:gd name="T21" fmla="*/ 0 h 16087"/>
                <a:gd name="T22" fmla="*/ 1623 w 3197"/>
                <a:gd name="T23" fmla="*/ 63 h 16087"/>
                <a:gd name="T24" fmla="*/ 1676 w 3197"/>
                <a:gd name="T25" fmla="*/ 112 h 16087"/>
                <a:gd name="T26" fmla="*/ 3195 w 3197"/>
                <a:gd name="T27" fmla="*/ 16025 h 16087"/>
                <a:gd name="T28" fmla="*/ 3181 w 3197"/>
                <a:gd name="T29" fmla="*/ 16068 h 16087"/>
                <a:gd name="T30" fmla="*/ 3141 w 3197"/>
                <a:gd name="T31" fmla="*/ 16087 h 16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7" h="16087">
                  <a:moveTo>
                    <a:pt x="2237" y="15977"/>
                  </a:moveTo>
                  <a:lnTo>
                    <a:pt x="3080" y="15977"/>
                  </a:lnTo>
                  <a:lnTo>
                    <a:pt x="1571" y="171"/>
                  </a:lnTo>
                  <a:lnTo>
                    <a:pt x="119" y="114"/>
                  </a:lnTo>
                  <a:lnTo>
                    <a:pt x="2237" y="15977"/>
                  </a:lnTo>
                  <a:close/>
                  <a:moveTo>
                    <a:pt x="3141" y="16087"/>
                  </a:moveTo>
                  <a:lnTo>
                    <a:pt x="2189" y="16087"/>
                  </a:lnTo>
                  <a:cubicBezTo>
                    <a:pt x="2161" y="16087"/>
                    <a:pt x="2138" y="16066"/>
                    <a:pt x="2134" y="16039"/>
                  </a:cubicBezTo>
                  <a:lnTo>
                    <a:pt x="2" y="63"/>
                  </a:lnTo>
                  <a:cubicBezTo>
                    <a:pt x="0" y="47"/>
                    <a:pt x="5" y="30"/>
                    <a:pt x="16" y="18"/>
                  </a:cubicBezTo>
                  <a:cubicBezTo>
                    <a:pt x="27" y="6"/>
                    <a:pt x="42" y="0"/>
                    <a:pt x="59" y="0"/>
                  </a:cubicBezTo>
                  <a:lnTo>
                    <a:pt x="1623" y="63"/>
                  </a:lnTo>
                  <a:cubicBezTo>
                    <a:pt x="1651" y="64"/>
                    <a:pt x="1673" y="85"/>
                    <a:pt x="1676" y="112"/>
                  </a:cubicBezTo>
                  <a:lnTo>
                    <a:pt x="3195" y="16025"/>
                  </a:lnTo>
                  <a:cubicBezTo>
                    <a:pt x="3197" y="16041"/>
                    <a:pt x="3192" y="16057"/>
                    <a:pt x="3181" y="16068"/>
                  </a:cubicBezTo>
                  <a:cubicBezTo>
                    <a:pt x="3171" y="16080"/>
                    <a:pt x="3156" y="16087"/>
                    <a:pt x="3141" y="16087"/>
                  </a:cubicBezTo>
                  <a:close/>
                </a:path>
              </a:pathLst>
            </a:custGeom>
            <a:solidFill>
              <a:srgbClr val="3B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 name="Freeform 7">
              <a:extLst>
                <a:ext uri="{FF2B5EF4-FFF2-40B4-BE49-F238E27FC236}">
                  <a16:creationId xmlns:a16="http://schemas.microsoft.com/office/drawing/2014/main" id="{6D06CB27-F9DC-403A-B6BC-D446E896DF5C}"/>
                </a:ext>
              </a:extLst>
            </p:cNvPr>
            <p:cNvSpPr>
              <a:spLocks noEditPoints="1"/>
            </p:cNvSpPr>
            <p:nvPr/>
          </p:nvSpPr>
          <p:spPr bwMode="auto">
            <a:xfrm>
              <a:off x="5929313" y="4570413"/>
              <a:ext cx="215900" cy="1096962"/>
            </a:xfrm>
            <a:custGeom>
              <a:avLst/>
              <a:gdLst>
                <a:gd name="T0" fmla="*/ 116 w 3024"/>
                <a:gd name="T1" fmla="*/ 15239 h 15363"/>
                <a:gd name="T2" fmla="*/ 960 w 3024"/>
                <a:gd name="T3" fmla="*/ 15239 h 15363"/>
                <a:gd name="T4" fmla="*/ 2905 w 3024"/>
                <a:gd name="T5" fmla="*/ 146 h 15363"/>
                <a:gd name="T6" fmla="*/ 1491 w 3024"/>
                <a:gd name="T7" fmla="*/ 115 h 15363"/>
                <a:gd name="T8" fmla="*/ 116 w 3024"/>
                <a:gd name="T9" fmla="*/ 15239 h 15363"/>
                <a:gd name="T10" fmla="*/ 1 w 3024"/>
                <a:gd name="T11" fmla="*/ 15323 h 15363"/>
                <a:gd name="T12" fmla="*/ 1391 w 3024"/>
                <a:gd name="T13" fmla="*/ 0 h 15363"/>
                <a:gd name="T14" fmla="*/ 3024 w 3024"/>
                <a:gd name="T15" fmla="*/ 79 h 15363"/>
                <a:gd name="T16" fmla="*/ 1063 w 3024"/>
                <a:gd name="T17" fmla="*/ 15336 h 15363"/>
                <a:gd name="T18" fmla="*/ 1 w 3024"/>
                <a:gd name="T19" fmla="*/ 15323 h 1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4" h="15363">
                  <a:moveTo>
                    <a:pt x="116" y="15239"/>
                  </a:moveTo>
                  <a:lnTo>
                    <a:pt x="960" y="15239"/>
                  </a:lnTo>
                  <a:lnTo>
                    <a:pt x="2905" y="146"/>
                  </a:lnTo>
                  <a:lnTo>
                    <a:pt x="1491" y="115"/>
                  </a:lnTo>
                  <a:lnTo>
                    <a:pt x="116" y="15239"/>
                  </a:lnTo>
                  <a:close/>
                  <a:moveTo>
                    <a:pt x="1" y="15323"/>
                  </a:moveTo>
                  <a:lnTo>
                    <a:pt x="1391" y="0"/>
                  </a:lnTo>
                  <a:lnTo>
                    <a:pt x="3024" y="79"/>
                  </a:lnTo>
                  <a:lnTo>
                    <a:pt x="1063" y="15336"/>
                  </a:lnTo>
                  <a:cubicBezTo>
                    <a:pt x="1059" y="15363"/>
                    <a:pt x="0" y="15339"/>
                    <a:pt x="1" y="1532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 name="Freeform 8">
              <a:extLst>
                <a:ext uri="{FF2B5EF4-FFF2-40B4-BE49-F238E27FC236}">
                  <a16:creationId xmlns:a16="http://schemas.microsoft.com/office/drawing/2014/main" id="{0F1F7747-56A2-4237-8766-710FD91DA923}"/>
                </a:ext>
              </a:extLst>
            </p:cNvPr>
            <p:cNvSpPr>
              <a:spLocks/>
            </p:cNvSpPr>
            <p:nvPr/>
          </p:nvSpPr>
          <p:spPr bwMode="auto">
            <a:xfrm>
              <a:off x="6694488" y="4605338"/>
              <a:ext cx="119063" cy="111125"/>
            </a:xfrm>
            <a:custGeom>
              <a:avLst/>
              <a:gdLst>
                <a:gd name="T0" fmla="*/ 1451 w 1662"/>
                <a:gd name="T1" fmla="*/ 0 h 1560"/>
                <a:gd name="T2" fmla="*/ 1662 w 1662"/>
                <a:gd name="T3" fmla="*/ 1560 h 1560"/>
                <a:gd name="T4" fmla="*/ 206 w 1662"/>
                <a:gd name="T5" fmla="*/ 1560 h 1560"/>
                <a:gd name="T6" fmla="*/ 0 w 1662"/>
                <a:gd name="T7" fmla="*/ 15 h 1560"/>
                <a:gd name="T8" fmla="*/ 1451 w 1662"/>
                <a:gd name="T9" fmla="*/ 0 h 1560"/>
              </a:gdLst>
              <a:ahLst/>
              <a:cxnLst>
                <a:cxn ang="0">
                  <a:pos x="T0" y="T1"/>
                </a:cxn>
                <a:cxn ang="0">
                  <a:pos x="T2" y="T3"/>
                </a:cxn>
                <a:cxn ang="0">
                  <a:pos x="T4" y="T5"/>
                </a:cxn>
                <a:cxn ang="0">
                  <a:pos x="T6" y="T7"/>
                </a:cxn>
                <a:cxn ang="0">
                  <a:pos x="T8" y="T9"/>
                </a:cxn>
              </a:cxnLst>
              <a:rect l="0" t="0" r="r" b="b"/>
              <a:pathLst>
                <a:path w="1662" h="1560">
                  <a:moveTo>
                    <a:pt x="1451" y="0"/>
                  </a:moveTo>
                  <a:lnTo>
                    <a:pt x="1662" y="1560"/>
                  </a:lnTo>
                  <a:lnTo>
                    <a:pt x="206" y="1560"/>
                  </a:lnTo>
                  <a:lnTo>
                    <a:pt x="0" y="15"/>
                  </a:lnTo>
                  <a:lnTo>
                    <a:pt x="1451" y="0"/>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 name="Freeform 9">
              <a:extLst>
                <a:ext uri="{FF2B5EF4-FFF2-40B4-BE49-F238E27FC236}">
                  <a16:creationId xmlns:a16="http://schemas.microsoft.com/office/drawing/2014/main" id="{4ED4A7DF-7E99-4371-ACF1-224EFD5AD01E}"/>
                </a:ext>
              </a:extLst>
            </p:cNvPr>
            <p:cNvSpPr>
              <a:spLocks/>
            </p:cNvSpPr>
            <p:nvPr/>
          </p:nvSpPr>
          <p:spPr bwMode="auto">
            <a:xfrm>
              <a:off x="6016625" y="4660900"/>
              <a:ext cx="114300" cy="111125"/>
            </a:xfrm>
            <a:custGeom>
              <a:avLst/>
              <a:gdLst>
                <a:gd name="T0" fmla="*/ 143 w 1595"/>
                <a:gd name="T1" fmla="*/ 0 h 1559"/>
                <a:gd name="T2" fmla="*/ 0 w 1595"/>
                <a:gd name="T3" fmla="*/ 1559 h 1559"/>
                <a:gd name="T4" fmla="*/ 1429 w 1595"/>
                <a:gd name="T5" fmla="*/ 1559 h 1559"/>
                <a:gd name="T6" fmla="*/ 1595 w 1595"/>
                <a:gd name="T7" fmla="*/ 15 h 1559"/>
                <a:gd name="T8" fmla="*/ 143 w 1595"/>
                <a:gd name="T9" fmla="*/ 0 h 1559"/>
              </a:gdLst>
              <a:ahLst/>
              <a:cxnLst>
                <a:cxn ang="0">
                  <a:pos x="T0" y="T1"/>
                </a:cxn>
                <a:cxn ang="0">
                  <a:pos x="T2" y="T3"/>
                </a:cxn>
                <a:cxn ang="0">
                  <a:pos x="T4" y="T5"/>
                </a:cxn>
                <a:cxn ang="0">
                  <a:pos x="T6" y="T7"/>
                </a:cxn>
                <a:cxn ang="0">
                  <a:pos x="T8" y="T9"/>
                </a:cxn>
              </a:cxnLst>
              <a:rect l="0" t="0" r="r" b="b"/>
              <a:pathLst>
                <a:path w="1595" h="1559">
                  <a:moveTo>
                    <a:pt x="143" y="0"/>
                  </a:moveTo>
                  <a:lnTo>
                    <a:pt x="0" y="1559"/>
                  </a:lnTo>
                  <a:lnTo>
                    <a:pt x="1429" y="1559"/>
                  </a:lnTo>
                  <a:lnTo>
                    <a:pt x="1595" y="15"/>
                  </a:lnTo>
                  <a:lnTo>
                    <a:pt x="14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Rectangle 10">
              <a:extLst>
                <a:ext uri="{FF2B5EF4-FFF2-40B4-BE49-F238E27FC236}">
                  <a16:creationId xmlns:a16="http://schemas.microsoft.com/office/drawing/2014/main" id="{5B19DB40-8BD7-4F2C-94AA-073427D0E3A6}"/>
                </a:ext>
              </a:extLst>
            </p:cNvPr>
            <p:cNvSpPr>
              <a:spLocks noChangeArrowheads="1"/>
            </p:cNvSpPr>
            <p:nvPr/>
          </p:nvSpPr>
          <p:spPr bwMode="auto">
            <a:xfrm>
              <a:off x="5911850" y="4560888"/>
              <a:ext cx="1008063" cy="106362"/>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a:extLst>
                <a:ext uri="{FF2B5EF4-FFF2-40B4-BE49-F238E27FC236}">
                  <a16:creationId xmlns:a16="http://schemas.microsoft.com/office/drawing/2014/main" id="{938224DF-68C4-40D2-A634-7A11309DCC83}"/>
                </a:ext>
              </a:extLst>
            </p:cNvPr>
            <p:cNvSpPr>
              <a:spLocks/>
            </p:cNvSpPr>
            <p:nvPr/>
          </p:nvSpPr>
          <p:spPr bwMode="auto">
            <a:xfrm>
              <a:off x="5791200" y="3679825"/>
              <a:ext cx="1063625" cy="885825"/>
            </a:xfrm>
            <a:custGeom>
              <a:avLst/>
              <a:gdLst>
                <a:gd name="T0" fmla="*/ 14836 w 14836"/>
                <a:gd name="T1" fmla="*/ 12385 h 12385"/>
                <a:gd name="T2" fmla="*/ 5104 w 14836"/>
                <a:gd name="T3" fmla="*/ 12320 h 12385"/>
                <a:gd name="T4" fmla="*/ 600 w 14836"/>
                <a:gd name="T5" fmla="*/ 6703 h 12385"/>
                <a:gd name="T6" fmla="*/ 836 w 14836"/>
                <a:gd name="T7" fmla="*/ 4802 h 12385"/>
                <a:gd name="T8" fmla="*/ 863 w 14836"/>
                <a:gd name="T9" fmla="*/ 4571 h 12385"/>
                <a:gd name="T10" fmla="*/ 975 w 14836"/>
                <a:gd name="T11" fmla="*/ 3609 h 12385"/>
                <a:gd name="T12" fmla="*/ 1200 w 14836"/>
                <a:gd name="T13" fmla="*/ 1552 h 12385"/>
                <a:gd name="T14" fmla="*/ 9596 w 14836"/>
                <a:gd name="T15" fmla="*/ 0 h 12385"/>
                <a:gd name="T16" fmla="*/ 11219 w 14836"/>
                <a:gd name="T17" fmla="*/ 459 h 12385"/>
                <a:gd name="T18" fmla="*/ 12168 w 14836"/>
                <a:gd name="T19" fmla="*/ 5112 h 12385"/>
                <a:gd name="T20" fmla="*/ 12262 w 14836"/>
                <a:gd name="T21" fmla="*/ 5160 h 12385"/>
                <a:gd name="T22" fmla="*/ 14836 w 14836"/>
                <a:gd name="T23" fmla="*/ 12385 h 12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36" h="12385">
                  <a:moveTo>
                    <a:pt x="14836" y="12385"/>
                  </a:moveTo>
                  <a:lnTo>
                    <a:pt x="5104" y="12320"/>
                  </a:lnTo>
                  <a:cubicBezTo>
                    <a:pt x="1870" y="12320"/>
                    <a:pt x="0" y="11324"/>
                    <a:pt x="600" y="6703"/>
                  </a:cubicBezTo>
                  <a:cubicBezTo>
                    <a:pt x="685" y="6049"/>
                    <a:pt x="765" y="5404"/>
                    <a:pt x="836" y="4802"/>
                  </a:cubicBezTo>
                  <a:cubicBezTo>
                    <a:pt x="845" y="4724"/>
                    <a:pt x="854" y="4648"/>
                    <a:pt x="863" y="4571"/>
                  </a:cubicBezTo>
                  <a:cubicBezTo>
                    <a:pt x="904" y="4232"/>
                    <a:pt x="941" y="3909"/>
                    <a:pt x="975" y="3609"/>
                  </a:cubicBezTo>
                  <a:cubicBezTo>
                    <a:pt x="1114" y="2391"/>
                    <a:pt x="1200" y="1552"/>
                    <a:pt x="1200" y="1552"/>
                  </a:cubicBezTo>
                  <a:cubicBezTo>
                    <a:pt x="3912" y="1195"/>
                    <a:pt x="6910" y="350"/>
                    <a:pt x="9596" y="0"/>
                  </a:cubicBezTo>
                  <a:lnTo>
                    <a:pt x="11219" y="459"/>
                  </a:lnTo>
                  <a:lnTo>
                    <a:pt x="12168" y="5112"/>
                  </a:lnTo>
                  <a:cubicBezTo>
                    <a:pt x="12200" y="5128"/>
                    <a:pt x="12231" y="5144"/>
                    <a:pt x="12262" y="5160"/>
                  </a:cubicBezTo>
                  <a:cubicBezTo>
                    <a:pt x="13774" y="5792"/>
                    <a:pt x="14836" y="12385"/>
                    <a:pt x="14836" y="1238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a:extLst>
                <a:ext uri="{FF2B5EF4-FFF2-40B4-BE49-F238E27FC236}">
                  <a16:creationId xmlns:a16="http://schemas.microsoft.com/office/drawing/2014/main" id="{BD06181B-3607-4613-81F0-6AE523916489}"/>
                </a:ext>
              </a:extLst>
            </p:cNvPr>
            <p:cNvSpPr>
              <a:spLocks/>
            </p:cNvSpPr>
            <p:nvPr/>
          </p:nvSpPr>
          <p:spPr bwMode="auto">
            <a:xfrm>
              <a:off x="7213600" y="4608513"/>
              <a:ext cx="422275" cy="955675"/>
            </a:xfrm>
            <a:custGeom>
              <a:avLst/>
              <a:gdLst>
                <a:gd name="T0" fmla="*/ 2500 w 5886"/>
                <a:gd name="T1" fmla="*/ 12885 h 13379"/>
                <a:gd name="T2" fmla="*/ 2464 w 5886"/>
                <a:gd name="T3" fmla="*/ 12676 h 13379"/>
                <a:gd name="T4" fmla="*/ 2464 w 5886"/>
                <a:gd name="T5" fmla="*/ 12675 h 13379"/>
                <a:gd name="T6" fmla="*/ 2357 w 5886"/>
                <a:gd name="T7" fmla="*/ 12142 h 13379"/>
                <a:gd name="T8" fmla="*/ 2169 w 5886"/>
                <a:gd name="T9" fmla="*/ 11192 h 13379"/>
                <a:gd name="T10" fmla="*/ 0 w 5886"/>
                <a:gd name="T11" fmla="*/ 283 h 13379"/>
                <a:gd name="T12" fmla="*/ 3352 w 5886"/>
                <a:gd name="T13" fmla="*/ 0 h 13379"/>
                <a:gd name="T14" fmla="*/ 4768 w 5886"/>
                <a:gd name="T15" fmla="*/ 11551 h 13379"/>
                <a:gd name="T16" fmla="*/ 4781 w 5886"/>
                <a:gd name="T17" fmla="*/ 11666 h 13379"/>
                <a:gd name="T18" fmla="*/ 4863 w 5886"/>
                <a:gd name="T19" fmla="*/ 12324 h 13379"/>
                <a:gd name="T20" fmla="*/ 5017 w 5886"/>
                <a:gd name="T21" fmla="*/ 12621 h 13379"/>
                <a:gd name="T22" fmla="*/ 5040 w 5886"/>
                <a:gd name="T23" fmla="*/ 12633 h 13379"/>
                <a:gd name="T24" fmla="*/ 5458 w 5886"/>
                <a:gd name="T25" fmla="*/ 12809 h 13379"/>
                <a:gd name="T26" fmla="*/ 5459 w 5886"/>
                <a:gd name="T27" fmla="*/ 12809 h 13379"/>
                <a:gd name="T28" fmla="*/ 2500 w 5886"/>
                <a:gd name="T29" fmla="*/ 12885 h 1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86" h="13379">
                  <a:moveTo>
                    <a:pt x="2500" y="12885"/>
                  </a:moveTo>
                  <a:cubicBezTo>
                    <a:pt x="2502" y="12870"/>
                    <a:pt x="2489" y="12798"/>
                    <a:pt x="2464" y="12676"/>
                  </a:cubicBezTo>
                  <a:lnTo>
                    <a:pt x="2464" y="12675"/>
                  </a:lnTo>
                  <a:cubicBezTo>
                    <a:pt x="2464" y="12674"/>
                    <a:pt x="2425" y="12480"/>
                    <a:pt x="2357" y="12142"/>
                  </a:cubicBezTo>
                  <a:cubicBezTo>
                    <a:pt x="2309" y="11895"/>
                    <a:pt x="2244" y="11573"/>
                    <a:pt x="2169" y="11192"/>
                  </a:cubicBezTo>
                  <a:cubicBezTo>
                    <a:pt x="1515" y="7903"/>
                    <a:pt x="0" y="283"/>
                    <a:pt x="0" y="283"/>
                  </a:cubicBezTo>
                  <a:lnTo>
                    <a:pt x="3352" y="0"/>
                  </a:lnTo>
                  <a:cubicBezTo>
                    <a:pt x="3352" y="0"/>
                    <a:pt x="4435" y="8851"/>
                    <a:pt x="4768" y="11551"/>
                  </a:cubicBezTo>
                  <a:cubicBezTo>
                    <a:pt x="4772" y="11591"/>
                    <a:pt x="4777" y="11629"/>
                    <a:pt x="4781" y="11666"/>
                  </a:cubicBezTo>
                  <a:cubicBezTo>
                    <a:pt x="4832" y="12079"/>
                    <a:pt x="4862" y="12321"/>
                    <a:pt x="4863" y="12324"/>
                  </a:cubicBezTo>
                  <a:cubicBezTo>
                    <a:pt x="4895" y="12494"/>
                    <a:pt x="4911" y="12563"/>
                    <a:pt x="5017" y="12621"/>
                  </a:cubicBezTo>
                  <a:cubicBezTo>
                    <a:pt x="5024" y="12626"/>
                    <a:pt x="5032" y="12629"/>
                    <a:pt x="5040" y="12633"/>
                  </a:cubicBezTo>
                  <a:cubicBezTo>
                    <a:pt x="5151" y="12682"/>
                    <a:pt x="5294" y="12742"/>
                    <a:pt x="5458" y="12809"/>
                  </a:cubicBezTo>
                  <a:cubicBezTo>
                    <a:pt x="5458" y="12809"/>
                    <a:pt x="5458" y="12809"/>
                    <a:pt x="5459" y="12809"/>
                  </a:cubicBezTo>
                  <a:cubicBezTo>
                    <a:pt x="5886" y="13379"/>
                    <a:pt x="2459" y="13130"/>
                    <a:pt x="2500" y="12885"/>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a:extLst>
                <a:ext uri="{FF2B5EF4-FFF2-40B4-BE49-F238E27FC236}">
                  <a16:creationId xmlns:a16="http://schemas.microsoft.com/office/drawing/2014/main" id="{86ED3FB6-160C-4577-86BE-0AB76D2DA579}"/>
                </a:ext>
              </a:extLst>
            </p:cNvPr>
            <p:cNvSpPr>
              <a:spLocks/>
            </p:cNvSpPr>
            <p:nvPr/>
          </p:nvSpPr>
          <p:spPr bwMode="auto">
            <a:xfrm>
              <a:off x="7370763" y="5513388"/>
              <a:ext cx="495300" cy="153987"/>
            </a:xfrm>
            <a:custGeom>
              <a:avLst/>
              <a:gdLst>
                <a:gd name="T0" fmla="*/ 599 w 6926"/>
                <a:gd name="T1" fmla="*/ 2146 h 2146"/>
                <a:gd name="T2" fmla="*/ 6174 w 6926"/>
                <a:gd name="T3" fmla="*/ 2146 h 2146"/>
                <a:gd name="T4" fmla="*/ 6138 w 6926"/>
                <a:gd name="T5" fmla="*/ 1194 h 2146"/>
                <a:gd name="T6" fmla="*/ 3273 w 6926"/>
                <a:gd name="T7" fmla="*/ 136 h 2146"/>
                <a:gd name="T8" fmla="*/ 3272 w 6926"/>
                <a:gd name="T9" fmla="*/ 136 h 2146"/>
                <a:gd name="T10" fmla="*/ 1266 w 6926"/>
                <a:gd name="T11" fmla="*/ 247 h 2146"/>
                <a:gd name="T12" fmla="*/ 278 w 6926"/>
                <a:gd name="T13" fmla="*/ 0 h 2146"/>
                <a:gd name="T14" fmla="*/ 278 w 6926"/>
                <a:gd name="T15" fmla="*/ 2 h 2146"/>
                <a:gd name="T16" fmla="*/ 278 w 6926"/>
                <a:gd name="T17" fmla="*/ 2 h 2146"/>
                <a:gd name="T18" fmla="*/ 105 w 6926"/>
                <a:gd name="T19" fmla="*/ 1123 h 2146"/>
                <a:gd name="T20" fmla="*/ 599 w 6926"/>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6" h="2146">
                  <a:moveTo>
                    <a:pt x="599" y="2146"/>
                  </a:moveTo>
                  <a:cubicBezTo>
                    <a:pt x="599" y="2146"/>
                    <a:pt x="4949" y="2146"/>
                    <a:pt x="6174" y="2146"/>
                  </a:cubicBezTo>
                  <a:cubicBezTo>
                    <a:pt x="6575" y="2146"/>
                    <a:pt x="6926" y="1486"/>
                    <a:pt x="6138" y="1194"/>
                  </a:cubicBezTo>
                  <a:cubicBezTo>
                    <a:pt x="5658" y="1016"/>
                    <a:pt x="3480" y="223"/>
                    <a:pt x="3273" y="136"/>
                  </a:cubicBezTo>
                  <a:cubicBezTo>
                    <a:pt x="3272" y="135"/>
                    <a:pt x="3272" y="135"/>
                    <a:pt x="3272" y="136"/>
                  </a:cubicBezTo>
                  <a:cubicBezTo>
                    <a:pt x="2903" y="231"/>
                    <a:pt x="2165" y="328"/>
                    <a:pt x="1266" y="247"/>
                  </a:cubicBezTo>
                  <a:cubicBezTo>
                    <a:pt x="1187" y="240"/>
                    <a:pt x="520" y="168"/>
                    <a:pt x="278" y="0"/>
                  </a:cubicBezTo>
                  <a:cubicBezTo>
                    <a:pt x="278" y="1"/>
                    <a:pt x="278" y="1"/>
                    <a:pt x="278" y="2"/>
                  </a:cubicBezTo>
                  <a:lnTo>
                    <a:pt x="278" y="2"/>
                  </a:lnTo>
                  <a:cubicBezTo>
                    <a:pt x="177" y="420"/>
                    <a:pt x="132" y="823"/>
                    <a:pt x="105" y="1123"/>
                  </a:cubicBezTo>
                  <a:cubicBezTo>
                    <a:pt x="70" y="1516"/>
                    <a:pt x="0" y="2146"/>
                    <a:pt x="599" y="214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4">
              <a:extLst>
                <a:ext uri="{FF2B5EF4-FFF2-40B4-BE49-F238E27FC236}">
                  <a16:creationId xmlns:a16="http://schemas.microsoft.com/office/drawing/2014/main" id="{8AED8DA5-EF8B-40EF-AAAE-F7EBC35D047A}"/>
                </a:ext>
              </a:extLst>
            </p:cNvPr>
            <p:cNvSpPr>
              <a:spLocks/>
            </p:cNvSpPr>
            <p:nvPr/>
          </p:nvSpPr>
          <p:spPr bwMode="auto">
            <a:xfrm>
              <a:off x="7369175" y="5407025"/>
              <a:ext cx="198438" cy="68262"/>
            </a:xfrm>
            <a:custGeom>
              <a:avLst/>
              <a:gdLst>
                <a:gd name="T0" fmla="*/ 2764 w 2764"/>
                <a:gd name="T1" fmla="*/ 382 h 950"/>
                <a:gd name="T2" fmla="*/ 2735 w 2764"/>
                <a:gd name="T3" fmla="*/ 450 h 950"/>
                <a:gd name="T4" fmla="*/ 2612 w 2764"/>
                <a:gd name="T5" fmla="*/ 474 h 950"/>
                <a:gd name="T6" fmla="*/ 188 w 2764"/>
                <a:gd name="T7" fmla="*/ 950 h 950"/>
                <a:gd name="T8" fmla="*/ 0 w 2764"/>
                <a:gd name="T9" fmla="*/ 0 h 950"/>
                <a:gd name="T10" fmla="*/ 2597 w 2764"/>
                <a:gd name="T11" fmla="*/ 359 h 950"/>
                <a:gd name="T12" fmla="*/ 2599 w 2764"/>
                <a:gd name="T13" fmla="*/ 359 h 950"/>
                <a:gd name="T14" fmla="*/ 2764 w 2764"/>
                <a:gd name="T15" fmla="*/ 382 h 9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4" h="950">
                  <a:moveTo>
                    <a:pt x="2764" y="382"/>
                  </a:moveTo>
                  <a:lnTo>
                    <a:pt x="2735" y="450"/>
                  </a:lnTo>
                  <a:lnTo>
                    <a:pt x="2612" y="474"/>
                  </a:lnTo>
                  <a:lnTo>
                    <a:pt x="188" y="950"/>
                  </a:lnTo>
                  <a:cubicBezTo>
                    <a:pt x="140" y="703"/>
                    <a:pt x="75" y="381"/>
                    <a:pt x="0" y="0"/>
                  </a:cubicBezTo>
                  <a:lnTo>
                    <a:pt x="2597" y="359"/>
                  </a:lnTo>
                  <a:lnTo>
                    <a:pt x="2599" y="359"/>
                  </a:lnTo>
                  <a:lnTo>
                    <a:pt x="2764" y="38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5">
              <a:extLst>
                <a:ext uri="{FF2B5EF4-FFF2-40B4-BE49-F238E27FC236}">
                  <a16:creationId xmlns:a16="http://schemas.microsoft.com/office/drawing/2014/main" id="{2ED78D3E-37B5-4D9D-8E82-7B9690B23C71}"/>
                </a:ext>
              </a:extLst>
            </p:cNvPr>
            <p:cNvSpPr>
              <a:spLocks/>
            </p:cNvSpPr>
            <p:nvPr/>
          </p:nvSpPr>
          <p:spPr bwMode="auto">
            <a:xfrm>
              <a:off x="6446838" y="3987800"/>
              <a:ext cx="1033463" cy="573087"/>
            </a:xfrm>
            <a:custGeom>
              <a:avLst/>
              <a:gdLst>
                <a:gd name="T0" fmla="*/ 13019 w 14411"/>
                <a:gd name="T1" fmla="*/ 6773 h 8008"/>
                <a:gd name="T2" fmla="*/ 7878 w 14411"/>
                <a:gd name="T3" fmla="*/ 7261 h 8008"/>
                <a:gd name="T4" fmla="*/ 6572 w 14411"/>
                <a:gd name="T5" fmla="*/ 7385 h 8008"/>
                <a:gd name="T6" fmla="*/ 0 w 14411"/>
                <a:gd name="T7" fmla="*/ 8008 h 8008"/>
                <a:gd name="T8" fmla="*/ 1801 w 14411"/>
                <a:gd name="T9" fmla="*/ 0 h 8008"/>
                <a:gd name="T10" fmla="*/ 13159 w 14411"/>
                <a:gd name="T11" fmla="*/ 1693 h 8008"/>
                <a:gd name="T12" fmla="*/ 13019 w 14411"/>
                <a:gd name="T13" fmla="*/ 6773 h 8008"/>
              </a:gdLst>
              <a:ahLst/>
              <a:cxnLst>
                <a:cxn ang="0">
                  <a:pos x="T0" y="T1"/>
                </a:cxn>
                <a:cxn ang="0">
                  <a:pos x="T2" y="T3"/>
                </a:cxn>
                <a:cxn ang="0">
                  <a:pos x="T4" y="T5"/>
                </a:cxn>
                <a:cxn ang="0">
                  <a:pos x="T6" y="T7"/>
                </a:cxn>
                <a:cxn ang="0">
                  <a:pos x="T8" y="T9"/>
                </a:cxn>
                <a:cxn ang="0">
                  <a:pos x="T10" y="T11"/>
                </a:cxn>
                <a:cxn ang="0">
                  <a:pos x="T12" y="T13"/>
                </a:cxn>
              </a:cxnLst>
              <a:rect l="0" t="0" r="r" b="b"/>
              <a:pathLst>
                <a:path w="14411" h="8008">
                  <a:moveTo>
                    <a:pt x="13019" y="6773"/>
                  </a:moveTo>
                  <a:lnTo>
                    <a:pt x="7878" y="7261"/>
                  </a:lnTo>
                  <a:lnTo>
                    <a:pt x="6572" y="7385"/>
                  </a:lnTo>
                  <a:lnTo>
                    <a:pt x="0" y="8008"/>
                  </a:lnTo>
                  <a:lnTo>
                    <a:pt x="1801" y="0"/>
                  </a:lnTo>
                  <a:cubicBezTo>
                    <a:pt x="1801" y="0"/>
                    <a:pt x="10689" y="1270"/>
                    <a:pt x="13159" y="1693"/>
                  </a:cubicBezTo>
                  <a:cubicBezTo>
                    <a:pt x="14411" y="1908"/>
                    <a:pt x="13019" y="6773"/>
                    <a:pt x="13019" y="67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6">
              <a:extLst>
                <a:ext uri="{FF2B5EF4-FFF2-40B4-BE49-F238E27FC236}">
                  <a16:creationId xmlns:a16="http://schemas.microsoft.com/office/drawing/2014/main" id="{41ACD138-C6E8-417C-8B05-C0BB4F2FFCCA}"/>
                </a:ext>
              </a:extLst>
            </p:cNvPr>
            <p:cNvSpPr>
              <a:spLocks/>
            </p:cNvSpPr>
            <p:nvPr/>
          </p:nvSpPr>
          <p:spPr bwMode="auto">
            <a:xfrm>
              <a:off x="7046913" y="4103688"/>
              <a:ext cx="641350" cy="1338262"/>
            </a:xfrm>
            <a:custGeom>
              <a:avLst/>
              <a:gdLst>
                <a:gd name="T0" fmla="*/ 7289 w 8951"/>
                <a:gd name="T1" fmla="*/ 2922 h 18747"/>
                <a:gd name="T2" fmla="*/ 4103 w 8951"/>
                <a:gd name="T3" fmla="*/ 45 h 18747"/>
                <a:gd name="T4" fmla="*/ 2004 w 8951"/>
                <a:gd name="T5" fmla="*/ 101 h 18747"/>
                <a:gd name="T6" fmla="*/ 0 w 8951"/>
                <a:gd name="T7" fmla="*/ 3176 h 18747"/>
                <a:gd name="T8" fmla="*/ 3060 w 8951"/>
                <a:gd name="T9" fmla="*/ 18747 h 18747"/>
                <a:gd name="T10" fmla="*/ 8951 w 8951"/>
                <a:gd name="T11" fmla="*/ 18747 h 18747"/>
                <a:gd name="T12" fmla="*/ 7289 w 8951"/>
                <a:gd name="T13" fmla="*/ 2922 h 18747"/>
              </a:gdLst>
              <a:ahLst/>
              <a:cxnLst>
                <a:cxn ang="0">
                  <a:pos x="T0" y="T1"/>
                </a:cxn>
                <a:cxn ang="0">
                  <a:pos x="T2" y="T3"/>
                </a:cxn>
                <a:cxn ang="0">
                  <a:pos x="T4" y="T5"/>
                </a:cxn>
                <a:cxn ang="0">
                  <a:pos x="T6" y="T7"/>
                </a:cxn>
                <a:cxn ang="0">
                  <a:pos x="T8" y="T9"/>
                </a:cxn>
                <a:cxn ang="0">
                  <a:pos x="T10" y="T11"/>
                </a:cxn>
                <a:cxn ang="0">
                  <a:pos x="T12" y="T13"/>
                </a:cxn>
              </a:cxnLst>
              <a:rect l="0" t="0" r="r" b="b"/>
              <a:pathLst>
                <a:path w="8951" h="18747">
                  <a:moveTo>
                    <a:pt x="7289" y="2922"/>
                  </a:moveTo>
                  <a:cubicBezTo>
                    <a:pt x="6962" y="1187"/>
                    <a:pt x="5919" y="0"/>
                    <a:pt x="4103" y="45"/>
                  </a:cubicBezTo>
                  <a:cubicBezTo>
                    <a:pt x="3579" y="58"/>
                    <a:pt x="2004" y="101"/>
                    <a:pt x="2004" y="101"/>
                  </a:cubicBezTo>
                  <a:cubicBezTo>
                    <a:pt x="299" y="613"/>
                    <a:pt x="0" y="3176"/>
                    <a:pt x="0" y="3176"/>
                  </a:cubicBezTo>
                  <a:lnTo>
                    <a:pt x="3060" y="18747"/>
                  </a:lnTo>
                  <a:cubicBezTo>
                    <a:pt x="3101" y="18742"/>
                    <a:pt x="8951" y="18747"/>
                    <a:pt x="8951" y="18747"/>
                  </a:cubicBezTo>
                  <a:cubicBezTo>
                    <a:pt x="8951" y="18747"/>
                    <a:pt x="7555" y="4344"/>
                    <a:pt x="7289" y="292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7">
              <a:extLst>
                <a:ext uri="{FF2B5EF4-FFF2-40B4-BE49-F238E27FC236}">
                  <a16:creationId xmlns:a16="http://schemas.microsoft.com/office/drawing/2014/main" id="{3B16FB97-D943-4542-9E6A-0197B4A046FF}"/>
                </a:ext>
              </a:extLst>
            </p:cNvPr>
            <p:cNvSpPr>
              <a:spLocks/>
            </p:cNvSpPr>
            <p:nvPr/>
          </p:nvSpPr>
          <p:spPr bwMode="auto">
            <a:xfrm>
              <a:off x="6918325" y="4284663"/>
              <a:ext cx="93663" cy="230187"/>
            </a:xfrm>
            <a:custGeom>
              <a:avLst/>
              <a:gdLst>
                <a:gd name="T0" fmla="*/ 1306 w 1306"/>
                <a:gd name="T1" fmla="*/ 3099 h 3223"/>
                <a:gd name="T2" fmla="*/ 0 w 1306"/>
                <a:gd name="T3" fmla="*/ 3223 h 3223"/>
                <a:gd name="T4" fmla="*/ 589 w 1306"/>
                <a:gd name="T5" fmla="*/ 0 h 3223"/>
                <a:gd name="T6" fmla="*/ 1306 w 1306"/>
                <a:gd name="T7" fmla="*/ 3099 h 3223"/>
              </a:gdLst>
              <a:ahLst/>
              <a:cxnLst>
                <a:cxn ang="0">
                  <a:pos x="T0" y="T1"/>
                </a:cxn>
                <a:cxn ang="0">
                  <a:pos x="T2" y="T3"/>
                </a:cxn>
                <a:cxn ang="0">
                  <a:pos x="T4" y="T5"/>
                </a:cxn>
                <a:cxn ang="0">
                  <a:pos x="T6" y="T7"/>
                </a:cxn>
              </a:cxnLst>
              <a:rect l="0" t="0" r="r" b="b"/>
              <a:pathLst>
                <a:path w="1306" h="3223">
                  <a:moveTo>
                    <a:pt x="1306" y="3099"/>
                  </a:moveTo>
                  <a:lnTo>
                    <a:pt x="0" y="3223"/>
                  </a:lnTo>
                  <a:lnTo>
                    <a:pt x="589" y="0"/>
                  </a:lnTo>
                  <a:lnTo>
                    <a:pt x="1306" y="309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8">
              <a:extLst>
                <a:ext uri="{FF2B5EF4-FFF2-40B4-BE49-F238E27FC236}">
                  <a16:creationId xmlns:a16="http://schemas.microsoft.com/office/drawing/2014/main" id="{C200C836-D42B-45DA-A265-F764BD3A136A}"/>
                </a:ext>
              </a:extLst>
            </p:cNvPr>
            <p:cNvSpPr>
              <a:spLocks/>
            </p:cNvSpPr>
            <p:nvPr/>
          </p:nvSpPr>
          <p:spPr bwMode="auto">
            <a:xfrm>
              <a:off x="6486525" y="4597400"/>
              <a:ext cx="365125" cy="966787"/>
            </a:xfrm>
            <a:custGeom>
              <a:avLst/>
              <a:gdLst>
                <a:gd name="T0" fmla="*/ 0 w 5080"/>
                <a:gd name="T1" fmla="*/ 352 h 13517"/>
                <a:gd name="T2" fmla="*/ 1457 w 5080"/>
                <a:gd name="T3" fmla="*/ 11328 h 13517"/>
                <a:gd name="T4" fmla="*/ 1586 w 5080"/>
                <a:gd name="T5" fmla="*/ 12293 h 13517"/>
                <a:gd name="T6" fmla="*/ 1658 w 5080"/>
                <a:gd name="T7" fmla="*/ 12813 h 13517"/>
                <a:gd name="T8" fmla="*/ 1658 w 5080"/>
                <a:gd name="T9" fmla="*/ 12813 h 13517"/>
                <a:gd name="T10" fmla="*/ 1693 w 5080"/>
                <a:gd name="T11" fmla="*/ 13023 h 13517"/>
                <a:gd name="T12" fmla="*/ 4652 w 5080"/>
                <a:gd name="T13" fmla="*/ 12947 h 13517"/>
                <a:gd name="T14" fmla="*/ 4652 w 5080"/>
                <a:gd name="T15" fmla="*/ 12947 h 13517"/>
                <a:gd name="T16" fmla="*/ 4234 w 5080"/>
                <a:gd name="T17" fmla="*/ 12771 h 13517"/>
                <a:gd name="T18" fmla="*/ 4211 w 5080"/>
                <a:gd name="T19" fmla="*/ 12759 h 13517"/>
                <a:gd name="T20" fmla="*/ 4056 w 5080"/>
                <a:gd name="T21" fmla="*/ 12462 h 13517"/>
                <a:gd name="T22" fmla="*/ 4064 w 5080"/>
                <a:gd name="T23" fmla="*/ 11749 h 13517"/>
                <a:gd name="T24" fmla="*/ 4066 w 5080"/>
                <a:gd name="T25" fmla="*/ 11689 h 13517"/>
                <a:gd name="T26" fmla="*/ 4409 w 5080"/>
                <a:gd name="T27" fmla="*/ 0 h 13517"/>
                <a:gd name="T28" fmla="*/ 0 w 5080"/>
                <a:gd name="T29" fmla="*/ 352 h 13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80" h="13517">
                  <a:moveTo>
                    <a:pt x="0" y="352"/>
                  </a:moveTo>
                  <a:cubicBezTo>
                    <a:pt x="0" y="352"/>
                    <a:pt x="1015" y="8023"/>
                    <a:pt x="1457" y="11328"/>
                  </a:cubicBezTo>
                  <a:cubicBezTo>
                    <a:pt x="1509" y="11716"/>
                    <a:pt x="1553" y="12045"/>
                    <a:pt x="1586" y="12293"/>
                  </a:cubicBezTo>
                  <a:cubicBezTo>
                    <a:pt x="1629" y="12613"/>
                    <a:pt x="1655" y="12800"/>
                    <a:pt x="1658" y="12813"/>
                  </a:cubicBezTo>
                  <a:lnTo>
                    <a:pt x="1658" y="12813"/>
                  </a:lnTo>
                  <a:cubicBezTo>
                    <a:pt x="1683" y="12936"/>
                    <a:pt x="1696" y="13008"/>
                    <a:pt x="1693" y="13023"/>
                  </a:cubicBezTo>
                  <a:cubicBezTo>
                    <a:pt x="1652" y="13268"/>
                    <a:pt x="5080" y="13517"/>
                    <a:pt x="4652" y="12947"/>
                  </a:cubicBezTo>
                  <a:cubicBezTo>
                    <a:pt x="4652" y="12947"/>
                    <a:pt x="4652" y="12947"/>
                    <a:pt x="4652" y="12947"/>
                  </a:cubicBezTo>
                  <a:cubicBezTo>
                    <a:pt x="4488" y="12880"/>
                    <a:pt x="4344" y="12820"/>
                    <a:pt x="4234" y="12771"/>
                  </a:cubicBezTo>
                  <a:cubicBezTo>
                    <a:pt x="4226" y="12767"/>
                    <a:pt x="4218" y="12763"/>
                    <a:pt x="4211" y="12759"/>
                  </a:cubicBezTo>
                  <a:cubicBezTo>
                    <a:pt x="4105" y="12701"/>
                    <a:pt x="4062" y="12626"/>
                    <a:pt x="4056" y="12462"/>
                  </a:cubicBezTo>
                  <a:cubicBezTo>
                    <a:pt x="4056" y="12436"/>
                    <a:pt x="4055" y="12177"/>
                    <a:pt x="4064" y="11749"/>
                  </a:cubicBezTo>
                  <a:cubicBezTo>
                    <a:pt x="4065" y="11729"/>
                    <a:pt x="4065" y="11709"/>
                    <a:pt x="4066" y="11689"/>
                  </a:cubicBezTo>
                  <a:cubicBezTo>
                    <a:pt x="4127" y="8965"/>
                    <a:pt x="4409" y="0"/>
                    <a:pt x="4409" y="0"/>
                  </a:cubicBezTo>
                  <a:lnTo>
                    <a:pt x="0" y="352"/>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9">
              <a:extLst>
                <a:ext uri="{FF2B5EF4-FFF2-40B4-BE49-F238E27FC236}">
                  <a16:creationId xmlns:a16="http://schemas.microsoft.com/office/drawing/2014/main" id="{DF272402-7E3A-47B0-8F95-F67D6B11BFB2}"/>
                </a:ext>
              </a:extLst>
            </p:cNvPr>
            <p:cNvSpPr>
              <a:spLocks/>
            </p:cNvSpPr>
            <p:nvPr/>
          </p:nvSpPr>
          <p:spPr bwMode="auto">
            <a:xfrm>
              <a:off x="6586538" y="5513388"/>
              <a:ext cx="495300" cy="153987"/>
            </a:xfrm>
            <a:custGeom>
              <a:avLst/>
              <a:gdLst>
                <a:gd name="T0" fmla="*/ 600 w 6927"/>
                <a:gd name="T1" fmla="*/ 2146 h 2146"/>
                <a:gd name="T2" fmla="*/ 6174 w 6927"/>
                <a:gd name="T3" fmla="*/ 2146 h 2146"/>
                <a:gd name="T4" fmla="*/ 6139 w 6927"/>
                <a:gd name="T5" fmla="*/ 1194 h 2146"/>
                <a:gd name="T6" fmla="*/ 3273 w 6927"/>
                <a:gd name="T7" fmla="*/ 136 h 2146"/>
                <a:gd name="T8" fmla="*/ 3273 w 6927"/>
                <a:gd name="T9" fmla="*/ 136 h 2146"/>
                <a:gd name="T10" fmla="*/ 1267 w 6927"/>
                <a:gd name="T11" fmla="*/ 247 h 2146"/>
                <a:gd name="T12" fmla="*/ 279 w 6927"/>
                <a:gd name="T13" fmla="*/ 0 h 2146"/>
                <a:gd name="T14" fmla="*/ 279 w 6927"/>
                <a:gd name="T15" fmla="*/ 2 h 2146"/>
                <a:gd name="T16" fmla="*/ 279 w 6927"/>
                <a:gd name="T17" fmla="*/ 2 h 2146"/>
                <a:gd name="T18" fmla="*/ 106 w 6927"/>
                <a:gd name="T19" fmla="*/ 1123 h 2146"/>
                <a:gd name="T20" fmla="*/ 600 w 6927"/>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7" h="2146">
                  <a:moveTo>
                    <a:pt x="600" y="2146"/>
                  </a:moveTo>
                  <a:cubicBezTo>
                    <a:pt x="600" y="2146"/>
                    <a:pt x="4949" y="2146"/>
                    <a:pt x="6174" y="2146"/>
                  </a:cubicBezTo>
                  <a:cubicBezTo>
                    <a:pt x="6577" y="2146"/>
                    <a:pt x="6927" y="1486"/>
                    <a:pt x="6139" y="1194"/>
                  </a:cubicBezTo>
                  <a:cubicBezTo>
                    <a:pt x="5659" y="1016"/>
                    <a:pt x="3481" y="223"/>
                    <a:pt x="3273" y="136"/>
                  </a:cubicBezTo>
                  <a:cubicBezTo>
                    <a:pt x="3273" y="135"/>
                    <a:pt x="3273" y="135"/>
                    <a:pt x="3273" y="136"/>
                  </a:cubicBezTo>
                  <a:cubicBezTo>
                    <a:pt x="2903" y="231"/>
                    <a:pt x="2166" y="328"/>
                    <a:pt x="1267" y="247"/>
                  </a:cubicBezTo>
                  <a:cubicBezTo>
                    <a:pt x="1188" y="240"/>
                    <a:pt x="521" y="168"/>
                    <a:pt x="279" y="0"/>
                  </a:cubicBezTo>
                  <a:cubicBezTo>
                    <a:pt x="279" y="1"/>
                    <a:pt x="279" y="1"/>
                    <a:pt x="279" y="2"/>
                  </a:cubicBezTo>
                  <a:lnTo>
                    <a:pt x="279" y="2"/>
                  </a:lnTo>
                  <a:cubicBezTo>
                    <a:pt x="178" y="420"/>
                    <a:pt x="133" y="823"/>
                    <a:pt x="106" y="1123"/>
                  </a:cubicBezTo>
                  <a:cubicBezTo>
                    <a:pt x="71" y="1516"/>
                    <a:pt x="0" y="2146"/>
                    <a:pt x="600" y="214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20">
              <a:extLst>
                <a:ext uri="{FF2B5EF4-FFF2-40B4-BE49-F238E27FC236}">
                  <a16:creationId xmlns:a16="http://schemas.microsoft.com/office/drawing/2014/main" id="{C86A305E-5CCA-49C5-8A06-D2AB6DE9498A}"/>
                </a:ext>
              </a:extLst>
            </p:cNvPr>
            <p:cNvSpPr>
              <a:spLocks/>
            </p:cNvSpPr>
            <p:nvPr/>
          </p:nvSpPr>
          <p:spPr bwMode="auto">
            <a:xfrm>
              <a:off x="6591300" y="5407025"/>
              <a:ext cx="198438" cy="69850"/>
            </a:xfrm>
            <a:custGeom>
              <a:avLst/>
              <a:gdLst>
                <a:gd name="T0" fmla="*/ 0 w 2776"/>
                <a:gd name="T1" fmla="*/ 0 h 965"/>
                <a:gd name="T2" fmla="*/ 129 w 2776"/>
                <a:gd name="T3" fmla="*/ 965 h 965"/>
                <a:gd name="T4" fmla="*/ 2641 w 2776"/>
                <a:gd name="T5" fmla="*/ 452 h 965"/>
                <a:gd name="T6" fmla="*/ 2776 w 2776"/>
                <a:gd name="T7" fmla="*/ 384 h 965"/>
                <a:gd name="T8" fmla="*/ 2609 w 2776"/>
                <a:gd name="T9" fmla="*/ 361 h 965"/>
                <a:gd name="T10" fmla="*/ 0 w 2776"/>
                <a:gd name="T11" fmla="*/ 0 h 965"/>
              </a:gdLst>
              <a:ahLst/>
              <a:cxnLst>
                <a:cxn ang="0">
                  <a:pos x="T0" y="T1"/>
                </a:cxn>
                <a:cxn ang="0">
                  <a:pos x="T2" y="T3"/>
                </a:cxn>
                <a:cxn ang="0">
                  <a:pos x="T4" y="T5"/>
                </a:cxn>
                <a:cxn ang="0">
                  <a:pos x="T6" y="T7"/>
                </a:cxn>
                <a:cxn ang="0">
                  <a:pos x="T8" y="T9"/>
                </a:cxn>
                <a:cxn ang="0">
                  <a:pos x="T10" y="T11"/>
                </a:cxn>
              </a:cxnLst>
              <a:rect l="0" t="0" r="r" b="b"/>
              <a:pathLst>
                <a:path w="2776" h="965">
                  <a:moveTo>
                    <a:pt x="0" y="0"/>
                  </a:moveTo>
                  <a:cubicBezTo>
                    <a:pt x="52" y="388"/>
                    <a:pt x="96" y="717"/>
                    <a:pt x="129" y="965"/>
                  </a:cubicBezTo>
                  <a:lnTo>
                    <a:pt x="2641" y="452"/>
                  </a:lnTo>
                  <a:lnTo>
                    <a:pt x="2776" y="384"/>
                  </a:lnTo>
                  <a:lnTo>
                    <a:pt x="2609" y="361"/>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21">
              <a:extLst>
                <a:ext uri="{FF2B5EF4-FFF2-40B4-BE49-F238E27FC236}">
                  <a16:creationId xmlns:a16="http://schemas.microsoft.com/office/drawing/2014/main" id="{EF95F95F-C617-4D77-A769-24A08050E771}"/>
                </a:ext>
              </a:extLst>
            </p:cNvPr>
            <p:cNvSpPr>
              <a:spLocks/>
            </p:cNvSpPr>
            <p:nvPr/>
          </p:nvSpPr>
          <p:spPr bwMode="auto">
            <a:xfrm>
              <a:off x="6446838" y="4056063"/>
              <a:ext cx="520700" cy="1385887"/>
            </a:xfrm>
            <a:custGeom>
              <a:avLst/>
              <a:gdLst>
                <a:gd name="T0" fmla="*/ 7263 w 7268"/>
                <a:gd name="T1" fmla="*/ 3788 h 19413"/>
                <a:gd name="T2" fmla="*/ 7254 w 7268"/>
                <a:gd name="T3" fmla="*/ 3490 h 19413"/>
                <a:gd name="T4" fmla="*/ 2998 w 7268"/>
                <a:gd name="T5" fmla="*/ 785 h 19413"/>
                <a:gd name="T6" fmla="*/ 3481 w 7268"/>
                <a:gd name="T7" fmla="*/ 2242 h 19413"/>
                <a:gd name="T8" fmla="*/ 0 w 7268"/>
                <a:gd name="T9" fmla="*/ 3038 h 19413"/>
                <a:gd name="T10" fmla="*/ 568 w 7268"/>
                <a:gd name="T11" fmla="*/ 19411 h 19413"/>
                <a:gd name="T12" fmla="*/ 6352 w 7268"/>
                <a:gd name="T13" fmla="*/ 19411 h 19413"/>
                <a:gd name="T14" fmla="*/ 7240 w 7268"/>
                <a:gd name="T15" fmla="*/ 4116 h 19413"/>
                <a:gd name="T16" fmla="*/ 7263 w 7268"/>
                <a:gd name="T17" fmla="*/ 3788 h 19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68" h="19413">
                  <a:moveTo>
                    <a:pt x="7263" y="3788"/>
                  </a:moveTo>
                  <a:cubicBezTo>
                    <a:pt x="7268" y="3683"/>
                    <a:pt x="7265" y="3584"/>
                    <a:pt x="7254" y="3490"/>
                  </a:cubicBezTo>
                  <a:cubicBezTo>
                    <a:pt x="7117" y="1687"/>
                    <a:pt x="5463" y="0"/>
                    <a:pt x="2998" y="785"/>
                  </a:cubicBezTo>
                  <a:lnTo>
                    <a:pt x="3481" y="2242"/>
                  </a:lnTo>
                  <a:cubicBezTo>
                    <a:pt x="1716" y="2473"/>
                    <a:pt x="0" y="3038"/>
                    <a:pt x="0" y="3038"/>
                  </a:cubicBezTo>
                  <a:lnTo>
                    <a:pt x="568" y="19411"/>
                  </a:lnTo>
                  <a:cubicBezTo>
                    <a:pt x="609" y="19413"/>
                    <a:pt x="6352" y="19411"/>
                    <a:pt x="6352" y="19411"/>
                  </a:cubicBezTo>
                  <a:cubicBezTo>
                    <a:pt x="6352" y="19411"/>
                    <a:pt x="6757" y="10677"/>
                    <a:pt x="7240" y="4116"/>
                  </a:cubicBezTo>
                  <a:cubicBezTo>
                    <a:pt x="7254" y="4007"/>
                    <a:pt x="7261" y="3898"/>
                    <a:pt x="7263" y="378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22">
              <a:extLst>
                <a:ext uri="{FF2B5EF4-FFF2-40B4-BE49-F238E27FC236}">
                  <a16:creationId xmlns:a16="http://schemas.microsoft.com/office/drawing/2014/main" id="{3FD737AF-F9F5-44A2-9C79-953825D059BD}"/>
                </a:ext>
              </a:extLst>
            </p:cNvPr>
            <p:cNvSpPr>
              <a:spLocks/>
            </p:cNvSpPr>
            <p:nvPr/>
          </p:nvSpPr>
          <p:spPr bwMode="auto">
            <a:xfrm>
              <a:off x="6651625" y="4087813"/>
              <a:ext cx="195263" cy="33337"/>
            </a:xfrm>
            <a:custGeom>
              <a:avLst/>
              <a:gdLst>
                <a:gd name="T0" fmla="*/ 2667 w 2724"/>
                <a:gd name="T1" fmla="*/ 462 h 462"/>
                <a:gd name="T2" fmla="*/ 2660 w 2724"/>
                <a:gd name="T3" fmla="*/ 462 h 462"/>
                <a:gd name="T4" fmla="*/ 50 w 2724"/>
                <a:gd name="T5" fmla="*/ 109 h 462"/>
                <a:gd name="T6" fmla="*/ 5 w 2724"/>
                <a:gd name="T7" fmla="*/ 50 h 462"/>
                <a:gd name="T8" fmla="*/ 64 w 2724"/>
                <a:gd name="T9" fmla="*/ 4 h 462"/>
                <a:gd name="T10" fmla="*/ 2674 w 2724"/>
                <a:gd name="T11" fmla="*/ 357 h 462"/>
                <a:gd name="T12" fmla="*/ 2720 w 2724"/>
                <a:gd name="T13" fmla="*/ 416 h 462"/>
                <a:gd name="T14" fmla="*/ 2667 w 2724"/>
                <a:gd name="T15" fmla="*/ 462 h 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4" h="462">
                  <a:moveTo>
                    <a:pt x="2667" y="462"/>
                  </a:moveTo>
                  <a:cubicBezTo>
                    <a:pt x="2665" y="462"/>
                    <a:pt x="2663" y="462"/>
                    <a:pt x="2660" y="462"/>
                  </a:cubicBezTo>
                  <a:lnTo>
                    <a:pt x="50" y="109"/>
                  </a:lnTo>
                  <a:cubicBezTo>
                    <a:pt x="21" y="105"/>
                    <a:pt x="0" y="78"/>
                    <a:pt x="5" y="50"/>
                  </a:cubicBezTo>
                  <a:cubicBezTo>
                    <a:pt x="8" y="21"/>
                    <a:pt x="35" y="0"/>
                    <a:pt x="64" y="4"/>
                  </a:cubicBezTo>
                  <a:lnTo>
                    <a:pt x="2674" y="357"/>
                  </a:lnTo>
                  <a:cubicBezTo>
                    <a:pt x="2703" y="361"/>
                    <a:pt x="2724" y="388"/>
                    <a:pt x="2720" y="416"/>
                  </a:cubicBezTo>
                  <a:cubicBezTo>
                    <a:pt x="2716" y="443"/>
                    <a:pt x="2693" y="462"/>
                    <a:pt x="2667" y="46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a:extLst>
                <a:ext uri="{FF2B5EF4-FFF2-40B4-BE49-F238E27FC236}">
                  <a16:creationId xmlns:a16="http://schemas.microsoft.com/office/drawing/2014/main" id="{390CABDE-F960-4DBF-9799-7155B0E111DA}"/>
                </a:ext>
              </a:extLst>
            </p:cNvPr>
            <p:cNvSpPr>
              <a:spLocks/>
            </p:cNvSpPr>
            <p:nvPr/>
          </p:nvSpPr>
          <p:spPr bwMode="auto">
            <a:xfrm>
              <a:off x="6450013" y="4492625"/>
              <a:ext cx="11113" cy="71437"/>
            </a:xfrm>
            <a:custGeom>
              <a:avLst/>
              <a:gdLst>
                <a:gd name="T0" fmla="*/ 85 w 138"/>
                <a:gd name="T1" fmla="*/ 995 h 995"/>
                <a:gd name="T2" fmla="*/ 32 w 138"/>
                <a:gd name="T3" fmla="*/ 943 h 995"/>
                <a:gd name="T4" fmla="*/ 1 w 138"/>
                <a:gd name="T5" fmla="*/ 56 h 995"/>
                <a:gd name="T6" fmla="*/ 52 w 138"/>
                <a:gd name="T7" fmla="*/ 2 h 995"/>
                <a:gd name="T8" fmla="*/ 106 w 138"/>
                <a:gd name="T9" fmla="*/ 53 h 995"/>
                <a:gd name="T10" fmla="*/ 137 w 138"/>
                <a:gd name="T11" fmla="*/ 940 h 995"/>
                <a:gd name="T12" fmla="*/ 86 w 138"/>
                <a:gd name="T13" fmla="*/ 995 h 995"/>
                <a:gd name="T14" fmla="*/ 85 w 138"/>
                <a:gd name="T15" fmla="*/ 995 h 9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995">
                  <a:moveTo>
                    <a:pt x="85" y="995"/>
                  </a:moveTo>
                  <a:cubicBezTo>
                    <a:pt x="56" y="995"/>
                    <a:pt x="33" y="972"/>
                    <a:pt x="32" y="943"/>
                  </a:cubicBezTo>
                  <a:lnTo>
                    <a:pt x="1" y="56"/>
                  </a:lnTo>
                  <a:cubicBezTo>
                    <a:pt x="0" y="27"/>
                    <a:pt x="22" y="3"/>
                    <a:pt x="52" y="2"/>
                  </a:cubicBezTo>
                  <a:cubicBezTo>
                    <a:pt x="81" y="0"/>
                    <a:pt x="105" y="23"/>
                    <a:pt x="106" y="53"/>
                  </a:cubicBezTo>
                  <a:lnTo>
                    <a:pt x="137" y="940"/>
                  </a:lnTo>
                  <a:cubicBezTo>
                    <a:pt x="138" y="969"/>
                    <a:pt x="116" y="994"/>
                    <a:pt x="86" y="995"/>
                  </a:cubicBezTo>
                  <a:cubicBezTo>
                    <a:pt x="86" y="995"/>
                    <a:pt x="85" y="995"/>
                    <a:pt x="85" y="995"/>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a:extLst>
                <a:ext uri="{FF2B5EF4-FFF2-40B4-BE49-F238E27FC236}">
                  <a16:creationId xmlns:a16="http://schemas.microsoft.com/office/drawing/2014/main" id="{F1C651E5-997F-4E98-A89A-14DC8001F51E}"/>
                </a:ext>
              </a:extLst>
            </p:cNvPr>
            <p:cNvSpPr>
              <a:spLocks/>
            </p:cNvSpPr>
            <p:nvPr/>
          </p:nvSpPr>
          <p:spPr bwMode="auto">
            <a:xfrm>
              <a:off x="5853113" y="3938588"/>
              <a:ext cx="347663" cy="68262"/>
            </a:xfrm>
            <a:custGeom>
              <a:avLst/>
              <a:gdLst>
                <a:gd name="T0" fmla="*/ 4851 w 4851"/>
                <a:gd name="T1" fmla="*/ 130 h 962"/>
                <a:gd name="T2" fmla="*/ 0 w 4851"/>
                <a:gd name="T3" fmla="*/ 962 h 962"/>
                <a:gd name="T4" fmla="*/ 112 w 4851"/>
                <a:gd name="T5" fmla="*/ 0 h 962"/>
                <a:gd name="T6" fmla="*/ 4851 w 4851"/>
                <a:gd name="T7" fmla="*/ 130 h 962"/>
              </a:gdLst>
              <a:ahLst/>
              <a:cxnLst>
                <a:cxn ang="0">
                  <a:pos x="T0" y="T1"/>
                </a:cxn>
                <a:cxn ang="0">
                  <a:pos x="T2" y="T3"/>
                </a:cxn>
                <a:cxn ang="0">
                  <a:pos x="T4" y="T5"/>
                </a:cxn>
                <a:cxn ang="0">
                  <a:pos x="T6" y="T7"/>
                </a:cxn>
              </a:cxnLst>
              <a:rect l="0" t="0" r="r" b="b"/>
              <a:pathLst>
                <a:path w="4851" h="962">
                  <a:moveTo>
                    <a:pt x="4851" y="130"/>
                  </a:moveTo>
                  <a:lnTo>
                    <a:pt x="0" y="962"/>
                  </a:lnTo>
                  <a:cubicBezTo>
                    <a:pt x="41" y="623"/>
                    <a:pt x="78" y="300"/>
                    <a:pt x="112" y="0"/>
                  </a:cubicBezTo>
                  <a:lnTo>
                    <a:pt x="4851" y="13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5">
              <a:extLst>
                <a:ext uri="{FF2B5EF4-FFF2-40B4-BE49-F238E27FC236}">
                  <a16:creationId xmlns:a16="http://schemas.microsoft.com/office/drawing/2014/main" id="{5A010CAF-7646-4420-8A1F-65D8280415BF}"/>
                </a:ext>
              </a:extLst>
            </p:cNvPr>
            <p:cNvSpPr>
              <a:spLocks/>
            </p:cNvSpPr>
            <p:nvPr/>
          </p:nvSpPr>
          <p:spPr bwMode="auto">
            <a:xfrm>
              <a:off x="7258050" y="3517900"/>
              <a:ext cx="177800" cy="317500"/>
            </a:xfrm>
            <a:custGeom>
              <a:avLst/>
              <a:gdLst>
                <a:gd name="T0" fmla="*/ 1552 w 2487"/>
                <a:gd name="T1" fmla="*/ 3766 h 4426"/>
                <a:gd name="T2" fmla="*/ 1715 w 2487"/>
                <a:gd name="T3" fmla="*/ 114 h 4426"/>
                <a:gd name="T4" fmla="*/ 1552 w 2487"/>
                <a:gd name="T5" fmla="*/ 3766 h 4426"/>
              </a:gdLst>
              <a:ahLst/>
              <a:cxnLst>
                <a:cxn ang="0">
                  <a:pos x="T0" y="T1"/>
                </a:cxn>
                <a:cxn ang="0">
                  <a:pos x="T2" y="T3"/>
                </a:cxn>
                <a:cxn ang="0">
                  <a:pos x="T4" y="T5"/>
                </a:cxn>
              </a:cxnLst>
              <a:rect l="0" t="0" r="r" b="b"/>
              <a:pathLst>
                <a:path w="2487" h="4426">
                  <a:moveTo>
                    <a:pt x="1552" y="3766"/>
                  </a:moveTo>
                  <a:cubicBezTo>
                    <a:pt x="2487" y="3605"/>
                    <a:pt x="2444" y="114"/>
                    <a:pt x="1715" y="114"/>
                  </a:cubicBezTo>
                  <a:cubicBezTo>
                    <a:pt x="349" y="0"/>
                    <a:pt x="0" y="4426"/>
                    <a:pt x="1552" y="37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6">
              <a:extLst>
                <a:ext uri="{FF2B5EF4-FFF2-40B4-BE49-F238E27FC236}">
                  <a16:creationId xmlns:a16="http://schemas.microsoft.com/office/drawing/2014/main" id="{72CB2849-A7AA-479D-8D35-067A773E4EDE}"/>
                </a:ext>
              </a:extLst>
            </p:cNvPr>
            <p:cNvSpPr>
              <a:spLocks/>
            </p:cNvSpPr>
            <p:nvPr/>
          </p:nvSpPr>
          <p:spPr bwMode="auto">
            <a:xfrm>
              <a:off x="7273925" y="3649663"/>
              <a:ext cx="446088" cy="166687"/>
            </a:xfrm>
            <a:custGeom>
              <a:avLst/>
              <a:gdLst>
                <a:gd name="T0" fmla="*/ 0 w 6217"/>
                <a:gd name="T1" fmla="*/ 18 h 2328"/>
                <a:gd name="T2" fmla="*/ 1467 w 6217"/>
                <a:gd name="T3" fmla="*/ 261 h 2328"/>
                <a:gd name="T4" fmla="*/ 3433 w 6217"/>
                <a:gd name="T5" fmla="*/ 74 h 2328"/>
                <a:gd name="T6" fmla="*/ 5973 w 6217"/>
                <a:gd name="T7" fmla="*/ 1361 h 2328"/>
                <a:gd name="T8" fmla="*/ 5784 w 6217"/>
                <a:gd name="T9" fmla="*/ 1713 h 2328"/>
                <a:gd name="T10" fmla="*/ 5296 w 6217"/>
                <a:gd name="T11" fmla="*/ 1909 h 2328"/>
                <a:gd name="T12" fmla="*/ 4890 w 6217"/>
                <a:gd name="T13" fmla="*/ 2127 h 2328"/>
                <a:gd name="T14" fmla="*/ 3748 w 6217"/>
                <a:gd name="T15" fmla="*/ 1803 h 2328"/>
                <a:gd name="T16" fmla="*/ 2317 w 6217"/>
                <a:gd name="T17" fmla="*/ 2037 h 2328"/>
                <a:gd name="T18" fmla="*/ 107 w 6217"/>
                <a:gd name="T19" fmla="*/ 2157 h 2328"/>
                <a:gd name="T20" fmla="*/ 0 w 6217"/>
                <a:gd name="T21" fmla="*/ 18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17" h="2328">
                  <a:moveTo>
                    <a:pt x="0" y="18"/>
                  </a:moveTo>
                  <a:cubicBezTo>
                    <a:pt x="23" y="0"/>
                    <a:pt x="1467" y="261"/>
                    <a:pt x="1467" y="261"/>
                  </a:cubicBezTo>
                  <a:cubicBezTo>
                    <a:pt x="1897" y="242"/>
                    <a:pt x="3241" y="84"/>
                    <a:pt x="3433" y="74"/>
                  </a:cubicBezTo>
                  <a:cubicBezTo>
                    <a:pt x="4021" y="44"/>
                    <a:pt x="5416" y="916"/>
                    <a:pt x="5973" y="1361"/>
                  </a:cubicBezTo>
                  <a:cubicBezTo>
                    <a:pt x="6217" y="1556"/>
                    <a:pt x="6099" y="1820"/>
                    <a:pt x="5784" y="1713"/>
                  </a:cubicBezTo>
                  <a:cubicBezTo>
                    <a:pt x="5727" y="1694"/>
                    <a:pt x="5831" y="2167"/>
                    <a:pt x="5296" y="1909"/>
                  </a:cubicBezTo>
                  <a:cubicBezTo>
                    <a:pt x="5279" y="1901"/>
                    <a:pt x="5338" y="2328"/>
                    <a:pt x="4890" y="2127"/>
                  </a:cubicBezTo>
                  <a:cubicBezTo>
                    <a:pt x="4405" y="1911"/>
                    <a:pt x="3748" y="1803"/>
                    <a:pt x="3748" y="1803"/>
                  </a:cubicBezTo>
                  <a:cubicBezTo>
                    <a:pt x="3748" y="1803"/>
                    <a:pt x="3028" y="1906"/>
                    <a:pt x="2317" y="2037"/>
                  </a:cubicBezTo>
                  <a:cubicBezTo>
                    <a:pt x="1377" y="2210"/>
                    <a:pt x="107" y="2157"/>
                    <a:pt x="107" y="2157"/>
                  </a:cubicBezTo>
                  <a:lnTo>
                    <a:pt x="0" y="18"/>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27">
              <a:extLst>
                <a:ext uri="{FF2B5EF4-FFF2-40B4-BE49-F238E27FC236}">
                  <a16:creationId xmlns:a16="http://schemas.microsoft.com/office/drawing/2014/main" id="{523051A1-7CC0-46ED-950B-421CADE4E12C}"/>
                </a:ext>
              </a:extLst>
            </p:cNvPr>
            <p:cNvSpPr>
              <a:spLocks/>
            </p:cNvSpPr>
            <p:nvPr/>
          </p:nvSpPr>
          <p:spPr bwMode="auto">
            <a:xfrm>
              <a:off x="5889625" y="2881313"/>
              <a:ext cx="1490663" cy="915987"/>
            </a:xfrm>
            <a:custGeom>
              <a:avLst/>
              <a:gdLst>
                <a:gd name="T0" fmla="*/ 6450 w 20800"/>
                <a:gd name="T1" fmla="*/ 8 h 12821"/>
                <a:gd name="T2" fmla="*/ 11910 w 20800"/>
                <a:gd name="T3" fmla="*/ 2504 h 12821"/>
                <a:gd name="T4" fmla="*/ 13994 w 20800"/>
                <a:gd name="T5" fmla="*/ 8721 h 12821"/>
                <a:gd name="T6" fmla="*/ 20800 w 20800"/>
                <a:gd name="T7" fmla="*/ 9031 h 12821"/>
                <a:gd name="T8" fmla="*/ 20638 w 20800"/>
                <a:gd name="T9" fmla="*/ 12770 h 12821"/>
                <a:gd name="T10" fmla="*/ 12538 w 20800"/>
                <a:gd name="T11" fmla="*/ 12808 h 12821"/>
                <a:gd name="T12" fmla="*/ 11133 w 20800"/>
                <a:gd name="T13" fmla="*/ 12712 h 12821"/>
                <a:gd name="T14" fmla="*/ 9806 w 20800"/>
                <a:gd name="T15" fmla="*/ 10948 h 12821"/>
                <a:gd name="T16" fmla="*/ 9782 w 20800"/>
                <a:gd name="T17" fmla="*/ 10915 h 12821"/>
                <a:gd name="T18" fmla="*/ 0 w 20800"/>
                <a:gd name="T19" fmla="*/ 10859 h 12821"/>
                <a:gd name="T20" fmla="*/ 6450 w 20800"/>
                <a:gd name="T21" fmla="*/ 8 h 12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00" h="12821">
                  <a:moveTo>
                    <a:pt x="6450" y="8"/>
                  </a:moveTo>
                  <a:cubicBezTo>
                    <a:pt x="9263" y="0"/>
                    <a:pt x="10921" y="599"/>
                    <a:pt x="11910" y="2504"/>
                  </a:cubicBezTo>
                  <a:cubicBezTo>
                    <a:pt x="12527" y="3693"/>
                    <a:pt x="13987" y="8696"/>
                    <a:pt x="13994" y="8721"/>
                  </a:cubicBezTo>
                  <a:lnTo>
                    <a:pt x="20800" y="9031"/>
                  </a:lnTo>
                  <a:cubicBezTo>
                    <a:pt x="20079" y="8993"/>
                    <a:pt x="19886" y="12770"/>
                    <a:pt x="20638" y="12770"/>
                  </a:cubicBezTo>
                  <a:lnTo>
                    <a:pt x="12538" y="12808"/>
                  </a:lnTo>
                  <a:cubicBezTo>
                    <a:pt x="12070" y="12808"/>
                    <a:pt x="11581" y="12821"/>
                    <a:pt x="11133" y="12712"/>
                  </a:cubicBezTo>
                  <a:cubicBezTo>
                    <a:pt x="10738" y="12615"/>
                    <a:pt x="10093" y="11329"/>
                    <a:pt x="9806" y="10948"/>
                  </a:cubicBezTo>
                  <a:cubicBezTo>
                    <a:pt x="9798" y="10937"/>
                    <a:pt x="9790" y="10926"/>
                    <a:pt x="9782" y="10915"/>
                  </a:cubicBezTo>
                  <a:cubicBezTo>
                    <a:pt x="8954" y="11048"/>
                    <a:pt x="5084" y="11238"/>
                    <a:pt x="0" y="10859"/>
                  </a:cubicBezTo>
                  <a:cubicBezTo>
                    <a:pt x="0" y="10859"/>
                    <a:pt x="5563" y="651"/>
                    <a:pt x="6450" y="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28">
              <a:extLst>
                <a:ext uri="{FF2B5EF4-FFF2-40B4-BE49-F238E27FC236}">
                  <a16:creationId xmlns:a16="http://schemas.microsoft.com/office/drawing/2014/main" id="{2CBCD231-A638-4C8A-935F-80CE94EE2F37}"/>
                </a:ext>
              </a:extLst>
            </p:cNvPr>
            <p:cNvSpPr>
              <a:spLocks/>
            </p:cNvSpPr>
            <p:nvPr/>
          </p:nvSpPr>
          <p:spPr bwMode="auto">
            <a:xfrm>
              <a:off x="6607175" y="3421063"/>
              <a:ext cx="79375" cy="368300"/>
            </a:xfrm>
            <a:custGeom>
              <a:avLst/>
              <a:gdLst>
                <a:gd name="T0" fmla="*/ 0 w 1118"/>
                <a:gd name="T1" fmla="*/ 4466 h 5163"/>
                <a:gd name="T2" fmla="*/ 1118 w 1118"/>
                <a:gd name="T3" fmla="*/ 5163 h 5163"/>
                <a:gd name="T4" fmla="*/ 272 w 1118"/>
                <a:gd name="T5" fmla="*/ 0 h 5163"/>
                <a:gd name="T6" fmla="*/ 411 w 1118"/>
                <a:gd name="T7" fmla="*/ 4391 h 5163"/>
                <a:gd name="T8" fmla="*/ 0 w 1118"/>
                <a:gd name="T9" fmla="*/ 4466 h 5163"/>
              </a:gdLst>
              <a:ahLst/>
              <a:cxnLst>
                <a:cxn ang="0">
                  <a:pos x="T0" y="T1"/>
                </a:cxn>
                <a:cxn ang="0">
                  <a:pos x="T2" y="T3"/>
                </a:cxn>
                <a:cxn ang="0">
                  <a:pos x="T4" y="T5"/>
                </a:cxn>
                <a:cxn ang="0">
                  <a:pos x="T6" y="T7"/>
                </a:cxn>
                <a:cxn ang="0">
                  <a:pos x="T8" y="T9"/>
                </a:cxn>
              </a:cxnLst>
              <a:rect l="0" t="0" r="r" b="b"/>
              <a:pathLst>
                <a:path w="1118" h="5163">
                  <a:moveTo>
                    <a:pt x="0" y="4466"/>
                  </a:moveTo>
                  <a:cubicBezTo>
                    <a:pt x="287" y="4848"/>
                    <a:pt x="723" y="5066"/>
                    <a:pt x="1118" y="5163"/>
                  </a:cubicBezTo>
                  <a:lnTo>
                    <a:pt x="272" y="0"/>
                  </a:lnTo>
                  <a:lnTo>
                    <a:pt x="411" y="4391"/>
                  </a:lnTo>
                  <a:cubicBezTo>
                    <a:pt x="411" y="4391"/>
                    <a:pt x="224" y="4429"/>
                    <a:pt x="0" y="446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29">
              <a:extLst>
                <a:ext uri="{FF2B5EF4-FFF2-40B4-BE49-F238E27FC236}">
                  <a16:creationId xmlns:a16="http://schemas.microsoft.com/office/drawing/2014/main" id="{EB59D289-40A7-49CD-A005-BF5AF8AEC022}"/>
                </a:ext>
              </a:extLst>
            </p:cNvPr>
            <p:cNvSpPr>
              <a:spLocks/>
            </p:cNvSpPr>
            <p:nvPr/>
          </p:nvSpPr>
          <p:spPr bwMode="auto">
            <a:xfrm>
              <a:off x="5583238" y="2882900"/>
              <a:ext cx="842963" cy="895350"/>
            </a:xfrm>
            <a:custGeom>
              <a:avLst/>
              <a:gdLst>
                <a:gd name="T0" fmla="*/ 10716 w 11759"/>
                <a:gd name="T1" fmla="*/ 0 h 12551"/>
                <a:gd name="T2" fmla="*/ 7744 w 11759"/>
                <a:gd name="T3" fmla="*/ 27 h 12551"/>
                <a:gd name="T4" fmla="*/ 2841 w 11759"/>
                <a:gd name="T5" fmla="*/ 2250 h 12551"/>
                <a:gd name="T6" fmla="*/ 901 w 11759"/>
                <a:gd name="T7" fmla="*/ 7188 h 12551"/>
                <a:gd name="T8" fmla="*/ 2171 w 11759"/>
                <a:gd name="T9" fmla="*/ 12551 h 12551"/>
                <a:gd name="T10" fmla="*/ 4399 w 11759"/>
                <a:gd name="T11" fmla="*/ 8794 h 12551"/>
                <a:gd name="T12" fmla="*/ 4242 w 11759"/>
                <a:gd name="T13" fmla="*/ 11450 h 12551"/>
                <a:gd name="T14" fmla="*/ 7643 w 11759"/>
                <a:gd name="T15" fmla="*/ 6715 h 12551"/>
                <a:gd name="T16" fmla="*/ 10716 w 11759"/>
                <a:gd name="T17" fmla="*/ 0 h 12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59" h="12551">
                  <a:moveTo>
                    <a:pt x="10716" y="0"/>
                  </a:moveTo>
                  <a:cubicBezTo>
                    <a:pt x="9790" y="466"/>
                    <a:pt x="8828" y="571"/>
                    <a:pt x="7744" y="27"/>
                  </a:cubicBezTo>
                  <a:cubicBezTo>
                    <a:pt x="5915" y="36"/>
                    <a:pt x="4058" y="293"/>
                    <a:pt x="2841" y="2250"/>
                  </a:cubicBezTo>
                  <a:cubicBezTo>
                    <a:pt x="1853" y="3837"/>
                    <a:pt x="1465" y="5425"/>
                    <a:pt x="901" y="7188"/>
                  </a:cubicBezTo>
                  <a:cubicBezTo>
                    <a:pt x="0" y="10005"/>
                    <a:pt x="274" y="11944"/>
                    <a:pt x="2171" y="12551"/>
                  </a:cubicBezTo>
                  <a:lnTo>
                    <a:pt x="4399" y="8794"/>
                  </a:lnTo>
                  <a:lnTo>
                    <a:pt x="4242" y="11450"/>
                  </a:lnTo>
                  <a:cubicBezTo>
                    <a:pt x="5664" y="11657"/>
                    <a:pt x="6469" y="8533"/>
                    <a:pt x="7643" y="6715"/>
                  </a:cubicBezTo>
                  <a:cubicBezTo>
                    <a:pt x="9814" y="3353"/>
                    <a:pt x="11759" y="109"/>
                    <a:pt x="1071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30">
              <a:extLst>
                <a:ext uri="{FF2B5EF4-FFF2-40B4-BE49-F238E27FC236}">
                  <a16:creationId xmlns:a16="http://schemas.microsoft.com/office/drawing/2014/main" id="{14DBB56C-EC2A-4E66-BF2A-A1C485A112D7}"/>
                </a:ext>
              </a:extLst>
            </p:cNvPr>
            <p:cNvSpPr>
              <a:spLocks/>
            </p:cNvSpPr>
            <p:nvPr/>
          </p:nvSpPr>
          <p:spPr bwMode="auto">
            <a:xfrm>
              <a:off x="5819775" y="3471863"/>
              <a:ext cx="836613" cy="508000"/>
            </a:xfrm>
            <a:custGeom>
              <a:avLst/>
              <a:gdLst>
                <a:gd name="T0" fmla="*/ 11255 w 11677"/>
                <a:gd name="T1" fmla="*/ 0 h 7122"/>
                <a:gd name="T2" fmla="*/ 11677 w 11677"/>
                <a:gd name="T3" fmla="*/ 6773 h 7122"/>
                <a:gd name="T4" fmla="*/ 0 w 11677"/>
                <a:gd name="T5" fmla="*/ 6773 h 7122"/>
                <a:gd name="T6" fmla="*/ 353 w 11677"/>
                <a:gd name="T7" fmla="*/ 1834 h 7122"/>
                <a:gd name="T8" fmla="*/ 11255 w 11677"/>
                <a:gd name="T9" fmla="*/ 0 h 7122"/>
              </a:gdLst>
              <a:ahLst/>
              <a:cxnLst>
                <a:cxn ang="0">
                  <a:pos x="T0" y="T1"/>
                </a:cxn>
                <a:cxn ang="0">
                  <a:pos x="T2" y="T3"/>
                </a:cxn>
                <a:cxn ang="0">
                  <a:pos x="T4" y="T5"/>
                </a:cxn>
                <a:cxn ang="0">
                  <a:pos x="T6" y="T7"/>
                </a:cxn>
                <a:cxn ang="0">
                  <a:pos x="T8" y="T9"/>
                </a:cxn>
              </a:cxnLst>
              <a:rect l="0" t="0" r="r" b="b"/>
              <a:pathLst>
                <a:path w="11677" h="7122">
                  <a:moveTo>
                    <a:pt x="11255" y="0"/>
                  </a:moveTo>
                  <a:lnTo>
                    <a:pt x="11677" y="6773"/>
                  </a:lnTo>
                  <a:cubicBezTo>
                    <a:pt x="8104" y="7122"/>
                    <a:pt x="4171" y="7077"/>
                    <a:pt x="0" y="6773"/>
                  </a:cubicBezTo>
                  <a:lnTo>
                    <a:pt x="353" y="1834"/>
                  </a:lnTo>
                  <a:lnTo>
                    <a:pt x="11255"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31">
              <a:extLst>
                <a:ext uri="{FF2B5EF4-FFF2-40B4-BE49-F238E27FC236}">
                  <a16:creationId xmlns:a16="http://schemas.microsoft.com/office/drawing/2014/main" id="{4346205E-3E15-4702-A42F-1DDE3EBA3533}"/>
                </a:ext>
              </a:extLst>
            </p:cNvPr>
            <p:cNvSpPr>
              <a:spLocks/>
            </p:cNvSpPr>
            <p:nvPr/>
          </p:nvSpPr>
          <p:spPr bwMode="auto">
            <a:xfrm>
              <a:off x="5988050" y="2193925"/>
              <a:ext cx="601663" cy="584200"/>
            </a:xfrm>
            <a:custGeom>
              <a:avLst/>
              <a:gdLst>
                <a:gd name="T0" fmla="*/ 7407 w 8380"/>
                <a:gd name="T1" fmla="*/ 2991 h 8195"/>
                <a:gd name="T2" fmla="*/ 7101 w 8380"/>
                <a:gd name="T3" fmla="*/ 2673 h 8195"/>
                <a:gd name="T4" fmla="*/ 4770 w 8380"/>
                <a:gd name="T5" fmla="*/ 908 h 8195"/>
                <a:gd name="T6" fmla="*/ 1124 w 8380"/>
                <a:gd name="T7" fmla="*/ 1367 h 8195"/>
                <a:gd name="T8" fmla="*/ 1634 w 8380"/>
                <a:gd name="T9" fmla="*/ 5276 h 8195"/>
                <a:gd name="T10" fmla="*/ 5120 w 8380"/>
                <a:gd name="T11" fmla="*/ 4806 h 8195"/>
                <a:gd name="T12" fmla="*/ 5742 w 8380"/>
                <a:gd name="T13" fmla="*/ 7571 h 8195"/>
                <a:gd name="T14" fmla="*/ 5957 w 8380"/>
                <a:gd name="T15" fmla="*/ 8134 h 8195"/>
                <a:gd name="T16" fmla="*/ 6381 w 8380"/>
                <a:gd name="T17" fmla="*/ 6676 h 8195"/>
                <a:gd name="T18" fmla="*/ 6804 w 8380"/>
                <a:gd name="T19" fmla="*/ 6067 h 8195"/>
                <a:gd name="T20" fmla="*/ 7572 w 8380"/>
                <a:gd name="T21" fmla="*/ 4652 h 8195"/>
                <a:gd name="T22" fmla="*/ 7407 w 8380"/>
                <a:gd name="T23" fmla="*/ 2991 h 8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80" h="8195">
                  <a:moveTo>
                    <a:pt x="7407" y="2991"/>
                  </a:moveTo>
                  <a:cubicBezTo>
                    <a:pt x="7220" y="2901"/>
                    <a:pt x="7157" y="2870"/>
                    <a:pt x="7101" y="2673"/>
                  </a:cubicBezTo>
                  <a:cubicBezTo>
                    <a:pt x="6624" y="979"/>
                    <a:pt x="4975" y="1034"/>
                    <a:pt x="4770" y="908"/>
                  </a:cubicBezTo>
                  <a:cubicBezTo>
                    <a:pt x="3294" y="0"/>
                    <a:pt x="1879" y="393"/>
                    <a:pt x="1124" y="1367"/>
                  </a:cubicBezTo>
                  <a:cubicBezTo>
                    <a:pt x="0" y="2817"/>
                    <a:pt x="762" y="5050"/>
                    <a:pt x="1634" y="5276"/>
                  </a:cubicBezTo>
                  <a:cubicBezTo>
                    <a:pt x="2469" y="5642"/>
                    <a:pt x="3922" y="5379"/>
                    <a:pt x="5120" y="4806"/>
                  </a:cubicBezTo>
                  <a:cubicBezTo>
                    <a:pt x="5379" y="5886"/>
                    <a:pt x="5742" y="7571"/>
                    <a:pt x="5742" y="7571"/>
                  </a:cubicBezTo>
                  <a:cubicBezTo>
                    <a:pt x="5742" y="7571"/>
                    <a:pt x="5295" y="8088"/>
                    <a:pt x="5957" y="8134"/>
                  </a:cubicBezTo>
                  <a:cubicBezTo>
                    <a:pt x="6847" y="8195"/>
                    <a:pt x="6526" y="6692"/>
                    <a:pt x="6381" y="6676"/>
                  </a:cubicBezTo>
                  <a:lnTo>
                    <a:pt x="6804" y="6067"/>
                  </a:lnTo>
                  <a:cubicBezTo>
                    <a:pt x="6804" y="6067"/>
                    <a:pt x="7712" y="5594"/>
                    <a:pt x="7572" y="4652"/>
                  </a:cubicBezTo>
                  <a:cubicBezTo>
                    <a:pt x="7551" y="4507"/>
                    <a:pt x="8380" y="3460"/>
                    <a:pt x="7407" y="299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a:extLst>
                <a:ext uri="{FF2B5EF4-FFF2-40B4-BE49-F238E27FC236}">
                  <a16:creationId xmlns:a16="http://schemas.microsoft.com/office/drawing/2014/main" id="{E7CB6BE0-9A12-4068-A3FC-8085295FEFCE}"/>
                </a:ext>
              </a:extLst>
            </p:cNvPr>
            <p:cNvSpPr>
              <a:spLocks/>
            </p:cNvSpPr>
            <p:nvPr/>
          </p:nvSpPr>
          <p:spPr bwMode="auto">
            <a:xfrm>
              <a:off x="6138863" y="2776538"/>
              <a:ext cx="144463" cy="77787"/>
            </a:xfrm>
            <a:custGeom>
              <a:avLst/>
              <a:gdLst>
                <a:gd name="T0" fmla="*/ 0 w 2032"/>
                <a:gd name="T1" fmla="*/ 1088 h 1088"/>
                <a:gd name="T2" fmla="*/ 190 w 2032"/>
                <a:gd name="T3" fmla="*/ 0 h 1088"/>
                <a:gd name="T4" fmla="*/ 2032 w 2032"/>
                <a:gd name="T5" fmla="*/ 338 h 1088"/>
                <a:gd name="T6" fmla="*/ 1857 w 2032"/>
                <a:gd name="T7" fmla="*/ 1048 h 1088"/>
                <a:gd name="T8" fmla="*/ 0 w 2032"/>
                <a:gd name="T9" fmla="*/ 1088 h 1088"/>
              </a:gdLst>
              <a:ahLst/>
              <a:cxnLst>
                <a:cxn ang="0">
                  <a:pos x="T0" y="T1"/>
                </a:cxn>
                <a:cxn ang="0">
                  <a:pos x="T2" y="T3"/>
                </a:cxn>
                <a:cxn ang="0">
                  <a:pos x="T4" y="T5"/>
                </a:cxn>
                <a:cxn ang="0">
                  <a:pos x="T6" y="T7"/>
                </a:cxn>
                <a:cxn ang="0">
                  <a:pos x="T8" y="T9"/>
                </a:cxn>
              </a:cxnLst>
              <a:rect l="0" t="0" r="r" b="b"/>
              <a:pathLst>
                <a:path w="2032" h="1088">
                  <a:moveTo>
                    <a:pt x="0" y="1088"/>
                  </a:moveTo>
                  <a:lnTo>
                    <a:pt x="190" y="0"/>
                  </a:lnTo>
                  <a:lnTo>
                    <a:pt x="2032" y="338"/>
                  </a:lnTo>
                  <a:lnTo>
                    <a:pt x="1857" y="1048"/>
                  </a:lnTo>
                  <a:lnTo>
                    <a:pt x="0" y="1088"/>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a:extLst>
                <a:ext uri="{FF2B5EF4-FFF2-40B4-BE49-F238E27FC236}">
                  <a16:creationId xmlns:a16="http://schemas.microsoft.com/office/drawing/2014/main" id="{B60A1FAE-A726-411E-ADCF-CCE3D071ACBA}"/>
                </a:ext>
              </a:extLst>
            </p:cNvPr>
            <p:cNvSpPr>
              <a:spLocks/>
            </p:cNvSpPr>
            <p:nvPr/>
          </p:nvSpPr>
          <p:spPr bwMode="auto">
            <a:xfrm>
              <a:off x="6080125" y="2378075"/>
              <a:ext cx="434975" cy="577850"/>
            </a:xfrm>
            <a:custGeom>
              <a:avLst/>
              <a:gdLst>
                <a:gd name="T0" fmla="*/ 5781 w 6061"/>
                <a:gd name="T1" fmla="*/ 4158 h 8098"/>
                <a:gd name="T2" fmla="*/ 4758 w 6061"/>
                <a:gd name="T3" fmla="*/ 4896 h 8098"/>
                <a:gd name="T4" fmla="*/ 4375 w 6061"/>
                <a:gd name="T5" fmla="*/ 5714 h 8098"/>
                <a:gd name="T6" fmla="*/ 4541 w 6061"/>
                <a:gd name="T7" fmla="*/ 7506 h 8098"/>
                <a:gd name="T8" fmla="*/ 625 w 6061"/>
                <a:gd name="T9" fmla="*/ 7365 h 8098"/>
                <a:gd name="T10" fmla="*/ 801 w 6061"/>
                <a:gd name="T11" fmla="*/ 6660 h 8098"/>
                <a:gd name="T12" fmla="*/ 2572 w 6061"/>
                <a:gd name="T13" fmla="*/ 6291 h 8098"/>
                <a:gd name="T14" fmla="*/ 606 w 6061"/>
                <a:gd name="T15" fmla="*/ 5693 h 8098"/>
                <a:gd name="T16" fmla="*/ 5 w 6061"/>
                <a:gd name="T17" fmla="*/ 3842 h 8098"/>
                <a:gd name="T18" fmla="*/ 10 w 6061"/>
                <a:gd name="T19" fmla="*/ 3622 h 8098"/>
                <a:gd name="T20" fmla="*/ 66 w 6061"/>
                <a:gd name="T21" fmla="*/ 2903 h 8098"/>
                <a:gd name="T22" fmla="*/ 505 w 6061"/>
                <a:gd name="T23" fmla="*/ 1244 h 8098"/>
                <a:gd name="T24" fmla="*/ 1778 w 6061"/>
                <a:gd name="T25" fmla="*/ 57 h 8098"/>
                <a:gd name="T26" fmla="*/ 2121 w 6061"/>
                <a:gd name="T27" fmla="*/ 160 h 8098"/>
                <a:gd name="T28" fmla="*/ 3947 w 6061"/>
                <a:gd name="T29" fmla="*/ 1480 h 8098"/>
                <a:gd name="T30" fmla="*/ 4584 w 6061"/>
                <a:gd name="T31" fmla="*/ 2750 h 8098"/>
                <a:gd name="T32" fmla="*/ 4846 w 6061"/>
                <a:gd name="T33" fmla="*/ 3316 h 8098"/>
                <a:gd name="T34" fmla="*/ 5076 w 6061"/>
                <a:gd name="T35" fmla="*/ 3241 h 8098"/>
                <a:gd name="T36" fmla="*/ 5268 w 6061"/>
                <a:gd name="T37" fmla="*/ 3120 h 8098"/>
                <a:gd name="T38" fmla="*/ 5781 w 6061"/>
                <a:gd name="T39" fmla="*/ 4158 h 8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1" h="8098">
                  <a:moveTo>
                    <a:pt x="5781" y="4158"/>
                  </a:moveTo>
                  <a:cubicBezTo>
                    <a:pt x="5568" y="4756"/>
                    <a:pt x="5153" y="5038"/>
                    <a:pt x="4758" y="4896"/>
                  </a:cubicBezTo>
                  <a:cubicBezTo>
                    <a:pt x="4701" y="5063"/>
                    <a:pt x="4569" y="5439"/>
                    <a:pt x="4375" y="5714"/>
                  </a:cubicBezTo>
                  <a:cubicBezTo>
                    <a:pt x="4350" y="5749"/>
                    <a:pt x="4541" y="7506"/>
                    <a:pt x="4541" y="7506"/>
                  </a:cubicBezTo>
                  <a:cubicBezTo>
                    <a:pt x="3887" y="8098"/>
                    <a:pt x="968" y="8007"/>
                    <a:pt x="625" y="7365"/>
                  </a:cubicBezTo>
                  <a:lnTo>
                    <a:pt x="801" y="6660"/>
                  </a:lnTo>
                  <a:cubicBezTo>
                    <a:pt x="801" y="6660"/>
                    <a:pt x="2097" y="6462"/>
                    <a:pt x="2572" y="6291"/>
                  </a:cubicBezTo>
                  <a:cubicBezTo>
                    <a:pt x="1830" y="6558"/>
                    <a:pt x="962" y="6079"/>
                    <a:pt x="606" y="5693"/>
                  </a:cubicBezTo>
                  <a:cubicBezTo>
                    <a:pt x="143" y="5191"/>
                    <a:pt x="0" y="4411"/>
                    <a:pt x="5" y="3842"/>
                  </a:cubicBezTo>
                  <a:cubicBezTo>
                    <a:pt x="5" y="3763"/>
                    <a:pt x="7" y="3690"/>
                    <a:pt x="10" y="3622"/>
                  </a:cubicBezTo>
                  <a:cubicBezTo>
                    <a:pt x="19" y="3390"/>
                    <a:pt x="34" y="3151"/>
                    <a:pt x="66" y="2903"/>
                  </a:cubicBezTo>
                  <a:cubicBezTo>
                    <a:pt x="128" y="2395"/>
                    <a:pt x="252" y="1849"/>
                    <a:pt x="505" y="1244"/>
                  </a:cubicBezTo>
                  <a:cubicBezTo>
                    <a:pt x="852" y="412"/>
                    <a:pt x="1486" y="140"/>
                    <a:pt x="1778" y="57"/>
                  </a:cubicBezTo>
                  <a:cubicBezTo>
                    <a:pt x="1959" y="6"/>
                    <a:pt x="2060" y="0"/>
                    <a:pt x="2121" y="160"/>
                  </a:cubicBezTo>
                  <a:cubicBezTo>
                    <a:pt x="2313" y="661"/>
                    <a:pt x="2635" y="1162"/>
                    <a:pt x="3947" y="1480"/>
                  </a:cubicBezTo>
                  <a:cubicBezTo>
                    <a:pt x="4810" y="1690"/>
                    <a:pt x="4700" y="1976"/>
                    <a:pt x="4584" y="2750"/>
                  </a:cubicBezTo>
                  <a:cubicBezTo>
                    <a:pt x="4554" y="2954"/>
                    <a:pt x="4530" y="3285"/>
                    <a:pt x="4846" y="3316"/>
                  </a:cubicBezTo>
                  <a:cubicBezTo>
                    <a:pt x="4909" y="3322"/>
                    <a:pt x="4989" y="3301"/>
                    <a:pt x="5076" y="3241"/>
                  </a:cubicBezTo>
                  <a:cubicBezTo>
                    <a:pt x="5132" y="3205"/>
                    <a:pt x="5194" y="3164"/>
                    <a:pt x="5268" y="3120"/>
                  </a:cubicBezTo>
                  <a:cubicBezTo>
                    <a:pt x="5637" y="2901"/>
                    <a:pt x="6061" y="3366"/>
                    <a:pt x="5781" y="4158"/>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4">
              <a:extLst>
                <a:ext uri="{FF2B5EF4-FFF2-40B4-BE49-F238E27FC236}">
                  <a16:creationId xmlns:a16="http://schemas.microsoft.com/office/drawing/2014/main" id="{9ED3CE98-B893-41C9-882E-E8B337A75E1E}"/>
                </a:ext>
              </a:extLst>
            </p:cNvPr>
            <p:cNvSpPr>
              <a:spLocks/>
            </p:cNvSpPr>
            <p:nvPr/>
          </p:nvSpPr>
          <p:spPr bwMode="auto">
            <a:xfrm>
              <a:off x="6118225" y="2487613"/>
              <a:ext cx="77788" cy="25400"/>
            </a:xfrm>
            <a:custGeom>
              <a:avLst/>
              <a:gdLst>
                <a:gd name="T0" fmla="*/ 499 w 1093"/>
                <a:gd name="T1" fmla="*/ 80 h 347"/>
                <a:gd name="T2" fmla="*/ 1064 w 1093"/>
                <a:gd name="T3" fmla="*/ 228 h 347"/>
                <a:gd name="T4" fmla="*/ 1078 w 1093"/>
                <a:gd name="T5" fmla="*/ 296 h 347"/>
                <a:gd name="T6" fmla="*/ 1010 w 1093"/>
                <a:gd name="T7" fmla="*/ 310 h 347"/>
                <a:gd name="T8" fmla="*/ 85 w 1093"/>
                <a:gd name="T9" fmla="*/ 331 h 347"/>
                <a:gd name="T10" fmla="*/ 16 w 1093"/>
                <a:gd name="T11" fmla="*/ 321 h 347"/>
                <a:gd name="T12" fmla="*/ 26 w 1093"/>
                <a:gd name="T13" fmla="*/ 252 h 347"/>
                <a:gd name="T14" fmla="*/ 499 w 1093"/>
                <a:gd name="T15" fmla="*/ 80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7">
                  <a:moveTo>
                    <a:pt x="499" y="80"/>
                  </a:moveTo>
                  <a:cubicBezTo>
                    <a:pt x="813" y="66"/>
                    <a:pt x="1061" y="226"/>
                    <a:pt x="1064" y="228"/>
                  </a:cubicBezTo>
                  <a:cubicBezTo>
                    <a:pt x="1087" y="243"/>
                    <a:pt x="1093" y="274"/>
                    <a:pt x="1078" y="296"/>
                  </a:cubicBezTo>
                  <a:cubicBezTo>
                    <a:pt x="1063" y="319"/>
                    <a:pt x="1033" y="325"/>
                    <a:pt x="1010" y="310"/>
                  </a:cubicBezTo>
                  <a:cubicBezTo>
                    <a:pt x="991" y="297"/>
                    <a:pt x="526" y="0"/>
                    <a:pt x="85" y="331"/>
                  </a:cubicBezTo>
                  <a:cubicBezTo>
                    <a:pt x="63" y="347"/>
                    <a:pt x="33" y="342"/>
                    <a:pt x="16" y="321"/>
                  </a:cubicBezTo>
                  <a:cubicBezTo>
                    <a:pt x="0" y="299"/>
                    <a:pt x="5" y="268"/>
                    <a:pt x="26" y="252"/>
                  </a:cubicBezTo>
                  <a:cubicBezTo>
                    <a:pt x="186" y="132"/>
                    <a:pt x="350" y="87"/>
                    <a:pt x="499" y="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5">
              <a:extLst>
                <a:ext uri="{FF2B5EF4-FFF2-40B4-BE49-F238E27FC236}">
                  <a16:creationId xmlns:a16="http://schemas.microsoft.com/office/drawing/2014/main" id="{720B6E09-34F6-4FD6-8294-5011482530AB}"/>
                </a:ext>
              </a:extLst>
            </p:cNvPr>
            <p:cNvSpPr>
              <a:spLocks/>
            </p:cNvSpPr>
            <p:nvPr/>
          </p:nvSpPr>
          <p:spPr bwMode="auto">
            <a:xfrm>
              <a:off x="6284913" y="2522538"/>
              <a:ext cx="71438" cy="39687"/>
            </a:xfrm>
            <a:custGeom>
              <a:avLst/>
              <a:gdLst>
                <a:gd name="T0" fmla="*/ 623 w 1009"/>
                <a:gd name="T1" fmla="*/ 132 h 552"/>
                <a:gd name="T2" fmla="*/ 44 w 1009"/>
                <a:gd name="T3" fmla="*/ 54 h 552"/>
                <a:gd name="T4" fmla="*/ 5 w 1009"/>
                <a:gd name="T5" fmla="*/ 112 h 552"/>
                <a:gd name="T6" fmla="*/ 62 w 1009"/>
                <a:gd name="T7" fmla="*/ 151 h 552"/>
                <a:gd name="T8" fmla="*/ 911 w 1009"/>
                <a:gd name="T9" fmla="*/ 521 h 552"/>
                <a:gd name="T10" fmla="*/ 978 w 1009"/>
                <a:gd name="T11" fmla="*/ 538 h 552"/>
                <a:gd name="T12" fmla="*/ 995 w 1009"/>
                <a:gd name="T13" fmla="*/ 470 h 552"/>
                <a:gd name="T14" fmla="*/ 623 w 1009"/>
                <a:gd name="T15" fmla="*/ 132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9" h="552">
                  <a:moveTo>
                    <a:pt x="623" y="132"/>
                  </a:moveTo>
                  <a:cubicBezTo>
                    <a:pt x="338" y="0"/>
                    <a:pt x="48" y="54"/>
                    <a:pt x="44" y="54"/>
                  </a:cubicBezTo>
                  <a:cubicBezTo>
                    <a:pt x="17" y="60"/>
                    <a:pt x="0" y="85"/>
                    <a:pt x="5" y="112"/>
                  </a:cubicBezTo>
                  <a:cubicBezTo>
                    <a:pt x="10" y="138"/>
                    <a:pt x="36" y="156"/>
                    <a:pt x="62" y="151"/>
                  </a:cubicBezTo>
                  <a:cubicBezTo>
                    <a:pt x="85" y="146"/>
                    <a:pt x="628" y="47"/>
                    <a:pt x="911" y="521"/>
                  </a:cubicBezTo>
                  <a:cubicBezTo>
                    <a:pt x="925" y="544"/>
                    <a:pt x="955" y="552"/>
                    <a:pt x="978" y="538"/>
                  </a:cubicBezTo>
                  <a:cubicBezTo>
                    <a:pt x="1001" y="524"/>
                    <a:pt x="1009" y="494"/>
                    <a:pt x="995" y="470"/>
                  </a:cubicBezTo>
                  <a:cubicBezTo>
                    <a:pt x="893" y="299"/>
                    <a:pt x="758" y="195"/>
                    <a:pt x="623" y="1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6">
              <a:extLst>
                <a:ext uri="{FF2B5EF4-FFF2-40B4-BE49-F238E27FC236}">
                  <a16:creationId xmlns:a16="http://schemas.microsoft.com/office/drawing/2014/main" id="{492053AC-3286-478D-AE01-0B15668800DC}"/>
                </a:ext>
              </a:extLst>
            </p:cNvPr>
            <p:cNvSpPr>
              <a:spLocks/>
            </p:cNvSpPr>
            <p:nvPr/>
          </p:nvSpPr>
          <p:spPr bwMode="auto">
            <a:xfrm>
              <a:off x="6188075" y="2578100"/>
              <a:ext cx="41275" cy="69850"/>
            </a:xfrm>
            <a:custGeom>
              <a:avLst/>
              <a:gdLst>
                <a:gd name="T0" fmla="*/ 318 w 571"/>
                <a:gd name="T1" fmla="*/ 971 h 995"/>
                <a:gd name="T2" fmla="*/ 69 w 571"/>
                <a:gd name="T3" fmla="*/ 801 h 995"/>
                <a:gd name="T4" fmla="*/ 47 w 571"/>
                <a:gd name="T5" fmla="*/ 518 h 995"/>
                <a:gd name="T6" fmla="*/ 281 w 571"/>
                <a:gd name="T7" fmla="*/ 65 h 995"/>
                <a:gd name="T8" fmla="*/ 367 w 571"/>
                <a:gd name="T9" fmla="*/ 112 h 995"/>
                <a:gd name="T10" fmla="*/ 134 w 571"/>
                <a:gd name="T11" fmla="*/ 565 h 995"/>
                <a:gd name="T12" fmla="*/ 151 w 571"/>
                <a:gd name="T13" fmla="*/ 747 h 995"/>
                <a:gd name="T14" fmla="*/ 514 w 571"/>
                <a:gd name="T15" fmla="*/ 890 h 995"/>
                <a:gd name="T16" fmla="*/ 568 w 571"/>
                <a:gd name="T17" fmla="*/ 933 h 995"/>
                <a:gd name="T18" fmla="*/ 524 w 571"/>
                <a:gd name="T19" fmla="*/ 987 h 995"/>
                <a:gd name="T20" fmla="*/ 318 w 571"/>
                <a:gd name="T21" fmla="*/ 97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995">
                  <a:moveTo>
                    <a:pt x="318" y="971"/>
                  </a:moveTo>
                  <a:cubicBezTo>
                    <a:pt x="213" y="943"/>
                    <a:pt x="124" y="883"/>
                    <a:pt x="69" y="801"/>
                  </a:cubicBezTo>
                  <a:cubicBezTo>
                    <a:pt x="8" y="710"/>
                    <a:pt x="0" y="607"/>
                    <a:pt x="47" y="518"/>
                  </a:cubicBezTo>
                  <a:cubicBezTo>
                    <a:pt x="137" y="353"/>
                    <a:pt x="216" y="197"/>
                    <a:pt x="281" y="65"/>
                  </a:cubicBezTo>
                  <a:cubicBezTo>
                    <a:pt x="317" y="0"/>
                    <a:pt x="403" y="48"/>
                    <a:pt x="367" y="112"/>
                  </a:cubicBezTo>
                  <a:cubicBezTo>
                    <a:pt x="302" y="245"/>
                    <a:pt x="223" y="400"/>
                    <a:pt x="134" y="565"/>
                  </a:cubicBezTo>
                  <a:cubicBezTo>
                    <a:pt x="104" y="620"/>
                    <a:pt x="110" y="686"/>
                    <a:pt x="151" y="747"/>
                  </a:cubicBezTo>
                  <a:cubicBezTo>
                    <a:pt x="203" y="825"/>
                    <a:pt x="330" y="909"/>
                    <a:pt x="514" y="890"/>
                  </a:cubicBezTo>
                  <a:cubicBezTo>
                    <a:pt x="541" y="887"/>
                    <a:pt x="565" y="906"/>
                    <a:pt x="568" y="933"/>
                  </a:cubicBezTo>
                  <a:cubicBezTo>
                    <a:pt x="571" y="960"/>
                    <a:pt x="551" y="984"/>
                    <a:pt x="524" y="987"/>
                  </a:cubicBezTo>
                  <a:cubicBezTo>
                    <a:pt x="453" y="995"/>
                    <a:pt x="382" y="989"/>
                    <a:pt x="318" y="97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9">
              <a:extLst>
                <a:ext uri="{FF2B5EF4-FFF2-40B4-BE49-F238E27FC236}">
                  <a16:creationId xmlns:a16="http://schemas.microsoft.com/office/drawing/2014/main" id="{DFC96F42-A906-45A7-A3FE-66D8B6D46C9B}"/>
                </a:ext>
              </a:extLst>
            </p:cNvPr>
            <p:cNvSpPr>
              <a:spLocks/>
            </p:cNvSpPr>
            <p:nvPr/>
          </p:nvSpPr>
          <p:spPr bwMode="auto">
            <a:xfrm>
              <a:off x="6276975" y="2571750"/>
              <a:ext cx="39688" cy="44450"/>
            </a:xfrm>
            <a:custGeom>
              <a:avLst/>
              <a:gdLst>
                <a:gd name="T0" fmla="*/ 34 w 558"/>
                <a:gd name="T1" fmla="*/ 260 h 628"/>
                <a:gd name="T2" fmla="*/ 216 w 558"/>
                <a:gd name="T3" fmla="*/ 598 h 628"/>
                <a:gd name="T4" fmla="*/ 523 w 558"/>
                <a:gd name="T5" fmla="*/ 368 h 628"/>
                <a:gd name="T6" fmla="*/ 341 w 558"/>
                <a:gd name="T7" fmla="*/ 30 h 628"/>
                <a:gd name="T8" fmla="*/ 34 w 558"/>
                <a:gd name="T9" fmla="*/ 260 h 628"/>
              </a:gdLst>
              <a:ahLst/>
              <a:cxnLst>
                <a:cxn ang="0">
                  <a:pos x="T0" y="T1"/>
                </a:cxn>
                <a:cxn ang="0">
                  <a:pos x="T2" y="T3"/>
                </a:cxn>
                <a:cxn ang="0">
                  <a:pos x="T4" y="T5"/>
                </a:cxn>
                <a:cxn ang="0">
                  <a:pos x="T6" y="T7"/>
                </a:cxn>
                <a:cxn ang="0">
                  <a:pos x="T8" y="T9"/>
                </a:cxn>
              </a:cxnLst>
              <a:rect l="0" t="0" r="r" b="b"/>
              <a:pathLst>
                <a:path w="558" h="628">
                  <a:moveTo>
                    <a:pt x="34" y="260"/>
                  </a:moveTo>
                  <a:cubicBezTo>
                    <a:pt x="0" y="417"/>
                    <a:pt x="81" y="568"/>
                    <a:pt x="216" y="598"/>
                  </a:cubicBezTo>
                  <a:cubicBezTo>
                    <a:pt x="351" y="628"/>
                    <a:pt x="489" y="525"/>
                    <a:pt x="523" y="368"/>
                  </a:cubicBezTo>
                  <a:cubicBezTo>
                    <a:pt x="558" y="211"/>
                    <a:pt x="476" y="60"/>
                    <a:pt x="341" y="30"/>
                  </a:cubicBezTo>
                  <a:cubicBezTo>
                    <a:pt x="206" y="0"/>
                    <a:pt x="69" y="104"/>
                    <a:pt x="34" y="2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40">
              <a:extLst>
                <a:ext uri="{FF2B5EF4-FFF2-40B4-BE49-F238E27FC236}">
                  <a16:creationId xmlns:a16="http://schemas.microsoft.com/office/drawing/2014/main" id="{C2DFDC47-B0FA-4099-BDF7-D5525D10AB99}"/>
                </a:ext>
              </a:extLst>
            </p:cNvPr>
            <p:cNvSpPr>
              <a:spLocks/>
            </p:cNvSpPr>
            <p:nvPr/>
          </p:nvSpPr>
          <p:spPr bwMode="auto">
            <a:xfrm>
              <a:off x="6135688" y="2538413"/>
              <a:ext cx="39688" cy="46037"/>
            </a:xfrm>
            <a:custGeom>
              <a:avLst/>
              <a:gdLst>
                <a:gd name="T0" fmla="*/ 34 w 558"/>
                <a:gd name="T1" fmla="*/ 260 h 627"/>
                <a:gd name="T2" fmla="*/ 216 w 558"/>
                <a:gd name="T3" fmla="*/ 597 h 627"/>
                <a:gd name="T4" fmla="*/ 523 w 558"/>
                <a:gd name="T5" fmla="*/ 367 h 627"/>
                <a:gd name="T6" fmla="*/ 341 w 558"/>
                <a:gd name="T7" fmla="*/ 30 h 627"/>
                <a:gd name="T8" fmla="*/ 34 w 558"/>
                <a:gd name="T9" fmla="*/ 260 h 627"/>
              </a:gdLst>
              <a:ahLst/>
              <a:cxnLst>
                <a:cxn ang="0">
                  <a:pos x="T0" y="T1"/>
                </a:cxn>
                <a:cxn ang="0">
                  <a:pos x="T2" y="T3"/>
                </a:cxn>
                <a:cxn ang="0">
                  <a:pos x="T4" y="T5"/>
                </a:cxn>
                <a:cxn ang="0">
                  <a:pos x="T6" y="T7"/>
                </a:cxn>
                <a:cxn ang="0">
                  <a:pos x="T8" y="T9"/>
                </a:cxn>
              </a:cxnLst>
              <a:rect l="0" t="0" r="r" b="b"/>
              <a:pathLst>
                <a:path w="558" h="627">
                  <a:moveTo>
                    <a:pt x="34" y="260"/>
                  </a:moveTo>
                  <a:cubicBezTo>
                    <a:pt x="0" y="417"/>
                    <a:pt x="81" y="568"/>
                    <a:pt x="216" y="597"/>
                  </a:cubicBezTo>
                  <a:cubicBezTo>
                    <a:pt x="351" y="627"/>
                    <a:pt x="489" y="524"/>
                    <a:pt x="523" y="367"/>
                  </a:cubicBezTo>
                  <a:cubicBezTo>
                    <a:pt x="558" y="210"/>
                    <a:pt x="476" y="59"/>
                    <a:pt x="341" y="30"/>
                  </a:cubicBezTo>
                  <a:cubicBezTo>
                    <a:pt x="207" y="0"/>
                    <a:pt x="69" y="103"/>
                    <a:pt x="34" y="2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41">
              <a:extLst>
                <a:ext uri="{FF2B5EF4-FFF2-40B4-BE49-F238E27FC236}">
                  <a16:creationId xmlns:a16="http://schemas.microsoft.com/office/drawing/2014/main" id="{21A799CE-775B-4342-8DC0-5DFFDC4B5293}"/>
                </a:ext>
              </a:extLst>
            </p:cNvPr>
            <p:cNvSpPr>
              <a:spLocks/>
            </p:cNvSpPr>
            <p:nvPr/>
          </p:nvSpPr>
          <p:spPr bwMode="auto">
            <a:xfrm>
              <a:off x="6162675" y="2654300"/>
              <a:ext cx="95250" cy="68262"/>
            </a:xfrm>
            <a:custGeom>
              <a:avLst/>
              <a:gdLst>
                <a:gd name="T0" fmla="*/ 1306 w 1321"/>
                <a:gd name="T1" fmla="*/ 360 h 956"/>
                <a:gd name="T2" fmla="*/ 535 w 1321"/>
                <a:gd name="T3" fmla="*/ 821 h 956"/>
                <a:gd name="T4" fmla="*/ 133 w 1321"/>
                <a:gd name="T5" fmla="*/ 90 h 956"/>
                <a:gd name="T6" fmla="*/ 594 w 1321"/>
                <a:gd name="T7" fmla="*/ 349 h 956"/>
                <a:gd name="T8" fmla="*/ 1306 w 1321"/>
                <a:gd name="T9" fmla="*/ 360 h 956"/>
              </a:gdLst>
              <a:ahLst/>
              <a:cxnLst>
                <a:cxn ang="0">
                  <a:pos x="T0" y="T1"/>
                </a:cxn>
                <a:cxn ang="0">
                  <a:pos x="T2" y="T3"/>
                </a:cxn>
                <a:cxn ang="0">
                  <a:pos x="T4" y="T5"/>
                </a:cxn>
                <a:cxn ang="0">
                  <a:pos x="T6" y="T7"/>
                </a:cxn>
                <a:cxn ang="0">
                  <a:pos x="T8" y="T9"/>
                </a:cxn>
              </a:cxnLst>
              <a:rect l="0" t="0" r="r" b="b"/>
              <a:pathLst>
                <a:path w="1321" h="956">
                  <a:moveTo>
                    <a:pt x="1306" y="360"/>
                  </a:moveTo>
                  <a:cubicBezTo>
                    <a:pt x="1321" y="470"/>
                    <a:pt x="1047" y="956"/>
                    <a:pt x="535" y="821"/>
                  </a:cubicBezTo>
                  <a:cubicBezTo>
                    <a:pt x="0" y="680"/>
                    <a:pt x="16" y="0"/>
                    <a:pt x="133" y="90"/>
                  </a:cubicBezTo>
                  <a:cubicBezTo>
                    <a:pt x="203" y="179"/>
                    <a:pt x="439" y="308"/>
                    <a:pt x="594" y="349"/>
                  </a:cubicBezTo>
                  <a:cubicBezTo>
                    <a:pt x="1128" y="491"/>
                    <a:pt x="1297" y="283"/>
                    <a:pt x="1306" y="36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42">
              <a:extLst>
                <a:ext uri="{FF2B5EF4-FFF2-40B4-BE49-F238E27FC236}">
                  <a16:creationId xmlns:a16="http://schemas.microsoft.com/office/drawing/2014/main" id="{2991AD4C-D0AC-468F-AE6A-010DF692EE4D}"/>
                </a:ext>
              </a:extLst>
            </p:cNvPr>
            <p:cNvSpPr>
              <a:spLocks/>
            </p:cNvSpPr>
            <p:nvPr/>
          </p:nvSpPr>
          <p:spPr bwMode="auto">
            <a:xfrm>
              <a:off x="6030913" y="2973388"/>
              <a:ext cx="219075" cy="254000"/>
            </a:xfrm>
            <a:custGeom>
              <a:avLst/>
              <a:gdLst>
                <a:gd name="T0" fmla="*/ 2734 w 3052"/>
                <a:gd name="T1" fmla="*/ 2008 h 3560"/>
                <a:gd name="T2" fmla="*/ 0 w 3052"/>
                <a:gd name="T3" fmla="*/ 630 h 3560"/>
                <a:gd name="T4" fmla="*/ 2734 w 3052"/>
                <a:gd name="T5" fmla="*/ 2008 h 3560"/>
              </a:gdLst>
              <a:ahLst/>
              <a:cxnLst>
                <a:cxn ang="0">
                  <a:pos x="T0" y="T1"/>
                </a:cxn>
                <a:cxn ang="0">
                  <a:pos x="T2" y="T3"/>
                </a:cxn>
                <a:cxn ang="0">
                  <a:pos x="T4" y="T5"/>
                </a:cxn>
              </a:cxnLst>
              <a:rect l="0" t="0" r="r" b="b"/>
              <a:pathLst>
                <a:path w="3052" h="3560">
                  <a:moveTo>
                    <a:pt x="2734" y="2008"/>
                  </a:moveTo>
                  <a:cubicBezTo>
                    <a:pt x="3052" y="1337"/>
                    <a:pt x="15" y="0"/>
                    <a:pt x="0" y="630"/>
                  </a:cubicBezTo>
                  <a:cubicBezTo>
                    <a:pt x="221" y="2314"/>
                    <a:pt x="2029" y="3560"/>
                    <a:pt x="2734" y="200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43">
              <a:extLst>
                <a:ext uri="{FF2B5EF4-FFF2-40B4-BE49-F238E27FC236}">
                  <a16:creationId xmlns:a16="http://schemas.microsoft.com/office/drawing/2014/main" id="{2BF999A8-E334-433F-B1CC-DDB245BD4BFA}"/>
                </a:ext>
              </a:extLst>
            </p:cNvPr>
            <p:cNvSpPr>
              <a:spLocks/>
            </p:cNvSpPr>
            <p:nvPr/>
          </p:nvSpPr>
          <p:spPr bwMode="auto">
            <a:xfrm>
              <a:off x="5994400" y="2771775"/>
              <a:ext cx="219075" cy="384175"/>
            </a:xfrm>
            <a:custGeom>
              <a:avLst/>
              <a:gdLst>
                <a:gd name="T0" fmla="*/ 1588 w 3043"/>
                <a:gd name="T1" fmla="*/ 136 h 5366"/>
                <a:gd name="T2" fmla="*/ 407 w 3043"/>
                <a:gd name="T3" fmla="*/ 1252 h 5366"/>
                <a:gd name="T4" fmla="*/ 407 w 3043"/>
                <a:gd name="T5" fmla="*/ 1252 h 5366"/>
                <a:gd name="T6" fmla="*/ 384 w 3043"/>
                <a:gd name="T7" fmla="*/ 1361 h 5366"/>
                <a:gd name="T8" fmla="*/ 0 w 3043"/>
                <a:gd name="T9" fmla="*/ 4140 h 5366"/>
                <a:gd name="T10" fmla="*/ 1909 w 3043"/>
                <a:gd name="T11" fmla="*/ 4885 h 5366"/>
                <a:gd name="T12" fmla="*/ 2287 w 3043"/>
                <a:gd name="T13" fmla="*/ 2445 h 5366"/>
                <a:gd name="T14" fmla="*/ 2502 w 3043"/>
                <a:gd name="T15" fmla="*/ 1901 h 5366"/>
                <a:gd name="T16" fmla="*/ 2919 w 3043"/>
                <a:gd name="T17" fmla="*/ 1817 h 5366"/>
                <a:gd name="T18" fmla="*/ 2646 w 3043"/>
                <a:gd name="T19" fmla="*/ 882 h 5366"/>
                <a:gd name="T20" fmla="*/ 2645 w 3043"/>
                <a:gd name="T21" fmla="*/ 880 h 5366"/>
                <a:gd name="T22" fmla="*/ 1588 w 3043"/>
                <a:gd name="T23" fmla="*/ 136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3" h="5366">
                  <a:moveTo>
                    <a:pt x="1588" y="136"/>
                  </a:moveTo>
                  <a:cubicBezTo>
                    <a:pt x="1056" y="369"/>
                    <a:pt x="470" y="984"/>
                    <a:pt x="407" y="1252"/>
                  </a:cubicBezTo>
                  <a:lnTo>
                    <a:pt x="407" y="1252"/>
                  </a:lnTo>
                  <a:cubicBezTo>
                    <a:pt x="393" y="1292"/>
                    <a:pt x="389" y="1328"/>
                    <a:pt x="384" y="1361"/>
                  </a:cubicBezTo>
                  <a:cubicBezTo>
                    <a:pt x="230" y="2367"/>
                    <a:pt x="0" y="4140"/>
                    <a:pt x="0" y="4140"/>
                  </a:cubicBezTo>
                  <a:cubicBezTo>
                    <a:pt x="679" y="5132"/>
                    <a:pt x="2100" y="5366"/>
                    <a:pt x="1909" y="4885"/>
                  </a:cubicBezTo>
                  <a:lnTo>
                    <a:pt x="2287" y="2445"/>
                  </a:lnTo>
                  <a:cubicBezTo>
                    <a:pt x="2287" y="2445"/>
                    <a:pt x="2387" y="2174"/>
                    <a:pt x="2502" y="1901"/>
                  </a:cubicBezTo>
                  <a:cubicBezTo>
                    <a:pt x="2639" y="1971"/>
                    <a:pt x="2812" y="1940"/>
                    <a:pt x="2919" y="1817"/>
                  </a:cubicBezTo>
                  <a:cubicBezTo>
                    <a:pt x="3043" y="1672"/>
                    <a:pt x="2856" y="1266"/>
                    <a:pt x="2646" y="882"/>
                  </a:cubicBezTo>
                  <a:cubicBezTo>
                    <a:pt x="2646" y="881"/>
                    <a:pt x="2645" y="881"/>
                    <a:pt x="2645" y="880"/>
                  </a:cubicBezTo>
                  <a:cubicBezTo>
                    <a:pt x="2251" y="200"/>
                    <a:pt x="1897" y="0"/>
                    <a:pt x="1588" y="136"/>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44">
              <a:extLst>
                <a:ext uri="{FF2B5EF4-FFF2-40B4-BE49-F238E27FC236}">
                  <a16:creationId xmlns:a16="http://schemas.microsoft.com/office/drawing/2014/main" id="{3D09C0D2-4728-4E41-BC40-D7BFE9162BE9}"/>
                </a:ext>
              </a:extLst>
            </p:cNvPr>
            <p:cNvSpPr>
              <a:spLocks/>
            </p:cNvSpPr>
            <p:nvPr/>
          </p:nvSpPr>
          <p:spPr bwMode="auto">
            <a:xfrm>
              <a:off x="6008688" y="2767013"/>
              <a:ext cx="206375" cy="358775"/>
            </a:xfrm>
            <a:custGeom>
              <a:avLst/>
              <a:gdLst>
                <a:gd name="T0" fmla="*/ 1707 w 2879"/>
                <a:gd name="T1" fmla="*/ 5019 h 5019"/>
                <a:gd name="T2" fmla="*/ 1697 w 2879"/>
                <a:gd name="T3" fmla="*/ 5018 h 5019"/>
                <a:gd name="T4" fmla="*/ 1648 w 2879"/>
                <a:gd name="T5" fmla="*/ 4953 h 5019"/>
                <a:gd name="T6" fmla="*/ 2011 w 2879"/>
                <a:gd name="T7" fmla="*/ 2501 h 5019"/>
                <a:gd name="T8" fmla="*/ 2016 w 2879"/>
                <a:gd name="T9" fmla="*/ 2487 h 5019"/>
                <a:gd name="T10" fmla="*/ 2245 w 2879"/>
                <a:gd name="T11" fmla="*/ 1954 h 5019"/>
                <a:gd name="T12" fmla="*/ 2279 w 2879"/>
                <a:gd name="T13" fmla="*/ 1923 h 5019"/>
                <a:gd name="T14" fmla="*/ 2325 w 2879"/>
                <a:gd name="T15" fmla="*/ 1926 h 5019"/>
                <a:gd name="T16" fmla="*/ 2671 w 2879"/>
                <a:gd name="T17" fmla="*/ 1855 h 5019"/>
                <a:gd name="T18" fmla="*/ 2391 w 2879"/>
                <a:gd name="T19" fmla="*/ 985 h 5019"/>
                <a:gd name="T20" fmla="*/ 1407 w 2879"/>
                <a:gd name="T21" fmla="*/ 265 h 5019"/>
                <a:gd name="T22" fmla="*/ 259 w 2879"/>
                <a:gd name="T23" fmla="*/ 1342 h 5019"/>
                <a:gd name="T24" fmla="*/ 257 w 2879"/>
                <a:gd name="T25" fmla="*/ 1349 h 5019"/>
                <a:gd name="T26" fmla="*/ 239 w 2879"/>
                <a:gd name="T27" fmla="*/ 1430 h 5019"/>
                <a:gd name="T28" fmla="*/ 237 w 2879"/>
                <a:gd name="T29" fmla="*/ 1445 h 5019"/>
                <a:gd name="T30" fmla="*/ 119 w 2879"/>
                <a:gd name="T31" fmla="*/ 2292 h 5019"/>
                <a:gd name="T32" fmla="*/ 54 w 2879"/>
                <a:gd name="T33" fmla="*/ 2342 h 5019"/>
                <a:gd name="T34" fmla="*/ 4 w 2879"/>
                <a:gd name="T35" fmla="*/ 2278 h 5019"/>
                <a:gd name="T36" fmla="*/ 123 w 2879"/>
                <a:gd name="T37" fmla="*/ 1428 h 5019"/>
                <a:gd name="T38" fmla="*/ 125 w 2879"/>
                <a:gd name="T39" fmla="*/ 1414 h 5019"/>
                <a:gd name="T40" fmla="*/ 148 w 2879"/>
                <a:gd name="T41" fmla="*/ 1312 h 5019"/>
                <a:gd name="T42" fmla="*/ 1361 w 2879"/>
                <a:gd name="T43" fmla="*/ 159 h 5019"/>
                <a:gd name="T44" fmla="*/ 2491 w 2879"/>
                <a:gd name="T45" fmla="*/ 927 h 5019"/>
                <a:gd name="T46" fmla="*/ 2759 w 2879"/>
                <a:gd name="T47" fmla="*/ 1930 h 5019"/>
                <a:gd name="T48" fmla="*/ 2329 w 2879"/>
                <a:gd name="T49" fmla="*/ 2052 h 5019"/>
                <a:gd name="T50" fmla="*/ 2124 w 2879"/>
                <a:gd name="T51" fmla="*/ 2526 h 5019"/>
                <a:gd name="T52" fmla="*/ 1762 w 2879"/>
                <a:gd name="T53" fmla="*/ 4969 h 5019"/>
                <a:gd name="T54" fmla="*/ 1707 w 2879"/>
                <a:gd name="T55" fmla="*/ 501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9" h="5019">
                  <a:moveTo>
                    <a:pt x="1707" y="5019"/>
                  </a:moveTo>
                  <a:cubicBezTo>
                    <a:pt x="1704" y="5019"/>
                    <a:pt x="1700" y="5018"/>
                    <a:pt x="1697" y="5018"/>
                  </a:cubicBezTo>
                  <a:cubicBezTo>
                    <a:pt x="1665" y="5013"/>
                    <a:pt x="1644" y="4984"/>
                    <a:pt x="1648" y="4953"/>
                  </a:cubicBezTo>
                  <a:lnTo>
                    <a:pt x="2011" y="2501"/>
                  </a:lnTo>
                  <a:cubicBezTo>
                    <a:pt x="2012" y="2496"/>
                    <a:pt x="2014" y="2491"/>
                    <a:pt x="2016" y="2487"/>
                  </a:cubicBezTo>
                  <a:cubicBezTo>
                    <a:pt x="2017" y="2484"/>
                    <a:pt x="2131" y="2224"/>
                    <a:pt x="2245" y="1954"/>
                  </a:cubicBezTo>
                  <a:cubicBezTo>
                    <a:pt x="2252" y="1940"/>
                    <a:pt x="2264" y="1928"/>
                    <a:pt x="2279" y="1923"/>
                  </a:cubicBezTo>
                  <a:cubicBezTo>
                    <a:pt x="2294" y="1917"/>
                    <a:pt x="2310" y="1918"/>
                    <a:pt x="2325" y="1926"/>
                  </a:cubicBezTo>
                  <a:cubicBezTo>
                    <a:pt x="2441" y="1985"/>
                    <a:pt x="2584" y="1956"/>
                    <a:pt x="2671" y="1855"/>
                  </a:cubicBezTo>
                  <a:cubicBezTo>
                    <a:pt x="2751" y="1763"/>
                    <a:pt x="2657" y="1470"/>
                    <a:pt x="2391" y="985"/>
                  </a:cubicBezTo>
                  <a:cubicBezTo>
                    <a:pt x="2038" y="376"/>
                    <a:pt x="1707" y="133"/>
                    <a:pt x="1407" y="265"/>
                  </a:cubicBezTo>
                  <a:cubicBezTo>
                    <a:pt x="875" y="498"/>
                    <a:pt x="316" y="1101"/>
                    <a:pt x="259" y="1342"/>
                  </a:cubicBezTo>
                  <a:cubicBezTo>
                    <a:pt x="259" y="1344"/>
                    <a:pt x="258" y="1346"/>
                    <a:pt x="257" y="1349"/>
                  </a:cubicBezTo>
                  <a:cubicBezTo>
                    <a:pt x="247" y="1376"/>
                    <a:pt x="243" y="1404"/>
                    <a:pt x="239" y="1430"/>
                  </a:cubicBezTo>
                  <a:lnTo>
                    <a:pt x="237" y="1445"/>
                  </a:lnTo>
                  <a:cubicBezTo>
                    <a:pt x="202" y="1675"/>
                    <a:pt x="162" y="1960"/>
                    <a:pt x="119" y="2292"/>
                  </a:cubicBezTo>
                  <a:cubicBezTo>
                    <a:pt x="115" y="2324"/>
                    <a:pt x="85" y="2346"/>
                    <a:pt x="54" y="2342"/>
                  </a:cubicBezTo>
                  <a:cubicBezTo>
                    <a:pt x="22" y="2338"/>
                    <a:pt x="0" y="2309"/>
                    <a:pt x="4" y="2278"/>
                  </a:cubicBezTo>
                  <a:cubicBezTo>
                    <a:pt x="48" y="1944"/>
                    <a:pt x="88" y="1658"/>
                    <a:pt x="123" y="1428"/>
                  </a:cubicBezTo>
                  <a:lnTo>
                    <a:pt x="125" y="1414"/>
                  </a:lnTo>
                  <a:cubicBezTo>
                    <a:pt x="129" y="1385"/>
                    <a:pt x="134" y="1350"/>
                    <a:pt x="148" y="1312"/>
                  </a:cubicBezTo>
                  <a:cubicBezTo>
                    <a:pt x="222" y="1013"/>
                    <a:pt x="832" y="391"/>
                    <a:pt x="1361" y="159"/>
                  </a:cubicBezTo>
                  <a:cubicBezTo>
                    <a:pt x="1723" y="0"/>
                    <a:pt x="2103" y="259"/>
                    <a:pt x="2491" y="927"/>
                  </a:cubicBezTo>
                  <a:cubicBezTo>
                    <a:pt x="2800" y="1491"/>
                    <a:pt x="2879" y="1790"/>
                    <a:pt x="2759" y="1930"/>
                  </a:cubicBezTo>
                  <a:cubicBezTo>
                    <a:pt x="2650" y="2056"/>
                    <a:pt x="2481" y="2102"/>
                    <a:pt x="2329" y="2052"/>
                  </a:cubicBezTo>
                  <a:cubicBezTo>
                    <a:pt x="2233" y="2278"/>
                    <a:pt x="2142" y="2485"/>
                    <a:pt x="2124" y="2526"/>
                  </a:cubicBezTo>
                  <a:lnTo>
                    <a:pt x="1762" y="4969"/>
                  </a:lnTo>
                  <a:cubicBezTo>
                    <a:pt x="1758" y="4997"/>
                    <a:pt x="1735" y="5018"/>
                    <a:pt x="1707" y="50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4" name="Freeform 45">
              <a:extLst>
                <a:ext uri="{FF2B5EF4-FFF2-40B4-BE49-F238E27FC236}">
                  <a16:creationId xmlns:a16="http://schemas.microsoft.com/office/drawing/2014/main" id="{14E1C79A-AAF2-432A-9EBE-195AA7C4F057}"/>
                </a:ext>
              </a:extLst>
            </p:cNvPr>
            <p:cNvSpPr>
              <a:spLocks/>
            </p:cNvSpPr>
            <p:nvPr/>
          </p:nvSpPr>
          <p:spPr bwMode="auto">
            <a:xfrm>
              <a:off x="6076950" y="2794000"/>
              <a:ext cx="82550" cy="50800"/>
            </a:xfrm>
            <a:custGeom>
              <a:avLst/>
              <a:gdLst>
                <a:gd name="T0" fmla="*/ 1152 w 1157"/>
                <a:gd name="T1" fmla="*/ 82 h 723"/>
                <a:gd name="T2" fmla="*/ 1123 w 1157"/>
                <a:gd name="T3" fmla="*/ 114 h 723"/>
                <a:gd name="T4" fmla="*/ 95 w 1157"/>
                <a:gd name="T5" fmla="*/ 706 h 723"/>
                <a:gd name="T6" fmla="*/ 17 w 1157"/>
                <a:gd name="T7" fmla="*/ 689 h 723"/>
                <a:gd name="T8" fmla="*/ 34 w 1157"/>
                <a:gd name="T9" fmla="*/ 612 h 723"/>
                <a:gd name="T10" fmla="*/ 1075 w 1157"/>
                <a:gd name="T11" fmla="*/ 13 h 723"/>
                <a:gd name="T12" fmla="*/ 1150 w 1157"/>
                <a:gd name="T13" fmla="*/ 40 h 723"/>
                <a:gd name="T14" fmla="*/ 1152 w 1157"/>
                <a:gd name="T15" fmla="*/ 82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7" h="723">
                  <a:moveTo>
                    <a:pt x="1152" y="82"/>
                  </a:moveTo>
                  <a:cubicBezTo>
                    <a:pt x="1147" y="96"/>
                    <a:pt x="1137" y="108"/>
                    <a:pt x="1123" y="114"/>
                  </a:cubicBezTo>
                  <a:cubicBezTo>
                    <a:pt x="745" y="291"/>
                    <a:pt x="100" y="703"/>
                    <a:pt x="95" y="706"/>
                  </a:cubicBezTo>
                  <a:cubicBezTo>
                    <a:pt x="69" y="723"/>
                    <a:pt x="34" y="715"/>
                    <a:pt x="17" y="689"/>
                  </a:cubicBezTo>
                  <a:cubicBezTo>
                    <a:pt x="0" y="663"/>
                    <a:pt x="7" y="628"/>
                    <a:pt x="34" y="612"/>
                  </a:cubicBezTo>
                  <a:cubicBezTo>
                    <a:pt x="39" y="608"/>
                    <a:pt x="690" y="193"/>
                    <a:pt x="1075" y="13"/>
                  </a:cubicBezTo>
                  <a:cubicBezTo>
                    <a:pt x="1103" y="0"/>
                    <a:pt x="1136" y="12"/>
                    <a:pt x="1150" y="40"/>
                  </a:cubicBezTo>
                  <a:cubicBezTo>
                    <a:pt x="1156" y="54"/>
                    <a:pt x="1157" y="69"/>
                    <a:pt x="1152"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46">
              <a:extLst>
                <a:ext uri="{FF2B5EF4-FFF2-40B4-BE49-F238E27FC236}">
                  <a16:creationId xmlns:a16="http://schemas.microsoft.com/office/drawing/2014/main" id="{B892E688-4A3C-48AF-A493-63FED2479A15}"/>
                </a:ext>
              </a:extLst>
            </p:cNvPr>
            <p:cNvSpPr>
              <a:spLocks/>
            </p:cNvSpPr>
            <p:nvPr/>
          </p:nvSpPr>
          <p:spPr bwMode="auto">
            <a:xfrm>
              <a:off x="6100763" y="2820988"/>
              <a:ext cx="77788" cy="47625"/>
            </a:xfrm>
            <a:custGeom>
              <a:avLst/>
              <a:gdLst>
                <a:gd name="T0" fmla="*/ 1089 w 1094"/>
                <a:gd name="T1" fmla="*/ 82 h 650"/>
                <a:gd name="T2" fmla="*/ 1060 w 1094"/>
                <a:gd name="T3" fmla="*/ 114 h 650"/>
                <a:gd name="T4" fmla="*/ 94 w 1094"/>
                <a:gd name="T5" fmla="*/ 633 h 650"/>
                <a:gd name="T6" fmla="*/ 16 w 1094"/>
                <a:gd name="T7" fmla="*/ 617 h 650"/>
                <a:gd name="T8" fmla="*/ 33 w 1094"/>
                <a:gd name="T9" fmla="*/ 539 h 650"/>
                <a:gd name="T10" fmla="*/ 1013 w 1094"/>
                <a:gd name="T11" fmla="*/ 13 h 650"/>
                <a:gd name="T12" fmla="*/ 1087 w 1094"/>
                <a:gd name="T13" fmla="*/ 40 h 650"/>
                <a:gd name="T14" fmla="*/ 1089 w 1094"/>
                <a:gd name="T15" fmla="*/ 82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650">
                  <a:moveTo>
                    <a:pt x="1089" y="82"/>
                  </a:moveTo>
                  <a:cubicBezTo>
                    <a:pt x="1084" y="96"/>
                    <a:pt x="1074" y="108"/>
                    <a:pt x="1060" y="114"/>
                  </a:cubicBezTo>
                  <a:cubicBezTo>
                    <a:pt x="682" y="291"/>
                    <a:pt x="99" y="630"/>
                    <a:pt x="94" y="633"/>
                  </a:cubicBezTo>
                  <a:cubicBezTo>
                    <a:pt x="68" y="650"/>
                    <a:pt x="33" y="643"/>
                    <a:pt x="16" y="617"/>
                  </a:cubicBezTo>
                  <a:cubicBezTo>
                    <a:pt x="0" y="591"/>
                    <a:pt x="7" y="556"/>
                    <a:pt x="33" y="539"/>
                  </a:cubicBezTo>
                  <a:cubicBezTo>
                    <a:pt x="38" y="536"/>
                    <a:pt x="628" y="193"/>
                    <a:pt x="1013" y="13"/>
                  </a:cubicBezTo>
                  <a:cubicBezTo>
                    <a:pt x="1041" y="0"/>
                    <a:pt x="1074" y="12"/>
                    <a:pt x="1087" y="40"/>
                  </a:cubicBezTo>
                  <a:cubicBezTo>
                    <a:pt x="1094" y="54"/>
                    <a:pt x="1094" y="69"/>
                    <a:pt x="1089"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7">
              <a:extLst>
                <a:ext uri="{FF2B5EF4-FFF2-40B4-BE49-F238E27FC236}">
                  <a16:creationId xmlns:a16="http://schemas.microsoft.com/office/drawing/2014/main" id="{0B248C22-BD6B-439F-A5F1-ACD917FA0759}"/>
                </a:ext>
              </a:extLst>
            </p:cNvPr>
            <p:cNvSpPr>
              <a:spLocks/>
            </p:cNvSpPr>
            <p:nvPr/>
          </p:nvSpPr>
          <p:spPr bwMode="auto">
            <a:xfrm>
              <a:off x="6121400" y="2849563"/>
              <a:ext cx="71438" cy="44450"/>
            </a:xfrm>
            <a:custGeom>
              <a:avLst/>
              <a:gdLst>
                <a:gd name="T0" fmla="*/ 1001 w 1006"/>
                <a:gd name="T1" fmla="*/ 83 h 631"/>
                <a:gd name="T2" fmla="*/ 972 w 1006"/>
                <a:gd name="T3" fmla="*/ 115 h 631"/>
                <a:gd name="T4" fmla="*/ 95 w 1006"/>
                <a:gd name="T5" fmla="*/ 614 h 631"/>
                <a:gd name="T6" fmla="*/ 17 w 1006"/>
                <a:gd name="T7" fmla="*/ 598 h 631"/>
                <a:gd name="T8" fmla="*/ 33 w 1006"/>
                <a:gd name="T9" fmla="*/ 520 h 631"/>
                <a:gd name="T10" fmla="*/ 925 w 1006"/>
                <a:gd name="T11" fmla="*/ 13 h 631"/>
                <a:gd name="T12" fmla="*/ 999 w 1006"/>
                <a:gd name="T13" fmla="*/ 40 h 631"/>
                <a:gd name="T14" fmla="*/ 1001 w 1006"/>
                <a:gd name="T15" fmla="*/ 83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631">
                  <a:moveTo>
                    <a:pt x="1001" y="83"/>
                  </a:moveTo>
                  <a:cubicBezTo>
                    <a:pt x="996" y="96"/>
                    <a:pt x="986" y="108"/>
                    <a:pt x="972" y="115"/>
                  </a:cubicBezTo>
                  <a:cubicBezTo>
                    <a:pt x="594" y="292"/>
                    <a:pt x="99" y="611"/>
                    <a:pt x="95" y="614"/>
                  </a:cubicBezTo>
                  <a:cubicBezTo>
                    <a:pt x="68" y="631"/>
                    <a:pt x="34" y="624"/>
                    <a:pt x="17" y="598"/>
                  </a:cubicBezTo>
                  <a:cubicBezTo>
                    <a:pt x="0" y="572"/>
                    <a:pt x="7" y="537"/>
                    <a:pt x="33" y="520"/>
                  </a:cubicBezTo>
                  <a:cubicBezTo>
                    <a:pt x="38" y="517"/>
                    <a:pt x="539" y="193"/>
                    <a:pt x="925" y="13"/>
                  </a:cubicBezTo>
                  <a:cubicBezTo>
                    <a:pt x="953" y="0"/>
                    <a:pt x="986" y="12"/>
                    <a:pt x="999" y="40"/>
                  </a:cubicBezTo>
                  <a:cubicBezTo>
                    <a:pt x="1006" y="54"/>
                    <a:pt x="1006" y="69"/>
                    <a:pt x="1001" y="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8">
              <a:extLst>
                <a:ext uri="{FF2B5EF4-FFF2-40B4-BE49-F238E27FC236}">
                  <a16:creationId xmlns:a16="http://schemas.microsoft.com/office/drawing/2014/main" id="{564163CC-09D7-4839-A822-FA9467855F9C}"/>
                </a:ext>
              </a:extLst>
            </p:cNvPr>
            <p:cNvSpPr>
              <a:spLocks/>
            </p:cNvSpPr>
            <p:nvPr/>
          </p:nvSpPr>
          <p:spPr bwMode="auto">
            <a:xfrm>
              <a:off x="5643563" y="3036888"/>
              <a:ext cx="582613" cy="766762"/>
            </a:xfrm>
            <a:custGeom>
              <a:avLst/>
              <a:gdLst>
                <a:gd name="T0" fmla="*/ 683 w 8143"/>
                <a:gd name="T1" fmla="*/ 10027 h 10745"/>
                <a:gd name="T2" fmla="*/ 2147 w 8143"/>
                <a:gd name="T3" fmla="*/ 10596 h 10745"/>
                <a:gd name="T4" fmla="*/ 5220 w 8143"/>
                <a:gd name="T5" fmla="*/ 8244 h 10745"/>
                <a:gd name="T6" fmla="*/ 8143 w 8143"/>
                <a:gd name="T7" fmla="*/ 1115 h 10745"/>
                <a:gd name="T8" fmla="*/ 4855 w 8143"/>
                <a:gd name="T9" fmla="*/ 0 h 10745"/>
                <a:gd name="T10" fmla="*/ 2859 w 8143"/>
                <a:gd name="T11" fmla="*/ 3779 h 10745"/>
                <a:gd name="T12" fmla="*/ 683 w 8143"/>
                <a:gd name="T13" fmla="*/ 10027 h 10745"/>
              </a:gdLst>
              <a:ahLst/>
              <a:cxnLst>
                <a:cxn ang="0">
                  <a:pos x="T0" y="T1"/>
                </a:cxn>
                <a:cxn ang="0">
                  <a:pos x="T2" y="T3"/>
                </a:cxn>
                <a:cxn ang="0">
                  <a:pos x="T4" y="T5"/>
                </a:cxn>
                <a:cxn ang="0">
                  <a:pos x="T6" y="T7"/>
                </a:cxn>
                <a:cxn ang="0">
                  <a:pos x="T8" y="T9"/>
                </a:cxn>
                <a:cxn ang="0">
                  <a:pos x="T10" y="T11"/>
                </a:cxn>
                <a:cxn ang="0">
                  <a:pos x="T12" y="T13"/>
                </a:cxn>
              </a:cxnLst>
              <a:rect l="0" t="0" r="r" b="b"/>
              <a:pathLst>
                <a:path w="8143" h="10745">
                  <a:moveTo>
                    <a:pt x="683" y="10027"/>
                  </a:moveTo>
                  <a:cubicBezTo>
                    <a:pt x="938" y="10211"/>
                    <a:pt x="1274" y="10482"/>
                    <a:pt x="2147" y="10596"/>
                  </a:cubicBezTo>
                  <a:cubicBezTo>
                    <a:pt x="3287" y="10745"/>
                    <a:pt x="4423" y="10293"/>
                    <a:pt x="5220" y="8244"/>
                  </a:cubicBezTo>
                  <a:cubicBezTo>
                    <a:pt x="6218" y="5678"/>
                    <a:pt x="8143" y="1115"/>
                    <a:pt x="8143" y="1115"/>
                  </a:cubicBezTo>
                  <a:cubicBezTo>
                    <a:pt x="7956" y="1532"/>
                    <a:pt x="4421" y="844"/>
                    <a:pt x="4855" y="0"/>
                  </a:cubicBezTo>
                  <a:lnTo>
                    <a:pt x="2859" y="3779"/>
                  </a:lnTo>
                  <a:cubicBezTo>
                    <a:pt x="2859" y="3779"/>
                    <a:pt x="0" y="9534"/>
                    <a:pt x="683" y="100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49">
              <a:extLst>
                <a:ext uri="{FF2B5EF4-FFF2-40B4-BE49-F238E27FC236}">
                  <a16:creationId xmlns:a16="http://schemas.microsoft.com/office/drawing/2014/main" id="{F2321CA0-1C1B-4D33-9B0D-8987280011EB}"/>
                </a:ext>
              </a:extLst>
            </p:cNvPr>
            <p:cNvSpPr>
              <a:spLocks/>
            </p:cNvSpPr>
            <p:nvPr/>
          </p:nvSpPr>
          <p:spPr bwMode="auto">
            <a:xfrm>
              <a:off x="5792788" y="3162300"/>
              <a:ext cx="123825" cy="212725"/>
            </a:xfrm>
            <a:custGeom>
              <a:avLst/>
              <a:gdLst>
                <a:gd name="T0" fmla="*/ 68 w 1731"/>
                <a:gd name="T1" fmla="*/ 2979 h 2979"/>
                <a:gd name="T2" fmla="*/ 38 w 1731"/>
                <a:gd name="T3" fmla="*/ 2972 h 2979"/>
                <a:gd name="T4" fmla="*/ 16 w 1731"/>
                <a:gd name="T5" fmla="*/ 2893 h 2979"/>
                <a:gd name="T6" fmla="*/ 1615 w 1731"/>
                <a:gd name="T7" fmla="*/ 37 h 2979"/>
                <a:gd name="T8" fmla="*/ 1693 w 1731"/>
                <a:gd name="T9" fmla="*/ 15 h 2979"/>
                <a:gd name="T10" fmla="*/ 1716 w 1731"/>
                <a:gd name="T11" fmla="*/ 94 h 2979"/>
                <a:gd name="T12" fmla="*/ 116 w 1731"/>
                <a:gd name="T13" fmla="*/ 2950 h 2979"/>
                <a:gd name="T14" fmla="*/ 68 w 1731"/>
                <a:gd name="T15" fmla="*/ 2979 h 29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1" h="2979">
                  <a:moveTo>
                    <a:pt x="68" y="2979"/>
                  </a:moveTo>
                  <a:cubicBezTo>
                    <a:pt x="58" y="2979"/>
                    <a:pt x="48" y="2977"/>
                    <a:pt x="38" y="2972"/>
                  </a:cubicBezTo>
                  <a:cubicBezTo>
                    <a:pt x="11" y="2956"/>
                    <a:pt x="0" y="2921"/>
                    <a:pt x="16" y="2893"/>
                  </a:cubicBezTo>
                  <a:lnTo>
                    <a:pt x="1615" y="37"/>
                  </a:lnTo>
                  <a:cubicBezTo>
                    <a:pt x="1631" y="10"/>
                    <a:pt x="1665" y="0"/>
                    <a:pt x="1693" y="15"/>
                  </a:cubicBezTo>
                  <a:cubicBezTo>
                    <a:pt x="1721" y="31"/>
                    <a:pt x="1731" y="66"/>
                    <a:pt x="1716" y="94"/>
                  </a:cubicBezTo>
                  <a:lnTo>
                    <a:pt x="116" y="2950"/>
                  </a:lnTo>
                  <a:cubicBezTo>
                    <a:pt x="106" y="2968"/>
                    <a:pt x="88" y="2978"/>
                    <a:pt x="68" y="297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Freeform 50">
              <a:extLst>
                <a:ext uri="{FF2B5EF4-FFF2-40B4-BE49-F238E27FC236}">
                  <a16:creationId xmlns:a16="http://schemas.microsoft.com/office/drawing/2014/main" id="{7A77B8C8-61E9-46A0-8D2B-6EA14DAF9D71}"/>
                </a:ext>
              </a:extLst>
            </p:cNvPr>
            <p:cNvSpPr>
              <a:spLocks/>
            </p:cNvSpPr>
            <p:nvPr/>
          </p:nvSpPr>
          <p:spPr bwMode="auto">
            <a:xfrm>
              <a:off x="5746750" y="3292475"/>
              <a:ext cx="415925" cy="509587"/>
            </a:xfrm>
            <a:custGeom>
              <a:avLst/>
              <a:gdLst>
                <a:gd name="T0" fmla="*/ 5814 w 5822"/>
                <a:gd name="T1" fmla="*/ 80 h 7125"/>
                <a:gd name="T2" fmla="*/ 3117 w 5822"/>
                <a:gd name="T3" fmla="*/ 5978 h 7125"/>
                <a:gd name="T4" fmla="*/ 3035 w 5822"/>
                <a:gd name="T5" fmla="*/ 6099 h 7125"/>
                <a:gd name="T6" fmla="*/ 1173 w 5822"/>
                <a:gd name="T7" fmla="*/ 7112 h 7125"/>
                <a:gd name="T8" fmla="*/ 1078 w 5822"/>
                <a:gd name="T9" fmla="*/ 7116 h 7125"/>
                <a:gd name="T10" fmla="*/ 375 w 5822"/>
                <a:gd name="T11" fmla="*/ 7062 h 7125"/>
                <a:gd name="T12" fmla="*/ 46 w 5822"/>
                <a:gd name="T13" fmla="*/ 6981 h 7125"/>
                <a:gd name="T14" fmla="*/ 10 w 5822"/>
                <a:gd name="T15" fmla="*/ 6908 h 7125"/>
                <a:gd name="T16" fmla="*/ 84 w 5822"/>
                <a:gd name="T17" fmla="*/ 6872 h 7125"/>
                <a:gd name="T18" fmla="*/ 469 w 5822"/>
                <a:gd name="T19" fmla="*/ 6961 h 7125"/>
                <a:gd name="T20" fmla="*/ 1169 w 5822"/>
                <a:gd name="T21" fmla="*/ 6996 h 7125"/>
                <a:gd name="T22" fmla="*/ 2851 w 5822"/>
                <a:gd name="T23" fmla="*/ 6150 h 7125"/>
                <a:gd name="T24" fmla="*/ 3020 w 5822"/>
                <a:gd name="T25" fmla="*/ 5915 h 7125"/>
                <a:gd name="T26" fmla="*/ 5703 w 5822"/>
                <a:gd name="T27" fmla="*/ 48 h 7125"/>
                <a:gd name="T28" fmla="*/ 5774 w 5822"/>
                <a:gd name="T29" fmla="*/ 8 h 7125"/>
                <a:gd name="T30" fmla="*/ 5814 w 5822"/>
                <a:gd name="T31" fmla="*/ 80 h 7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22" h="7125">
                  <a:moveTo>
                    <a:pt x="5814" y="80"/>
                  </a:moveTo>
                  <a:cubicBezTo>
                    <a:pt x="5800" y="126"/>
                    <a:pt x="4022" y="4574"/>
                    <a:pt x="3117" y="5978"/>
                  </a:cubicBezTo>
                  <a:cubicBezTo>
                    <a:pt x="3090" y="6019"/>
                    <a:pt x="3063" y="6060"/>
                    <a:pt x="3035" y="6099"/>
                  </a:cubicBezTo>
                  <a:cubicBezTo>
                    <a:pt x="2479" y="6870"/>
                    <a:pt x="1722" y="7077"/>
                    <a:pt x="1173" y="7112"/>
                  </a:cubicBezTo>
                  <a:cubicBezTo>
                    <a:pt x="1141" y="7114"/>
                    <a:pt x="1109" y="7115"/>
                    <a:pt x="1078" y="7116"/>
                  </a:cubicBezTo>
                  <a:cubicBezTo>
                    <a:pt x="801" y="7125"/>
                    <a:pt x="556" y="7096"/>
                    <a:pt x="375" y="7062"/>
                  </a:cubicBezTo>
                  <a:cubicBezTo>
                    <a:pt x="179" y="7026"/>
                    <a:pt x="56" y="6984"/>
                    <a:pt x="46" y="6981"/>
                  </a:cubicBezTo>
                  <a:cubicBezTo>
                    <a:pt x="16" y="6971"/>
                    <a:pt x="0" y="6938"/>
                    <a:pt x="10" y="6908"/>
                  </a:cubicBezTo>
                  <a:cubicBezTo>
                    <a:pt x="21" y="6878"/>
                    <a:pt x="54" y="6862"/>
                    <a:pt x="84" y="6872"/>
                  </a:cubicBezTo>
                  <a:cubicBezTo>
                    <a:pt x="87" y="6873"/>
                    <a:pt x="235" y="6923"/>
                    <a:pt x="469" y="6961"/>
                  </a:cubicBezTo>
                  <a:cubicBezTo>
                    <a:pt x="658" y="6991"/>
                    <a:pt x="902" y="7014"/>
                    <a:pt x="1169" y="6996"/>
                  </a:cubicBezTo>
                  <a:cubicBezTo>
                    <a:pt x="1869" y="6951"/>
                    <a:pt x="2434" y="6667"/>
                    <a:pt x="2851" y="6150"/>
                  </a:cubicBezTo>
                  <a:cubicBezTo>
                    <a:pt x="2911" y="6076"/>
                    <a:pt x="2967" y="5998"/>
                    <a:pt x="3020" y="5915"/>
                  </a:cubicBezTo>
                  <a:cubicBezTo>
                    <a:pt x="3915" y="4526"/>
                    <a:pt x="5690" y="94"/>
                    <a:pt x="5703" y="48"/>
                  </a:cubicBezTo>
                  <a:cubicBezTo>
                    <a:pt x="5711" y="18"/>
                    <a:pt x="5743" y="0"/>
                    <a:pt x="5774" y="8"/>
                  </a:cubicBezTo>
                  <a:cubicBezTo>
                    <a:pt x="5805" y="17"/>
                    <a:pt x="5822" y="49"/>
                    <a:pt x="5814" y="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0" name="Freeform 51">
              <a:extLst>
                <a:ext uri="{FF2B5EF4-FFF2-40B4-BE49-F238E27FC236}">
                  <a16:creationId xmlns:a16="http://schemas.microsoft.com/office/drawing/2014/main" id="{7F5E7331-2A93-4617-8DA2-800E65C11529}"/>
                </a:ext>
              </a:extLst>
            </p:cNvPr>
            <p:cNvSpPr>
              <a:spLocks/>
            </p:cNvSpPr>
            <p:nvPr/>
          </p:nvSpPr>
          <p:spPr bwMode="auto">
            <a:xfrm>
              <a:off x="6946900" y="2762250"/>
              <a:ext cx="1130300" cy="712787"/>
            </a:xfrm>
            <a:custGeom>
              <a:avLst/>
              <a:gdLst>
                <a:gd name="T0" fmla="*/ 14559 w 15757"/>
                <a:gd name="T1" fmla="*/ 9961 h 9961"/>
                <a:gd name="T2" fmla="*/ 0 w 15757"/>
                <a:gd name="T3" fmla="*/ 9961 h 9961"/>
                <a:gd name="T4" fmla="*/ 1198 w 15757"/>
                <a:gd name="T5" fmla="*/ 0 h 9961"/>
                <a:gd name="T6" fmla="*/ 15757 w 15757"/>
                <a:gd name="T7" fmla="*/ 0 h 9961"/>
                <a:gd name="T8" fmla="*/ 14559 w 15757"/>
                <a:gd name="T9" fmla="*/ 9961 h 9961"/>
              </a:gdLst>
              <a:ahLst/>
              <a:cxnLst>
                <a:cxn ang="0">
                  <a:pos x="T0" y="T1"/>
                </a:cxn>
                <a:cxn ang="0">
                  <a:pos x="T2" y="T3"/>
                </a:cxn>
                <a:cxn ang="0">
                  <a:pos x="T4" y="T5"/>
                </a:cxn>
                <a:cxn ang="0">
                  <a:pos x="T6" y="T7"/>
                </a:cxn>
                <a:cxn ang="0">
                  <a:pos x="T8" y="T9"/>
                </a:cxn>
              </a:cxnLst>
              <a:rect l="0" t="0" r="r" b="b"/>
              <a:pathLst>
                <a:path w="15757" h="9961">
                  <a:moveTo>
                    <a:pt x="14559" y="9961"/>
                  </a:moveTo>
                  <a:lnTo>
                    <a:pt x="0" y="9961"/>
                  </a:lnTo>
                  <a:lnTo>
                    <a:pt x="1198" y="0"/>
                  </a:lnTo>
                  <a:lnTo>
                    <a:pt x="15757" y="0"/>
                  </a:lnTo>
                  <a:lnTo>
                    <a:pt x="14559" y="9961"/>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52">
              <a:extLst>
                <a:ext uri="{FF2B5EF4-FFF2-40B4-BE49-F238E27FC236}">
                  <a16:creationId xmlns:a16="http://schemas.microsoft.com/office/drawing/2014/main" id="{AFDD151E-CD5F-4D39-884E-81CAEB8C5FDC}"/>
                </a:ext>
              </a:extLst>
            </p:cNvPr>
            <p:cNvSpPr>
              <a:spLocks/>
            </p:cNvSpPr>
            <p:nvPr/>
          </p:nvSpPr>
          <p:spPr bwMode="auto">
            <a:xfrm>
              <a:off x="7408863" y="3098800"/>
              <a:ext cx="141288" cy="374650"/>
            </a:xfrm>
            <a:custGeom>
              <a:avLst/>
              <a:gdLst>
                <a:gd name="T0" fmla="*/ 811 w 1979"/>
                <a:gd name="T1" fmla="*/ 0 h 5257"/>
                <a:gd name="T2" fmla="*/ 0 w 1979"/>
                <a:gd name="T3" fmla="*/ 5257 h 5257"/>
                <a:gd name="T4" fmla="*/ 1979 w 1979"/>
                <a:gd name="T5" fmla="*/ 5257 h 5257"/>
                <a:gd name="T6" fmla="*/ 811 w 1979"/>
                <a:gd name="T7" fmla="*/ 0 h 5257"/>
              </a:gdLst>
              <a:ahLst/>
              <a:cxnLst>
                <a:cxn ang="0">
                  <a:pos x="T0" y="T1"/>
                </a:cxn>
                <a:cxn ang="0">
                  <a:pos x="T2" y="T3"/>
                </a:cxn>
                <a:cxn ang="0">
                  <a:pos x="T4" y="T5"/>
                </a:cxn>
                <a:cxn ang="0">
                  <a:pos x="T6" y="T7"/>
                </a:cxn>
              </a:cxnLst>
              <a:rect l="0" t="0" r="r" b="b"/>
              <a:pathLst>
                <a:path w="1979" h="5257">
                  <a:moveTo>
                    <a:pt x="811" y="0"/>
                  </a:moveTo>
                  <a:lnTo>
                    <a:pt x="0" y="5257"/>
                  </a:lnTo>
                  <a:lnTo>
                    <a:pt x="1979" y="5257"/>
                  </a:lnTo>
                  <a:lnTo>
                    <a:pt x="8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53">
              <a:extLst>
                <a:ext uri="{FF2B5EF4-FFF2-40B4-BE49-F238E27FC236}">
                  <a16:creationId xmlns:a16="http://schemas.microsoft.com/office/drawing/2014/main" id="{FEFCDBC9-7834-42B6-989D-0F58CB5A61F3}"/>
                </a:ext>
              </a:extLst>
            </p:cNvPr>
            <p:cNvSpPr>
              <a:spLocks/>
            </p:cNvSpPr>
            <p:nvPr/>
          </p:nvSpPr>
          <p:spPr bwMode="auto">
            <a:xfrm>
              <a:off x="6907213" y="3770313"/>
              <a:ext cx="1046163" cy="34925"/>
            </a:xfrm>
            <a:custGeom>
              <a:avLst/>
              <a:gdLst>
                <a:gd name="T0" fmla="*/ 14560 w 14610"/>
                <a:gd name="T1" fmla="*/ 473 h 473"/>
                <a:gd name="T2" fmla="*/ 0 w 14610"/>
                <a:gd name="T3" fmla="*/ 473 h 473"/>
                <a:gd name="T4" fmla="*/ 53 w 14610"/>
                <a:gd name="T5" fmla="*/ 0 h 473"/>
                <a:gd name="T6" fmla="*/ 14610 w 14610"/>
                <a:gd name="T7" fmla="*/ 0 h 473"/>
                <a:gd name="T8" fmla="*/ 14560 w 14610"/>
                <a:gd name="T9" fmla="*/ 473 h 473"/>
              </a:gdLst>
              <a:ahLst/>
              <a:cxnLst>
                <a:cxn ang="0">
                  <a:pos x="T0" y="T1"/>
                </a:cxn>
                <a:cxn ang="0">
                  <a:pos x="T2" y="T3"/>
                </a:cxn>
                <a:cxn ang="0">
                  <a:pos x="T4" y="T5"/>
                </a:cxn>
                <a:cxn ang="0">
                  <a:pos x="T6" y="T7"/>
                </a:cxn>
                <a:cxn ang="0">
                  <a:pos x="T8" y="T9"/>
                </a:cxn>
              </a:cxnLst>
              <a:rect l="0" t="0" r="r" b="b"/>
              <a:pathLst>
                <a:path w="14610" h="473">
                  <a:moveTo>
                    <a:pt x="14560" y="473"/>
                  </a:moveTo>
                  <a:lnTo>
                    <a:pt x="0" y="473"/>
                  </a:lnTo>
                  <a:lnTo>
                    <a:pt x="53" y="0"/>
                  </a:lnTo>
                  <a:lnTo>
                    <a:pt x="14610" y="0"/>
                  </a:lnTo>
                  <a:lnTo>
                    <a:pt x="14560" y="473"/>
                  </a:lnTo>
                  <a:close/>
                </a:path>
              </a:pathLst>
            </a:custGeom>
            <a:solidFill>
              <a:srgbClr val="D3C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54">
              <a:extLst>
                <a:ext uri="{FF2B5EF4-FFF2-40B4-BE49-F238E27FC236}">
                  <a16:creationId xmlns:a16="http://schemas.microsoft.com/office/drawing/2014/main" id="{EAE3363E-4961-4BB5-90BC-926BFA77EF69}"/>
                </a:ext>
              </a:extLst>
            </p:cNvPr>
            <p:cNvSpPr>
              <a:spLocks/>
            </p:cNvSpPr>
            <p:nvPr/>
          </p:nvSpPr>
          <p:spPr bwMode="auto">
            <a:xfrm>
              <a:off x="7464425" y="3090863"/>
              <a:ext cx="215900" cy="711200"/>
            </a:xfrm>
            <a:custGeom>
              <a:avLst/>
              <a:gdLst>
                <a:gd name="T0" fmla="*/ 1343 w 3013"/>
                <a:gd name="T1" fmla="*/ 9962 h 9962"/>
                <a:gd name="T2" fmla="*/ 3013 w 3013"/>
                <a:gd name="T3" fmla="*/ 9962 h 9962"/>
                <a:gd name="T4" fmla="*/ 1670 w 3013"/>
                <a:gd name="T5" fmla="*/ 0 h 9962"/>
                <a:gd name="T6" fmla="*/ 0 w 3013"/>
                <a:gd name="T7" fmla="*/ 0 h 9962"/>
                <a:gd name="T8" fmla="*/ 1343 w 3013"/>
                <a:gd name="T9" fmla="*/ 9962 h 9962"/>
              </a:gdLst>
              <a:ahLst/>
              <a:cxnLst>
                <a:cxn ang="0">
                  <a:pos x="T0" y="T1"/>
                </a:cxn>
                <a:cxn ang="0">
                  <a:pos x="T2" y="T3"/>
                </a:cxn>
                <a:cxn ang="0">
                  <a:pos x="T4" y="T5"/>
                </a:cxn>
                <a:cxn ang="0">
                  <a:pos x="T6" y="T7"/>
                </a:cxn>
                <a:cxn ang="0">
                  <a:pos x="T8" y="T9"/>
                </a:cxn>
              </a:cxnLst>
              <a:rect l="0" t="0" r="r" b="b"/>
              <a:pathLst>
                <a:path w="3013" h="9962">
                  <a:moveTo>
                    <a:pt x="1343" y="9962"/>
                  </a:moveTo>
                  <a:lnTo>
                    <a:pt x="3013" y="9962"/>
                  </a:lnTo>
                  <a:lnTo>
                    <a:pt x="1670" y="0"/>
                  </a:lnTo>
                  <a:lnTo>
                    <a:pt x="0" y="0"/>
                  </a:lnTo>
                  <a:lnTo>
                    <a:pt x="1343" y="9962"/>
                  </a:lnTo>
                  <a:close/>
                </a:path>
              </a:pathLst>
            </a:cu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55">
              <a:extLst>
                <a:ext uri="{FF2B5EF4-FFF2-40B4-BE49-F238E27FC236}">
                  <a16:creationId xmlns:a16="http://schemas.microsoft.com/office/drawing/2014/main" id="{04AD671E-51C5-448A-A996-9FF1A48686B8}"/>
                </a:ext>
              </a:extLst>
            </p:cNvPr>
            <p:cNvSpPr>
              <a:spLocks noEditPoints="1"/>
            </p:cNvSpPr>
            <p:nvPr/>
          </p:nvSpPr>
          <p:spPr bwMode="auto">
            <a:xfrm>
              <a:off x="7889875" y="3838575"/>
              <a:ext cx="328613" cy="1828800"/>
            </a:xfrm>
            <a:custGeom>
              <a:avLst/>
              <a:gdLst>
                <a:gd name="T0" fmla="*/ 3463 w 4597"/>
                <a:gd name="T1" fmla="*/ 25475 h 25599"/>
                <a:gd name="T2" fmla="*/ 4480 w 4597"/>
                <a:gd name="T3" fmla="*/ 25475 h 25599"/>
                <a:gd name="T4" fmla="*/ 1474 w 4597"/>
                <a:gd name="T5" fmla="*/ 0 h 25599"/>
                <a:gd name="T6" fmla="*/ 122 w 4597"/>
                <a:gd name="T7" fmla="*/ 98 h 25599"/>
                <a:gd name="T8" fmla="*/ 3463 w 4597"/>
                <a:gd name="T9" fmla="*/ 25475 h 25599"/>
                <a:gd name="T10" fmla="*/ 3359 w 4597"/>
                <a:gd name="T11" fmla="*/ 25572 h 25599"/>
                <a:gd name="T12" fmla="*/ 0 w 4597"/>
                <a:gd name="T13" fmla="*/ 10 h 25599"/>
                <a:gd name="T14" fmla="*/ 1584 w 4597"/>
                <a:gd name="T15" fmla="*/ 0 h 25599"/>
                <a:gd name="T16" fmla="*/ 4595 w 4597"/>
                <a:gd name="T17" fmla="*/ 25558 h 25599"/>
                <a:gd name="T18" fmla="*/ 3359 w 4597"/>
                <a:gd name="T19" fmla="*/ 25572 h 25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7" h="25599">
                  <a:moveTo>
                    <a:pt x="3463" y="25475"/>
                  </a:moveTo>
                  <a:lnTo>
                    <a:pt x="4480" y="25475"/>
                  </a:lnTo>
                  <a:lnTo>
                    <a:pt x="1474" y="0"/>
                  </a:lnTo>
                  <a:lnTo>
                    <a:pt x="122" y="98"/>
                  </a:lnTo>
                  <a:lnTo>
                    <a:pt x="3463" y="25475"/>
                  </a:lnTo>
                  <a:close/>
                  <a:moveTo>
                    <a:pt x="3359" y="25572"/>
                  </a:moveTo>
                  <a:lnTo>
                    <a:pt x="0" y="10"/>
                  </a:lnTo>
                  <a:lnTo>
                    <a:pt x="1584" y="0"/>
                  </a:lnTo>
                  <a:lnTo>
                    <a:pt x="4595" y="25558"/>
                  </a:lnTo>
                  <a:cubicBezTo>
                    <a:pt x="4597" y="25573"/>
                    <a:pt x="3363" y="25599"/>
                    <a:pt x="3359" y="255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56">
              <a:extLst>
                <a:ext uri="{FF2B5EF4-FFF2-40B4-BE49-F238E27FC236}">
                  <a16:creationId xmlns:a16="http://schemas.microsoft.com/office/drawing/2014/main" id="{4713DB15-E235-4894-BACD-032C03ACA2C2}"/>
                </a:ext>
              </a:extLst>
            </p:cNvPr>
            <p:cNvSpPr>
              <a:spLocks noEditPoints="1"/>
            </p:cNvSpPr>
            <p:nvPr/>
          </p:nvSpPr>
          <p:spPr bwMode="auto">
            <a:xfrm>
              <a:off x="5064125" y="3829050"/>
              <a:ext cx="330200" cy="1838325"/>
            </a:xfrm>
            <a:custGeom>
              <a:avLst/>
              <a:gdLst>
                <a:gd name="T0" fmla="*/ 118 w 4605"/>
                <a:gd name="T1" fmla="*/ 25607 h 25732"/>
                <a:gd name="T2" fmla="*/ 1139 w 4605"/>
                <a:gd name="T3" fmla="*/ 25607 h 25732"/>
                <a:gd name="T4" fmla="*/ 4492 w 4605"/>
                <a:gd name="T5" fmla="*/ 87 h 25732"/>
                <a:gd name="T6" fmla="*/ 3131 w 4605"/>
                <a:gd name="T7" fmla="*/ 60 h 25732"/>
                <a:gd name="T8" fmla="*/ 118 w 4605"/>
                <a:gd name="T9" fmla="*/ 25607 h 25732"/>
                <a:gd name="T10" fmla="*/ 1 w 4605"/>
                <a:gd name="T11" fmla="*/ 25690 h 25732"/>
                <a:gd name="T12" fmla="*/ 3028 w 4605"/>
                <a:gd name="T13" fmla="*/ 0 h 25732"/>
                <a:gd name="T14" fmla="*/ 4605 w 4605"/>
                <a:gd name="T15" fmla="*/ 77 h 25732"/>
                <a:gd name="T16" fmla="*/ 1242 w 4605"/>
                <a:gd name="T17" fmla="*/ 25704 h 25732"/>
                <a:gd name="T18" fmla="*/ 1 w 4605"/>
                <a:gd name="T19" fmla="*/ 25690 h 2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5" h="25732">
                  <a:moveTo>
                    <a:pt x="118" y="25607"/>
                  </a:moveTo>
                  <a:lnTo>
                    <a:pt x="1139" y="25607"/>
                  </a:lnTo>
                  <a:lnTo>
                    <a:pt x="4492" y="87"/>
                  </a:lnTo>
                  <a:lnTo>
                    <a:pt x="3131" y="60"/>
                  </a:lnTo>
                  <a:lnTo>
                    <a:pt x="118" y="25607"/>
                  </a:lnTo>
                  <a:close/>
                  <a:moveTo>
                    <a:pt x="1" y="25690"/>
                  </a:moveTo>
                  <a:lnTo>
                    <a:pt x="3028" y="0"/>
                  </a:lnTo>
                  <a:lnTo>
                    <a:pt x="4605" y="77"/>
                  </a:lnTo>
                  <a:lnTo>
                    <a:pt x="1242" y="25704"/>
                  </a:lnTo>
                  <a:cubicBezTo>
                    <a:pt x="1238" y="25732"/>
                    <a:pt x="0" y="25705"/>
                    <a:pt x="1" y="2569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6" name="Freeform 57">
              <a:extLst>
                <a:ext uri="{FF2B5EF4-FFF2-40B4-BE49-F238E27FC236}">
                  <a16:creationId xmlns:a16="http://schemas.microsoft.com/office/drawing/2014/main" id="{702DCEDA-CC50-4AE5-9B62-79F4338041EF}"/>
                </a:ext>
              </a:extLst>
            </p:cNvPr>
            <p:cNvSpPr>
              <a:spLocks/>
            </p:cNvSpPr>
            <p:nvPr/>
          </p:nvSpPr>
          <p:spPr bwMode="auto">
            <a:xfrm>
              <a:off x="7902575" y="3906838"/>
              <a:ext cx="119063" cy="111125"/>
            </a:xfrm>
            <a:custGeom>
              <a:avLst/>
              <a:gdLst>
                <a:gd name="T0" fmla="*/ 1451 w 1661"/>
                <a:gd name="T1" fmla="*/ 0 h 1559"/>
                <a:gd name="T2" fmla="*/ 1661 w 1661"/>
                <a:gd name="T3" fmla="*/ 1559 h 1559"/>
                <a:gd name="T4" fmla="*/ 205 w 1661"/>
                <a:gd name="T5" fmla="*/ 1559 h 1559"/>
                <a:gd name="T6" fmla="*/ 0 w 1661"/>
                <a:gd name="T7" fmla="*/ 15 h 1559"/>
                <a:gd name="T8" fmla="*/ 1451 w 1661"/>
                <a:gd name="T9" fmla="*/ 0 h 1559"/>
              </a:gdLst>
              <a:ahLst/>
              <a:cxnLst>
                <a:cxn ang="0">
                  <a:pos x="T0" y="T1"/>
                </a:cxn>
                <a:cxn ang="0">
                  <a:pos x="T2" y="T3"/>
                </a:cxn>
                <a:cxn ang="0">
                  <a:pos x="T4" y="T5"/>
                </a:cxn>
                <a:cxn ang="0">
                  <a:pos x="T6" y="T7"/>
                </a:cxn>
                <a:cxn ang="0">
                  <a:pos x="T8" y="T9"/>
                </a:cxn>
              </a:cxnLst>
              <a:rect l="0" t="0" r="r" b="b"/>
              <a:pathLst>
                <a:path w="1661" h="1559">
                  <a:moveTo>
                    <a:pt x="1451" y="0"/>
                  </a:moveTo>
                  <a:lnTo>
                    <a:pt x="1661" y="1559"/>
                  </a:lnTo>
                  <a:lnTo>
                    <a:pt x="205" y="1559"/>
                  </a:lnTo>
                  <a:lnTo>
                    <a:pt x="0" y="15"/>
                  </a:lnTo>
                  <a:lnTo>
                    <a:pt x="145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58">
              <a:extLst>
                <a:ext uri="{FF2B5EF4-FFF2-40B4-BE49-F238E27FC236}">
                  <a16:creationId xmlns:a16="http://schemas.microsoft.com/office/drawing/2014/main" id="{24229768-7B9C-466F-BD32-B1795BAFEFF7}"/>
                </a:ext>
              </a:extLst>
            </p:cNvPr>
            <p:cNvSpPr>
              <a:spLocks/>
            </p:cNvSpPr>
            <p:nvPr/>
          </p:nvSpPr>
          <p:spPr bwMode="auto">
            <a:xfrm>
              <a:off x="5260975" y="3906838"/>
              <a:ext cx="119063" cy="111125"/>
            </a:xfrm>
            <a:custGeom>
              <a:avLst/>
              <a:gdLst>
                <a:gd name="T0" fmla="*/ 210 w 1662"/>
                <a:gd name="T1" fmla="*/ 0 h 1559"/>
                <a:gd name="T2" fmla="*/ 0 w 1662"/>
                <a:gd name="T3" fmla="*/ 1559 h 1559"/>
                <a:gd name="T4" fmla="*/ 1456 w 1662"/>
                <a:gd name="T5" fmla="*/ 1559 h 1559"/>
                <a:gd name="T6" fmla="*/ 1662 w 1662"/>
                <a:gd name="T7" fmla="*/ 15 h 1559"/>
                <a:gd name="T8" fmla="*/ 210 w 1662"/>
                <a:gd name="T9" fmla="*/ 0 h 1559"/>
              </a:gdLst>
              <a:ahLst/>
              <a:cxnLst>
                <a:cxn ang="0">
                  <a:pos x="T0" y="T1"/>
                </a:cxn>
                <a:cxn ang="0">
                  <a:pos x="T2" y="T3"/>
                </a:cxn>
                <a:cxn ang="0">
                  <a:pos x="T4" y="T5"/>
                </a:cxn>
                <a:cxn ang="0">
                  <a:pos x="T6" y="T7"/>
                </a:cxn>
                <a:cxn ang="0">
                  <a:pos x="T8" y="T9"/>
                </a:cxn>
              </a:cxnLst>
              <a:rect l="0" t="0" r="r" b="b"/>
              <a:pathLst>
                <a:path w="1662" h="1559">
                  <a:moveTo>
                    <a:pt x="210" y="0"/>
                  </a:moveTo>
                  <a:lnTo>
                    <a:pt x="0" y="1559"/>
                  </a:lnTo>
                  <a:lnTo>
                    <a:pt x="1456" y="1559"/>
                  </a:lnTo>
                  <a:lnTo>
                    <a:pt x="1662" y="15"/>
                  </a:lnTo>
                  <a:lnTo>
                    <a:pt x="21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Rectangle 59">
              <a:extLst>
                <a:ext uri="{FF2B5EF4-FFF2-40B4-BE49-F238E27FC236}">
                  <a16:creationId xmlns:a16="http://schemas.microsoft.com/office/drawing/2014/main" id="{9F7A8B89-9DA2-4AAE-BF06-EEB180A6AFE9}"/>
                </a:ext>
              </a:extLst>
            </p:cNvPr>
            <p:cNvSpPr>
              <a:spLocks noChangeArrowheads="1"/>
            </p:cNvSpPr>
            <p:nvPr/>
          </p:nvSpPr>
          <p:spPr bwMode="auto">
            <a:xfrm>
              <a:off x="5092700" y="3802063"/>
              <a:ext cx="3101975" cy="111125"/>
            </a:xfrm>
            <a:prstGeom prst="rect">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60">
              <a:extLst>
                <a:ext uri="{FF2B5EF4-FFF2-40B4-BE49-F238E27FC236}">
                  <a16:creationId xmlns:a16="http://schemas.microsoft.com/office/drawing/2014/main" id="{BFA57B05-C0C1-4DA4-824E-636F6FF6EE95}"/>
                </a:ext>
              </a:extLst>
            </p:cNvPr>
            <p:cNvSpPr>
              <a:spLocks/>
            </p:cNvSpPr>
            <p:nvPr/>
          </p:nvSpPr>
          <p:spPr bwMode="auto">
            <a:xfrm>
              <a:off x="4740275" y="4735513"/>
              <a:ext cx="587375" cy="931862"/>
            </a:xfrm>
            <a:custGeom>
              <a:avLst/>
              <a:gdLst>
                <a:gd name="T0" fmla="*/ 7496 w 8182"/>
                <a:gd name="T1" fmla="*/ 13028 h 13042"/>
                <a:gd name="T2" fmla="*/ 2700 w 8182"/>
                <a:gd name="T3" fmla="*/ 13042 h 13042"/>
                <a:gd name="T4" fmla="*/ 2122 w 8182"/>
                <a:gd name="T5" fmla="*/ 12472 h 13042"/>
                <a:gd name="T6" fmla="*/ 2209 w 8182"/>
                <a:gd name="T7" fmla="*/ 11710 h 13042"/>
                <a:gd name="T8" fmla="*/ 0 w 8182"/>
                <a:gd name="T9" fmla="*/ 0 h 13042"/>
                <a:gd name="T10" fmla="*/ 3581 w 8182"/>
                <a:gd name="T11" fmla="*/ 43 h 13042"/>
                <a:gd name="T12" fmla="*/ 4552 w 8182"/>
                <a:gd name="T13" fmla="*/ 10953 h 13042"/>
                <a:gd name="T14" fmla="*/ 4760 w 8182"/>
                <a:gd name="T15" fmla="*/ 11247 h 13042"/>
                <a:gd name="T16" fmla="*/ 6217 w 8182"/>
                <a:gd name="T17" fmla="*/ 11680 h 13042"/>
                <a:gd name="T18" fmla="*/ 7392 w 8182"/>
                <a:gd name="T19" fmla="*/ 12058 h 13042"/>
                <a:gd name="T20" fmla="*/ 7496 w 8182"/>
                <a:gd name="T21" fmla="*/ 13028 h 13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2" h="13042">
                  <a:moveTo>
                    <a:pt x="7496" y="13028"/>
                  </a:moveTo>
                  <a:lnTo>
                    <a:pt x="2700" y="13042"/>
                  </a:lnTo>
                  <a:cubicBezTo>
                    <a:pt x="2383" y="13042"/>
                    <a:pt x="2123" y="12789"/>
                    <a:pt x="2122" y="12472"/>
                  </a:cubicBezTo>
                  <a:cubicBezTo>
                    <a:pt x="2121" y="12228"/>
                    <a:pt x="2168" y="11958"/>
                    <a:pt x="2209" y="11710"/>
                  </a:cubicBezTo>
                  <a:cubicBezTo>
                    <a:pt x="2246" y="11485"/>
                    <a:pt x="425" y="4799"/>
                    <a:pt x="0" y="0"/>
                  </a:cubicBezTo>
                  <a:lnTo>
                    <a:pt x="3581" y="43"/>
                  </a:lnTo>
                  <a:lnTo>
                    <a:pt x="4552" y="10953"/>
                  </a:lnTo>
                  <a:cubicBezTo>
                    <a:pt x="4551" y="11086"/>
                    <a:pt x="4635" y="11204"/>
                    <a:pt x="4760" y="11247"/>
                  </a:cubicBezTo>
                  <a:cubicBezTo>
                    <a:pt x="5079" y="11354"/>
                    <a:pt x="5659" y="11516"/>
                    <a:pt x="6217" y="11680"/>
                  </a:cubicBezTo>
                  <a:cubicBezTo>
                    <a:pt x="6677" y="11815"/>
                    <a:pt x="7121" y="11951"/>
                    <a:pt x="7392" y="12058"/>
                  </a:cubicBezTo>
                  <a:cubicBezTo>
                    <a:pt x="8182" y="12371"/>
                    <a:pt x="7751" y="13028"/>
                    <a:pt x="7496" y="1302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61">
              <a:extLst>
                <a:ext uri="{FF2B5EF4-FFF2-40B4-BE49-F238E27FC236}">
                  <a16:creationId xmlns:a16="http://schemas.microsoft.com/office/drawing/2014/main" id="{F5252D48-C71A-48A4-AC1A-1159BDC82C5D}"/>
                </a:ext>
              </a:extLst>
            </p:cNvPr>
            <p:cNvSpPr>
              <a:spLocks/>
            </p:cNvSpPr>
            <p:nvPr/>
          </p:nvSpPr>
          <p:spPr bwMode="auto">
            <a:xfrm>
              <a:off x="4892675" y="5568950"/>
              <a:ext cx="434975" cy="98425"/>
            </a:xfrm>
            <a:custGeom>
              <a:avLst/>
              <a:gdLst>
                <a:gd name="T0" fmla="*/ 5375 w 6061"/>
                <a:gd name="T1" fmla="*/ 1362 h 1376"/>
                <a:gd name="T2" fmla="*/ 579 w 6061"/>
                <a:gd name="T3" fmla="*/ 1376 h 1376"/>
                <a:gd name="T4" fmla="*/ 1 w 6061"/>
                <a:gd name="T5" fmla="*/ 806 h 1376"/>
                <a:gd name="T6" fmla="*/ 88 w 6061"/>
                <a:gd name="T7" fmla="*/ 44 h 1376"/>
                <a:gd name="T8" fmla="*/ 715 w 6061"/>
                <a:gd name="T9" fmla="*/ 65 h 1376"/>
                <a:gd name="T10" fmla="*/ 2875 w 6061"/>
                <a:gd name="T11" fmla="*/ 520 h 1376"/>
                <a:gd name="T12" fmla="*/ 4096 w 6061"/>
                <a:gd name="T13" fmla="*/ 14 h 1376"/>
                <a:gd name="T14" fmla="*/ 5271 w 6061"/>
                <a:gd name="T15" fmla="*/ 392 h 1376"/>
                <a:gd name="T16" fmla="*/ 5375 w 6061"/>
                <a:gd name="T17" fmla="*/ 1362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61" h="1376">
                  <a:moveTo>
                    <a:pt x="5375" y="1362"/>
                  </a:moveTo>
                  <a:lnTo>
                    <a:pt x="579" y="1376"/>
                  </a:lnTo>
                  <a:cubicBezTo>
                    <a:pt x="262" y="1376"/>
                    <a:pt x="2" y="1123"/>
                    <a:pt x="1" y="806"/>
                  </a:cubicBezTo>
                  <a:cubicBezTo>
                    <a:pt x="0" y="562"/>
                    <a:pt x="47" y="292"/>
                    <a:pt x="88" y="44"/>
                  </a:cubicBezTo>
                  <a:cubicBezTo>
                    <a:pt x="264" y="4"/>
                    <a:pt x="473" y="0"/>
                    <a:pt x="715" y="65"/>
                  </a:cubicBezTo>
                  <a:cubicBezTo>
                    <a:pt x="1611" y="302"/>
                    <a:pt x="2624" y="543"/>
                    <a:pt x="2875" y="520"/>
                  </a:cubicBezTo>
                  <a:cubicBezTo>
                    <a:pt x="3277" y="483"/>
                    <a:pt x="3782" y="154"/>
                    <a:pt x="4096" y="14"/>
                  </a:cubicBezTo>
                  <a:cubicBezTo>
                    <a:pt x="4556" y="149"/>
                    <a:pt x="5000" y="285"/>
                    <a:pt x="5271" y="392"/>
                  </a:cubicBezTo>
                  <a:cubicBezTo>
                    <a:pt x="6061" y="705"/>
                    <a:pt x="5630" y="1362"/>
                    <a:pt x="5375" y="13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1" name="Freeform 62">
              <a:extLst>
                <a:ext uri="{FF2B5EF4-FFF2-40B4-BE49-F238E27FC236}">
                  <a16:creationId xmlns:a16="http://schemas.microsoft.com/office/drawing/2014/main" id="{A88F11A9-DDEB-420C-BE19-03586EEC8BE0}"/>
                </a:ext>
              </a:extLst>
            </p:cNvPr>
            <p:cNvSpPr>
              <a:spLocks/>
            </p:cNvSpPr>
            <p:nvPr/>
          </p:nvSpPr>
          <p:spPr bwMode="auto">
            <a:xfrm>
              <a:off x="4868863" y="5414963"/>
              <a:ext cx="195263" cy="71437"/>
            </a:xfrm>
            <a:custGeom>
              <a:avLst/>
              <a:gdLst>
                <a:gd name="T0" fmla="*/ 2731 w 2731"/>
                <a:gd name="T1" fmla="*/ 1012 h 1012"/>
                <a:gd name="T2" fmla="*/ 2653 w 2731"/>
                <a:gd name="T3" fmla="*/ 0 h 1012"/>
                <a:gd name="T4" fmla="*/ 0 w 2731"/>
                <a:gd name="T5" fmla="*/ 206 h 1012"/>
                <a:gd name="T6" fmla="*/ 2731 w 2731"/>
                <a:gd name="T7" fmla="*/ 1012 h 1012"/>
              </a:gdLst>
              <a:ahLst/>
              <a:cxnLst>
                <a:cxn ang="0">
                  <a:pos x="T0" y="T1"/>
                </a:cxn>
                <a:cxn ang="0">
                  <a:pos x="T2" y="T3"/>
                </a:cxn>
                <a:cxn ang="0">
                  <a:pos x="T4" y="T5"/>
                </a:cxn>
                <a:cxn ang="0">
                  <a:pos x="T6" y="T7"/>
                </a:cxn>
              </a:cxnLst>
              <a:rect l="0" t="0" r="r" b="b"/>
              <a:pathLst>
                <a:path w="2731" h="1012">
                  <a:moveTo>
                    <a:pt x="2731" y="1012"/>
                  </a:moveTo>
                  <a:lnTo>
                    <a:pt x="2653" y="0"/>
                  </a:lnTo>
                  <a:lnTo>
                    <a:pt x="0" y="206"/>
                  </a:lnTo>
                  <a:lnTo>
                    <a:pt x="2731" y="101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Freeform 63">
              <a:extLst>
                <a:ext uri="{FF2B5EF4-FFF2-40B4-BE49-F238E27FC236}">
                  <a16:creationId xmlns:a16="http://schemas.microsoft.com/office/drawing/2014/main" id="{4DAF2083-A96F-4EC3-B9E8-48084C6CBBAB}"/>
                </a:ext>
              </a:extLst>
            </p:cNvPr>
            <p:cNvSpPr>
              <a:spLocks/>
            </p:cNvSpPr>
            <p:nvPr/>
          </p:nvSpPr>
          <p:spPr bwMode="auto">
            <a:xfrm>
              <a:off x="4183063" y="5181600"/>
              <a:ext cx="211138" cy="392112"/>
            </a:xfrm>
            <a:custGeom>
              <a:avLst/>
              <a:gdLst>
                <a:gd name="T0" fmla="*/ 11 w 2945"/>
                <a:gd name="T1" fmla="*/ 682 h 5483"/>
                <a:gd name="T2" fmla="*/ 351 w 2945"/>
                <a:gd name="T3" fmla="*/ 4317 h 5483"/>
                <a:gd name="T4" fmla="*/ 0 w 2945"/>
                <a:gd name="T5" fmla="*/ 5448 h 5483"/>
                <a:gd name="T6" fmla="*/ 2892 w 2945"/>
                <a:gd name="T7" fmla="*/ 5483 h 5483"/>
                <a:gd name="T8" fmla="*/ 2836 w 2945"/>
                <a:gd name="T9" fmla="*/ 4346 h 5483"/>
                <a:gd name="T10" fmla="*/ 2945 w 2945"/>
                <a:gd name="T11" fmla="*/ 0 h 5483"/>
                <a:gd name="T12" fmla="*/ 11 w 2945"/>
                <a:gd name="T13" fmla="*/ 682 h 5483"/>
              </a:gdLst>
              <a:ahLst/>
              <a:cxnLst>
                <a:cxn ang="0">
                  <a:pos x="T0" y="T1"/>
                </a:cxn>
                <a:cxn ang="0">
                  <a:pos x="T2" y="T3"/>
                </a:cxn>
                <a:cxn ang="0">
                  <a:pos x="T4" y="T5"/>
                </a:cxn>
                <a:cxn ang="0">
                  <a:pos x="T6" y="T7"/>
                </a:cxn>
                <a:cxn ang="0">
                  <a:pos x="T8" y="T9"/>
                </a:cxn>
                <a:cxn ang="0">
                  <a:pos x="T10" y="T11"/>
                </a:cxn>
                <a:cxn ang="0">
                  <a:pos x="T12" y="T13"/>
                </a:cxn>
              </a:cxnLst>
              <a:rect l="0" t="0" r="r" b="b"/>
              <a:pathLst>
                <a:path w="2945" h="5483">
                  <a:moveTo>
                    <a:pt x="11" y="682"/>
                  </a:moveTo>
                  <a:lnTo>
                    <a:pt x="351" y="4317"/>
                  </a:lnTo>
                  <a:lnTo>
                    <a:pt x="0" y="5448"/>
                  </a:lnTo>
                  <a:lnTo>
                    <a:pt x="2892" y="5483"/>
                  </a:lnTo>
                  <a:lnTo>
                    <a:pt x="2836" y="4346"/>
                  </a:lnTo>
                  <a:lnTo>
                    <a:pt x="2945" y="0"/>
                  </a:lnTo>
                  <a:lnTo>
                    <a:pt x="11" y="682"/>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64">
              <a:extLst>
                <a:ext uri="{FF2B5EF4-FFF2-40B4-BE49-F238E27FC236}">
                  <a16:creationId xmlns:a16="http://schemas.microsoft.com/office/drawing/2014/main" id="{CDA5712E-84CB-4D68-8656-607AC50EED88}"/>
                </a:ext>
              </a:extLst>
            </p:cNvPr>
            <p:cNvSpPr>
              <a:spLocks/>
            </p:cNvSpPr>
            <p:nvPr/>
          </p:nvSpPr>
          <p:spPr bwMode="auto">
            <a:xfrm>
              <a:off x="4170363" y="5527675"/>
              <a:ext cx="223838" cy="139700"/>
            </a:xfrm>
            <a:custGeom>
              <a:avLst/>
              <a:gdLst>
                <a:gd name="T0" fmla="*/ 3063 w 3131"/>
                <a:gd name="T1" fmla="*/ 618 h 1949"/>
                <a:gd name="T2" fmla="*/ 176 w 3131"/>
                <a:gd name="T3" fmla="*/ 618 h 1949"/>
                <a:gd name="T4" fmla="*/ 1 w 3131"/>
                <a:gd name="T5" fmla="*/ 1380 h 1949"/>
                <a:gd name="T6" fmla="*/ 548 w 3131"/>
                <a:gd name="T7" fmla="*/ 1949 h 1949"/>
                <a:gd name="T8" fmla="*/ 2681 w 3131"/>
                <a:gd name="T9" fmla="*/ 1949 h 1949"/>
                <a:gd name="T10" fmla="*/ 3131 w 3131"/>
                <a:gd name="T11" fmla="*/ 1380 h 1949"/>
                <a:gd name="T12" fmla="*/ 3063 w 3131"/>
                <a:gd name="T13" fmla="*/ 618 h 1949"/>
              </a:gdLst>
              <a:ahLst/>
              <a:cxnLst>
                <a:cxn ang="0">
                  <a:pos x="T0" y="T1"/>
                </a:cxn>
                <a:cxn ang="0">
                  <a:pos x="T2" y="T3"/>
                </a:cxn>
                <a:cxn ang="0">
                  <a:pos x="T4" y="T5"/>
                </a:cxn>
                <a:cxn ang="0">
                  <a:pos x="T6" y="T7"/>
                </a:cxn>
                <a:cxn ang="0">
                  <a:pos x="T8" y="T9"/>
                </a:cxn>
                <a:cxn ang="0">
                  <a:pos x="T10" y="T11"/>
                </a:cxn>
                <a:cxn ang="0">
                  <a:pos x="T12" y="T13"/>
                </a:cxn>
              </a:cxnLst>
              <a:rect l="0" t="0" r="r" b="b"/>
              <a:pathLst>
                <a:path w="3131" h="1949">
                  <a:moveTo>
                    <a:pt x="3063" y="618"/>
                  </a:moveTo>
                  <a:cubicBezTo>
                    <a:pt x="2401" y="119"/>
                    <a:pt x="1273" y="0"/>
                    <a:pt x="176" y="618"/>
                  </a:cubicBezTo>
                  <a:cubicBezTo>
                    <a:pt x="176" y="618"/>
                    <a:pt x="0" y="1136"/>
                    <a:pt x="1" y="1380"/>
                  </a:cubicBezTo>
                  <a:cubicBezTo>
                    <a:pt x="2" y="1696"/>
                    <a:pt x="301" y="1949"/>
                    <a:pt x="548" y="1949"/>
                  </a:cubicBezTo>
                  <a:lnTo>
                    <a:pt x="2681" y="1949"/>
                  </a:lnTo>
                  <a:cubicBezTo>
                    <a:pt x="2927" y="1949"/>
                    <a:pt x="3130" y="1696"/>
                    <a:pt x="3131" y="1380"/>
                  </a:cubicBezTo>
                  <a:cubicBezTo>
                    <a:pt x="3131" y="1136"/>
                    <a:pt x="3095" y="866"/>
                    <a:pt x="3063" y="6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4" name="Freeform 65">
              <a:extLst>
                <a:ext uri="{FF2B5EF4-FFF2-40B4-BE49-F238E27FC236}">
                  <a16:creationId xmlns:a16="http://schemas.microsoft.com/office/drawing/2014/main" id="{19448FC9-823F-4842-A95F-D3C41D272459}"/>
                </a:ext>
              </a:extLst>
            </p:cNvPr>
            <p:cNvSpPr>
              <a:spLocks/>
            </p:cNvSpPr>
            <p:nvPr/>
          </p:nvSpPr>
          <p:spPr bwMode="auto">
            <a:xfrm>
              <a:off x="4200525" y="5424488"/>
              <a:ext cx="187325" cy="66675"/>
            </a:xfrm>
            <a:custGeom>
              <a:avLst/>
              <a:gdLst>
                <a:gd name="T0" fmla="*/ 2593 w 2593"/>
                <a:gd name="T1" fmla="*/ 71 h 930"/>
                <a:gd name="T2" fmla="*/ 88 w 2593"/>
                <a:gd name="T3" fmla="*/ 930 h 930"/>
                <a:gd name="T4" fmla="*/ 0 w 2593"/>
                <a:gd name="T5" fmla="*/ 0 h 930"/>
                <a:gd name="T6" fmla="*/ 2593 w 2593"/>
                <a:gd name="T7" fmla="*/ 71 h 930"/>
              </a:gdLst>
              <a:ahLst/>
              <a:cxnLst>
                <a:cxn ang="0">
                  <a:pos x="T0" y="T1"/>
                </a:cxn>
                <a:cxn ang="0">
                  <a:pos x="T2" y="T3"/>
                </a:cxn>
                <a:cxn ang="0">
                  <a:pos x="T4" y="T5"/>
                </a:cxn>
                <a:cxn ang="0">
                  <a:pos x="T6" y="T7"/>
                </a:cxn>
              </a:cxnLst>
              <a:rect l="0" t="0" r="r" b="b"/>
              <a:pathLst>
                <a:path w="2593" h="930">
                  <a:moveTo>
                    <a:pt x="2593" y="71"/>
                  </a:moveTo>
                  <a:lnTo>
                    <a:pt x="88" y="930"/>
                  </a:lnTo>
                  <a:lnTo>
                    <a:pt x="0" y="0"/>
                  </a:lnTo>
                  <a:lnTo>
                    <a:pt x="2593" y="7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5" name="Freeform 66">
              <a:extLst>
                <a:ext uri="{FF2B5EF4-FFF2-40B4-BE49-F238E27FC236}">
                  <a16:creationId xmlns:a16="http://schemas.microsoft.com/office/drawing/2014/main" id="{4C5ED9C5-07B1-4F78-8E35-E81BEC4BA51A}"/>
                </a:ext>
              </a:extLst>
            </p:cNvPr>
            <p:cNvSpPr>
              <a:spLocks/>
            </p:cNvSpPr>
            <p:nvPr/>
          </p:nvSpPr>
          <p:spPr bwMode="auto">
            <a:xfrm>
              <a:off x="4003675" y="3311525"/>
              <a:ext cx="1166813" cy="2117725"/>
            </a:xfrm>
            <a:custGeom>
              <a:avLst/>
              <a:gdLst>
                <a:gd name="T0" fmla="*/ 16267 w 16267"/>
                <a:gd name="T1" fmla="*/ 29638 h 29638"/>
                <a:gd name="T2" fmla="*/ 10697 w 16267"/>
                <a:gd name="T3" fmla="*/ 29638 h 29638"/>
                <a:gd name="T4" fmla="*/ 7794 w 16267"/>
                <a:gd name="T5" fmla="*/ 15785 h 29638"/>
                <a:gd name="T6" fmla="*/ 6802 w 16267"/>
                <a:gd name="T7" fmla="*/ 11362 h 29638"/>
                <a:gd name="T8" fmla="*/ 6799 w 16267"/>
                <a:gd name="T9" fmla="*/ 11351 h 29638"/>
                <a:gd name="T10" fmla="*/ 6758 w 16267"/>
                <a:gd name="T11" fmla="*/ 29638 h 29638"/>
                <a:gd name="T12" fmla="*/ 1362 w 16267"/>
                <a:gd name="T13" fmla="*/ 29638 h 29638"/>
                <a:gd name="T14" fmla="*/ 418 w 16267"/>
                <a:gd name="T15" fmla="*/ 6820 h 29638"/>
                <a:gd name="T16" fmla="*/ 3407 w 16267"/>
                <a:gd name="T17" fmla="*/ 353 h 29638"/>
                <a:gd name="T18" fmla="*/ 11786 w 16267"/>
                <a:gd name="T19" fmla="*/ 1494 h 29638"/>
                <a:gd name="T20" fmla="*/ 12897 w 16267"/>
                <a:gd name="T21" fmla="*/ 7034 h 29638"/>
                <a:gd name="T22" fmla="*/ 16267 w 16267"/>
                <a:gd name="T23" fmla="*/ 29638 h 29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67" h="29638">
                  <a:moveTo>
                    <a:pt x="16267" y="29638"/>
                  </a:moveTo>
                  <a:lnTo>
                    <a:pt x="10697" y="29638"/>
                  </a:lnTo>
                  <a:lnTo>
                    <a:pt x="7794" y="15785"/>
                  </a:lnTo>
                  <a:lnTo>
                    <a:pt x="6802" y="11362"/>
                  </a:lnTo>
                  <a:lnTo>
                    <a:pt x="6799" y="11351"/>
                  </a:lnTo>
                  <a:lnTo>
                    <a:pt x="6758" y="29638"/>
                  </a:lnTo>
                  <a:cubicBezTo>
                    <a:pt x="6716" y="29638"/>
                    <a:pt x="1362" y="29638"/>
                    <a:pt x="1362" y="29638"/>
                  </a:cubicBezTo>
                  <a:cubicBezTo>
                    <a:pt x="1362" y="29638"/>
                    <a:pt x="0" y="11871"/>
                    <a:pt x="418" y="6820"/>
                  </a:cubicBezTo>
                  <a:cubicBezTo>
                    <a:pt x="699" y="3419"/>
                    <a:pt x="3407" y="353"/>
                    <a:pt x="3407" y="353"/>
                  </a:cubicBezTo>
                  <a:cubicBezTo>
                    <a:pt x="6085" y="0"/>
                    <a:pt x="9134" y="1142"/>
                    <a:pt x="11786" y="1494"/>
                  </a:cubicBezTo>
                  <a:cubicBezTo>
                    <a:pt x="11786" y="1494"/>
                    <a:pt x="12505" y="4609"/>
                    <a:pt x="12897" y="7034"/>
                  </a:cubicBezTo>
                  <a:cubicBezTo>
                    <a:pt x="13395" y="10111"/>
                    <a:pt x="16267" y="29638"/>
                    <a:pt x="16267" y="2963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66" name="Freeform 67">
              <a:extLst>
                <a:ext uri="{FF2B5EF4-FFF2-40B4-BE49-F238E27FC236}">
                  <a16:creationId xmlns:a16="http://schemas.microsoft.com/office/drawing/2014/main" id="{4FE95996-D13F-4745-B8E7-78C8B1C02B52}"/>
                </a:ext>
              </a:extLst>
            </p:cNvPr>
            <p:cNvSpPr>
              <a:spLocks/>
            </p:cNvSpPr>
            <p:nvPr/>
          </p:nvSpPr>
          <p:spPr bwMode="auto">
            <a:xfrm>
              <a:off x="4491038" y="3843338"/>
              <a:ext cx="71438" cy="596900"/>
            </a:xfrm>
            <a:custGeom>
              <a:avLst/>
              <a:gdLst>
                <a:gd name="T0" fmla="*/ 995 w 995"/>
                <a:gd name="T1" fmla="*/ 8359 h 8359"/>
                <a:gd name="T2" fmla="*/ 3 w 995"/>
                <a:gd name="T3" fmla="*/ 3936 h 8359"/>
                <a:gd name="T4" fmla="*/ 0 w 995"/>
                <a:gd name="T5" fmla="*/ 3925 h 8359"/>
                <a:gd name="T6" fmla="*/ 408 w 995"/>
                <a:gd name="T7" fmla="*/ 0 h 8359"/>
                <a:gd name="T8" fmla="*/ 995 w 995"/>
                <a:gd name="T9" fmla="*/ 8359 h 8359"/>
              </a:gdLst>
              <a:ahLst/>
              <a:cxnLst>
                <a:cxn ang="0">
                  <a:pos x="T0" y="T1"/>
                </a:cxn>
                <a:cxn ang="0">
                  <a:pos x="T2" y="T3"/>
                </a:cxn>
                <a:cxn ang="0">
                  <a:pos x="T4" y="T5"/>
                </a:cxn>
                <a:cxn ang="0">
                  <a:pos x="T6" y="T7"/>
                </a:cxn>
                <a:cxn ang="0">
                  <a:pos x="T8" y="T9"/>
                </a:cxn>
              </a:cxnLst>
              <a:rect l="0" t="0" r="r" b="b"/>
              <a:pathLst>
                <a:path w="995" h="8359">
                  <a:moveTo>
                    <a:pt x="995" y="8359"/>
                  </a:moveTo>
                  <a:lnTo>
                    <a:pt x="3" y="3936"/>
                  </a:lnTo>
                  <a:lnTo>
                    <a:pt x="0" y="3925"/>
                  </a:lnTo>
                  <a:lnTo>
                    <a:pt x="408" y="0"/>
                  </a:lnTo>
                  <a:lnTo>
                    <a:pt x="995" y="835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7" name="Freeform 68">
              <a:extLst>
                <a:ext uri="{FF2B5EF4-FFF2-40B4-BE49-F238E27FC236}">
                  <a16:creationId xmlns:a16="http://schemas.microsoft.com/office/drawing/2014/main" id="{39273032-EE82-410A-B04B-477DE459D6FC}"/>
                </a:ext>
              </a:extLst>
            </p:cNvPr>
            <p:cNvSpPr>
              <a:spLocks/>
            </p:cNvSpPr>
            <p:nvPr/>
          </p:nvSpPr>
          <p:spPr bwMode="auto">
            <a:xfrm>
              <a:off x="4321175" y="1831975"/>
              <a:ext cx="935038" cy="931862"/>
            </a:xfrm>
            <a:custGeom>
              <a:avLst/>
              <a:gdLst>
                <a:gd name="T0" fmla="*/ 3465 w 13041"/>
                <a:gd name="T1" fmla="*/ 2318 h 13045"/>
                <a:gd name="T2" fmla="*/ 1164 w 13041"/>
                <a:gd name="T3" fmla="*/ 4529 h 13045"/>
                <a:gd name="T4" fmla="*/ 1521 w 13041"/>
                <a:gd name="T5" fmla="*/ 7943 h 13045"/>
                <a:gd name="T6" fmla="*/ 4093 w 13041"/>
                <a:gd name="T7" fmla="*/ 10970 h 13045"/>
                <a:gd name="T8" fmla="*/ 6406 w 13041"/>
                <a:gd name="T9" fmla="*/ 11987 h 13045"/>
                <a:gd name="T10" fmla="*/ 11071 w 13041"/>
                <a:gd name="T11" fmla="*/ 10216 h 13045"/>
                <a:gd name="T12" fmla="*/ 12060 w 13041"/>
                <a:gd name="T13" fmla="*/ 7069 h 13045"/>
                <a:gd name="T14" fmla="*/ 10536 w 13041"/>
                <a:gd name="T15" fmla="*/ 3460 h 13045"/>
                <a:gd name="T16" fmla="*/ 7525 w 13041"/>
                <a:gd name="T17" fmla="*/ 1443 h 13045"/>
                <a:gd name="T18" fmla="*/ 3465 w 13041"/>
                <a:gd name="T19" fmla="*/ 2318 h 1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41" h="13045">
                  <a:moveTo>
                    <a:pt x="3465" y="2318"/>
                  </a:moveTo>
                  <a:cubicBezTo>
                    <a:pt x="3465" y="2318"/>
                    <a:pt x="1217" y="1503"/>
                    <a:pt x="1164" y="4529"/>
                  </a:cubicBezTo>
                  <a:cubicBezTo>
                    <a:pt x="1147" y="5506"/>
                    <a:pt x="0" y="6543"/>
                    <a:pt x="1521" y="7943"/>
                  </a:cubicBezTo>
                  <a:cubicBezTo>
                    <a:pt x="2391" y="8745"/>
                    <a:pt x="1284" y="9843"/>
                    <a:pt x="4093" y="10970"/>
                  </a:cubicBezTo>
                  <a:cubicBezTo>
                    <a:pt x="5181" y="11407"/>
                    <a:pt x="6155" y="12131"/>
                    <a:pt x="6406" y="11987"/>
                  </a:cubicBezTo>
                  <a:cubicBezTo>
                    <a:pt x="7325" y="11458"/>
                    <a:pt x="10690" y="13045"/>
                    <a:pt x="11071" y="10216"/>
                  </a:cubicBezTo>
                  <a:cubicBezTo>
                    <a:pt x="11221" y="9099"/>
                    <a:pt x="13041" y="9397"/>
                    <a:pt x="12060" y="7069"/>
                  </a:cubicBezTo>
                  <a:cubicBezTo>
                    <a:pt x="11496" y="5728"/>
                    <a:pt x="13020" y="4519"/>
                    <a:pt x="10536" y="3460"/>
                  </a:cubicBezTo>
                  <a:cubicBezTo>
                    <a:pt x="9894" y="3187"/>
                    <a:pt x="10534" y="1173"/>
                    <a:pt x="7525" y="1443"/>
                  </a:cubicBezTo>
                  <a:cubicBezTo>
                    <a:pt x="6594" y="1527"/>
                    <a:pt x="4976" y="0"/>
                    <a:pt x="3465" y="23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8" name="Freeform 69">
              <a:extLst>
                <a:ext uri="{FF2B5EF4-FFF2-40B4-BE49-F238E27FC236}">
                  <a16:creationId xmlns:a16="http://schemas.microsoft.com/office/drawing/2014/main" id="{CB28679A-E989-4ECB-9A97-0CA4EBEA40BA}"/>
                </a:ext>
              </a:extLst>
            </p:cNvPr>
            <p:cNvSpPr>
              <a:spLocks/>
            </p:cNvSpPr>
            <p:nvPr/>
          </p:nvSpPr>
          <p:spPr bwMode="auto">
            <a:xfrm>
              <a:off x="4586288" y="2109788"/>
              <a:ext cx="388938" cy="598487"/>
            </a:xfrm>
            <a:custGeom>
              <a:avLst/>
              <a:gdLst>
                <a:gd name="T0" fmla="*/ 49 w 5427"/>
                <a:gd name="T1" fmla="*/ 2841 h 8376"/>
                <a:gd name="T2" fmla="*/ 722 w 5427"/>
                <a:gd name="T3" fmla="*/ 3719 h 8376"/>
                <a:gd name="T4" fmla="*/ 909 w 5427"/>
                <a:gd name="T5" fmla="*/ 4557 h 8376"/>
                <a:gd name="T6" fmla="*/ 0 w 5427"/>
                <a:gd name="T7" fmla="*/ 6672 h 8376"/>
                <a:gd name="T8" fmla="*/ 3351 w 5427"/>
                <a:gd name="T9" fmla="*/ 7307 h 8376"/>
                <a:gd name="T10" fmla="*/ 3527 w 5427"/>
                <a:gd name="T11" fmla="*/ 6319 h 8376"/>
                <a:gd name="T12" fmla="*/ 2196 w 5427"/>
                <a:gd name="T13" fmla="*/ 5446 h 8376"/>
                <a:gd name="T14" fmla="*/ 3918 w 5427"/>
                <a:gd name="T15" fmla="*/ 5473 h 8376"/>
                <a:gd name="T16" fmla="*/ 5097 w 5427"/>
                <a:gd name="T17" fmla="*/ 4061 h 8376"/>
                <a:gd name="T18" fmla="*/ 5178 w 5427"/>
                <a:gd name="T19" fmla="*/ 3819 h 8376"/>
                <a:gd name="T20" fmla="*/ 5235 w 5427"/>
                <a:gd name="T21" fmla="*/ 3609 h 8376"/>
                <a:gd name="T22" fmla="*/ 5316 w 5427"/>
                <a:gd name="T23" fmla="*/ 3211 h 8376"/>
                <a:gd name="T24" fmla="*/ 5353 w 5427"/>
                <a:gd name="T25" fmla="*/ 2946 h 8376"/>
                <a:gd name="T26" fmla="*/ 5371 w 5427"/>
                <a:gd name="T27" fmla="*/ 2766 h 8376"/>
                <a:gd name="T28" fmla="*/ 5367 w 5427"/>
                <a:gd name="T29" fmla="*/ 1603 h 8376"/>
                <a:gd name="T30" fmla="*/ 4036 w 5427"/>
                <a:gd name="T31" fmla="*/ 21 h 8376"/>
                <a:gd name="T32" fmla="*/ 2265 w 5427"/>
                <a:gd name="T33" fmla="*/ 747 h 8376"/>
                <a:gd name="T34" fmla="*/ 1224 w 5427"/>
                <a:gd name="T35" fmla="*/ 2208 h 8376"/>
                <a:gd name="T36" fmla="*/ 1047 w 5427"/>
                <a:gd name="T37" fmla="*/ 2463 h 8376"/>
                <a:gd name="T38" fmla="*/ 865 w 5427"/>
                <a:gd name="T39" fmla="*/ 2341 h 8376"/>
                <a:gd name="T40" fmla="*/ 728 w 5427"/>
                <a:gd name="T41" fmla="*/ 2188 h 8376"/>
                <a:gd name="T42" fmla="*/ 49 w 5427"/>
                <a:gd name="T43" fmla="*/ 2841 h 8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27" h="8376">
                  <a:moveTo>
                    <a:pt x="49" y="2841"/>
                  </a:moveTo>
                  <a:cubicBezTo>
                    <a:pt x="86" y="3414"/>
                    <a:pt x="342" y="3745"/>
                    <a:pt x="722" y="3719"/>
                  </a:cubicBezTo>
                  <a:cubicBezTo>
                    <a:pt x="731" y="3899"/>
                    <a:pt x="772" y="4259"/>
                    <a:pt x="909" y="4557"/>
                  </a:cubicBezTo>
                  <a:lnTo>
                    <a:pt x="0" y="6672"/>
                  </a:lnTo>
                  <a:cubicBezTo>
                    <a:pt x="1603" y="8376"/>
                    <a:pt x="3351" y="7307"/>
                    <a:pt x="3351" y="7307"/>
                  </a:cubicBezTo>
                  <a:lnTo>
                    <a:pt x="3527" y="6319"/>
                  </a:lnTo>
                  <a:lnTo>
                    <a:pt x="2196" y="5446"/>
                  </a:lnTo>
                  <a:cubicBezTo>
                    <a:pt x="2939" y="5751"/>
                    <a:pt x="3526" y="5657"/>
                    <a:pt x="3918" y="5473"/>
                  </a:cubicBezTo>
                  <a:cubicBezTo>
                    <a:pt x="4529" y="5186"/>
                    <a:pt x="4882" y="4637"/>
                    <a:pt x="5097" y="4061"/>
                  </a:cubicBezTo>
                  <a:cubicBezTo>
                    <a:pt x="5127" y="3981"/>
                    <a:pt x="5154" y="3900"/>
                    <a:pt x="5178" y="3819"/>
                  </a:cubicBezTo>
                  <a:cubicBezTo>
                    <a:pt x="5199" y="3749"/>
                    <a:pt x="5218" y="3679"/>
                    <a:pt x="5235" y="3609"/>
                  </a:cubicBezTo>
                  <a:cubicBezTo>
                    <a:pt x="5269" y="3475"/>
                    <a:pt x="5295" y="3341"/>
                    <a:pt x="5316" y="3211"/>
                  </a:cubicBezTo>
                  <a:cubicBezTo>
                    <a:pt x="5331" y="3121"/>
                    <a:pt x="5343" y="3033"/>
                    <a:pt x="5353" y="2946"/>
                  </a:cubicBezTo>
                  <a:cubicBezTo>
                    <a:pt x="5360" y="2885"/>
                    <a:pt x="5366" y="2825"/>
                    <a:pt x="5371" y="2766"/>
                  </a:cubicBezTo>
                  <a:cubicBezTo>
                    <a:pt x="5427" y="2109"/>
                    <a:pt x="5413" y="1891"/>
                    <a:pt x="5367" y="1603"/>
                  </a:cubicBezTo>
                  <a:cubicBezTo>
                    <a:pt x="5228" y="735"/>
                    <a:pt x="4655" y="0"/>
                    <a:pt x="4036" y="21"/>
                  </a:cubicBezTo>
                  <a:cubicBezTo>
                    <a:pt x="3410" y="43"/>
                    <a:pt x="3522" y="567"/>
                    <a:pt x="2265" y="747"/>
                  </a:cubicBezTo>
                  <a:cubicBezTo>
                    <a:pt x="1468" y="861"/>
                    <a:pt x="1314" y="1505"/>
                    <a:pt x="1224" y="2208"/>
                  </a:cubicBezTo>
                  <a:cubicBezTo>
                    <a:pt x="1201" y="2393"/>
                    <a:pt x="1132" y="2470"/>
                    <a:pt x="1047" y="2463"/>
                  </a:cubicBezTo>
                  <a:cubicBezTo>
                    <a:pt x="990" y="2459"/>
                    <a:pt x="926" y="2415"/>
                    <a:pt x="865" y="2341"/>
                  </a:cubicBezTo>
                  <a:cubicBezTo>
                    <a:pt x="825" y="2295"/>
                    <a:pt x="781" y="2244"/>
                    <a:pt x="728" y="2188"/>
                  </a:cubicBezTo>
                  <a:cubicBezTo>
                    <a:pt x="460" y="1906"/>
                    <a:pt x="0" y="2081"/>
                    <a:pt x="49" y="2841"/>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9" name="Freeform 70">
              <a:extLst>
                <a:ext uri="{FF2B5EF4-FFF2-40B4-BE49-F238E27FC236}">
                  <a16:creationId xmlns:a16="http://schemas.microsoft.com/office/drawing/2014/main" id="{CEB8387A-3984-4106-BE0F-F787E2E620F2}"/>
                </a:ext>
              </a:extLst>
            </p:cNvPr>
            <p:cNvSpPr>
              <a:spLocks/>
            </p:cNvSpPr>
            <p:nvPr/>
          </p:nvSpPr>
          <p:spPr bwMode="auto">
            <a:xfrm>
              <a:off x="4889500" y="2208213"/>
              <a:ext cx="76200" cy="33337"/>
            </a:xfrm>
            <a:custGeom>
              <a:avLst/>
              <a:gdLst>
                <a:gd name="T0" fmla="*/ 631 w 1060"/>
                <a:gd name="T1" fmla="*/ 100 h 484"/>
                <a:gd name="T2" fmla="*/ 40 w 1060"/>
                <a:gd name="T3" fmla="*/ 88 h 484"/>
                <a:gd name="T4" fmla="*/ 8 w 1060"/>
                <a:gd name="T5" fmla="*/ 150 h 484"/>
                <a:gd name="T6" fmla="*/ 70 w 1060"/>
                <a:gd name="T7" fmla="*/ 183 h 484"/>
                <a:gd name="T8" fmla="*/ 964 w 1060"/>
                <a:gd name="T9" fmla="*/ 457 h 484"/>
                <a:gd name="T10" fmla="*/ 1034 w 1060"/>
                <a:gd name="T11" fmla="*/ 467 h 484"/>
                <a:gd name="T12" fmla="*/ 1043 w 1060"/>
                <a:gd name="T13" fmla="*/ 397 h 484"/>
                <a:gd name="T14" fmla="*/ 631 w 1060"/>
                <a:gd name="T15" fmla="*/ 100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484">
                  <a:moveTo>
                    <a:pt x="631" y="100"/>
                  </a:moveTo>
                  <a:cubicBezTo>
                    <a:pt x="329" y="0"/>
                    <a:pt x="45" y="87"/>
                    <a:pt x="40" y="88"/>
                  </a:cubicBezTo>
                  <a:cubicBezTo>
                    <a:pt x="14" y="97"/>
                    <a:pt x="0" y="124"/>
                    <a:pt x="8" y="150"/>
                  </a:cubicBezTo>
                  <a:cubicBezTo>
                    <a:pt x="16" y="177"/>
                    <a:pt x="44" y="191"/>
                    <a:pt x="70" y="183"/>
                  </a:cubicBezTo>
                  <a:cubicBezTo>
                    <a:pt x="93" y="176"/>
                    <a:pt x="626" y="14"/>
                    <a:pt x="964" y="457"/>
                  </a:cubicBezTo>
                  <a:cubicBezTo>
                    <a:pt x="981" y="479"/>
                    <a:pt x="1012" y="484"/>
                    <a:pt x="1034" y="467"/>
                  </a:cubicBezTo>
                  <a:cubicBezTo>
                    <a:pt x="1055" y="450"/>
                    <a:pt x="1060" y="419"/>
                    <a:pt x="1043" y="397"/>
                  </a:cubicBezTo>
                  <a:cubicBezTo>
                    <a:pt x="921" y="237"/>
                    <a:pt x="774" y="147"/>
                    <a:pt x="631" y="10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0" name="Freeform 71">
              <a:extLst>
                <a:ext uri="{FF2B5EF4-FFF2-40B4-BE49-F238E27FC236}">
                  <a16:creationId xmlns:a16="http://schemas.microsoft.com/office/drawing/2014/main" id="{F362D85D-713F-4E92-B1D5-EE70DC27D5E3}"/>
                </a:ext>
              </a:extLst>
            </p:cNvPr>
            <p:cNvSpPr>
              <a:spLocks/>
            </p:cNvSpPr>
            <p:nvPr/>
          </p:nvSpPr>
          <p:spPr bwMode="auto">
            <a:xfrm>
              <a:off x="4721225" y="2195513"/>
              <a:ext cx="77788" cy="28575"/>
            </a:xfrm>
            <a:custGeom>
              <a:avLst/>
              <a:gdLst>
                <a:gd name="T0" fmla="*/ 475 w 1094"/>
                <a:gd name="T1" fmla="*/ 84 h 401"/>
                <a:gd name="T2" fmla="*/ 1060 w 1094"/>
                <a:gd name="T3" fmla="*/ 168 h 401"/>
                <a:gd name="T4" fmla="*/ 1082 w 1094"/>
                <a:gd name="T5" fmla="*/ 234 h 401"/>
                <a:gd name="T6" fmla="*/ 1015 w 1094"/>
                <a:gd name="T7" fmla="*/ 256 h 401"/>
                <a:gd name="T8" fmla="*/ 89 w 1094"/>
                <a:gd name="T9" fmla="*/ 383 h 401"/>
                <a:gd name="T10" fmla="*/ 19 w 1094"/>
                <a:gd name="T11" fmla="*/ 380 h 401"/>
                <a:gd name="T12" fmla="*/ 21 w 1094"/>
                <a:gd name="T13" fmla="*/ 310 h 401"/>
                <a:gd name="T14" fmla="*/ 475 w 1094"/>
                <a:gd name="T15" fmla="*/ 84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401">
                  <a:moveTo>
                    <a:pt x="475" y="84"/>
                  </a:moveTo>
                  <a:cubicBezTo>
                    <a:pt x="789" y="34"/>
                    <a:pt x="1056" y="166"/>
                    <a:pt x="1060" y="168"/>
                  </a:cubicBezTo>
                  <a:cubicBezTo>
                    <a:pt x="1085" y="180"/>
                    <a:pt x="1094" y="210"/>
                    <a:pt x="1082" y="234"/>
                  </a:cubicBezTo>
                  <a:cubicBezTo>
                    <a:pt x="1070" y="259"/>
                    <a:pt x="1040" y="268"/>
                    <a:pt x="1015" y="256"/>
                  </a:cubicBezTo>
                  <a:cubicBezTo>
                    <a:pt x="994" y="245"/>
                    <a:pt x="494" y="0"/>
                    <a:pt x="89" y="383"/>
                  </a:cubicBezTo>
                  <a:cubicBezTo>
                    <a:pt x="69" y="401"/>
                    <a:pt x="38" y="401"/>
                    <a:pt x="19" y="380"/>
                  </a:cubicBezTo>
                  <a:cubicBezTo>
                    <a:pt x="0" y="361"/>
                    <a:pt x="1" y="329"/>
                    <a:pt x="21" y="310"/>
                  </a:cubicBezTo>
                  <a:cubicBezTo>
                    <a:pt x="168" y="172"/>
                    <a:pt x="327" y="107"/>
                    <a:pt x="475" y="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72">
              <a:extLst>
                <a:ext uri="{FF2B5EF4-FFF2-40B4-BE49-F238E27FC236}">
                  <a16:creationId xmlns:a16="http://schemas.microsoft.com/office/drawing/2014/main" id="{1AEC5A73-0CD8-4D41-8538-4DD18ED08FB4}"/>
                </a:ext>
              </a:extLst>
            </p:cNvPr>
            <p:cNvSpPr>
              <a:spLocks/>
            </p:cNvSpPr>
            <p:nvPr/>
          </p:nvSpPr>
          <p:spPr bwMode="auto">
            <a:xfrm>
              <a:off x="4903788" y="2268538"/>
              <a:ext cx="34925" cy="41275"/>
            </a:xfrm>
            <a:custGeom>
              <a:avLst/>
              <a:gdLst>
                <a:gd name="T0" fmla="*/ 12 w 492"/>
                <a:gd name="T1" fmla="*/ 263 h 564"/>
                <a:gd name="T2" fmla="*/ 223 w 492"/>
                <a:gd name="T3" fmla="*/ 553 h 564"/>
                <a:gd name="T4" fmla="*/ 479 w 492"/>
                <a:gd name="T5" fmla="*/ 302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3"/>
                    <a:pt x="223" y="553"/>
                  </a:cubicBezTo>
                  <a:cubicBezTo>
                    <a:pt x="352" y="564"/>
                    <a:pt x="467" y="451"/>
                    <a:pt x="479" y="302"/>
                  </a:cubicBezTo>
                  <a:cubicBezTo>
                    <a:pt x="492" y="152"/>
                    <a:pt x="397" y="22"/>
                    <a:pt x="268" y="11"/>
                  </a:cubicBezTo>
                  <a:cubicBezTo>
                    <a:pt x="139" y="0"/>
                    <a:pt x="25" y="113"/>
                    <a:pt x="12" y="2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73">
              <a:extLst>
                <a:ext uri="{FF2B5EF4-FFF2-40B4-BE49-F238E27FC236}">
                  <a16:creationId xmlns:a16="http://schemas.microsoft.com/office/drawing/2014/main" id="{9D54C074-E387-4E57-9484-A66F1CB9CEE6}"/>
                </a:ext>
              </a:extLst>
            </p:cNvPr>
            <p:cNvSpPr>
              <a:spLocks/>
            </p:cNvSpPr>
            <p:nvPr/>
          </p:nvSpPr>
          <p:spPr bwMode="auto">
            <a:xfrm>
              <a:off x="4751388" y="2259013"/>
              <a:ext cx="34925" cy="39687"/>
            </a:xfrm>
            <a:custGeom>
              <a:avLst/>
              <a:gdLst>
                <a:gd name="T0" fmla="*/ 12 w 492"/>
                <a:gd name="T1" fmla="*/ 263 h 564"/>
                <a:gd name="T2" fmla="*/ 223 w 492"/>
                <a:gd name="T3" fmla="*/ 553 h 564"/>
                <a:gd name="T4" fmla="*/ 479 w 492"/>
                <a:gd name="T5" fmla="*/ 301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2"/>
                    <a:pt x="223" y="553"/>
                  </a:cubicBezTo>
                  <a:cubicBezTo>
                    <a:pt x="352" y="564"/>
                    <a:pt x="467" y="451"/>
                    <a:pt x="479" y="301"/>
                  </a:cubicBezTo>
                  <a:cubicBezTo>
                    <a:pt x="492" y="152"/>
                    <a:pt x="397" y="22"/>
                    <a:pt x="268" y="11"/>
                  </a:cubicBezTo>
                  <a:cubicBezTo>
                    <a:pt x="139" y="0"/>
                    <a:pt x="25" y="113"/>
                    <a:pt x="12" y="2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74">
              <a:extLst>
                <a:ext uri="{FF2B5EF4-FFF2-40B4-BE49-F238E27FC236}">
                  <a16:creationId xmlns:a16="http://schemas.microsoft.com/office/drawing/2014/main" id="{5C43D5D7-55E9-4324-AEBA-854921B2726F}"/>
                </a:ext>
              </a:extLst>
            </p:cNvPr>
            <p:cNvSpPr>
              <a:spLocks/>
            </p:cNvSpPr>
            <p:nvPr/>
          </p:nvSpPr>
          <p:spPr bwMode="auto">
            <a:xfrm>
              <a:off x="4816475" y="2289175"/>
              <a:ext cx="46038" cy="66675"/>
            </a:xfrm>
            <a:custGeom>
              <a:avLst/>
              <a:gdLst>
                <a:gd name="T0" fmla="*/ 243 w 653"/>
                <a:gd name="T1" fmla="*/ 943 h 944"/>
                <a:gd name="T2" fmla="*/ 532 w 653"/>
                <a:gd name="T3" fmla="*/ 847 h 944"/>
                <a:gd name="T4" fmla="*/ 631 w 653"/>
                <a:gd name="T5" fmla="*/ 577 h 944"/>
                <a:gd name="T6" fmla="*/ 528 w 653"/>
                <a:gd name="T7" fmla="*/ 72 h 944"/>
                <a:gd name="T8" fmla="*/ 432 w 653"/>
                <a:gd name="T9" fmla="*/ 94 h 944"/>
                <a:gd name="T10" fmla="*/ 534 w 653"/>
                <a:gd name="T11" fmla="*/ 599 h 944"/>
                <a:gd name="T12" fmla="*/ 468 w 653"/>
                <a:gd name="T13" fmla="*/ 771 h 944"/>
                <a:gd name="T14" fmla="*/ 75 w 653"/>
                <a:gd name="T15" fmla="*/ 810 h 944"/>
                <a:gd name="T16" fmla="*/ 10 w 653"/>
                <a:gd name="T17" fmla="*/ 838 h 944"/>
                <a:gd name="T18" fmla="*/ 38 w 653"/>
                <a:gd name="T19" fmla="*/ 902 h 944"/>
                <a:gd name="T20" fmla="*/ 243 w 653"/>
                <a:gd name="T21" fmla="*/ 94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944">
                  <a:moveTo>
                    <a:pt x="243" y="943"/>
                  </a:moveTo>
                  <a:cubicBezTo>
                    <a:pt x="353" y="944"/>
                    <a:pt x="456" y="911"/>
                    <a:pt x="532" y="847"/>
                  </a:cubicBezTo>
                  <a:cubicBezTo>
                    <a:pt x="617" y="775"/>
                    <a:pt x="653" y="676"/>
                    <a:pt x="631" y="577"/>
                  </a:cubicBezTo>
                  <a:cubicBezTo>
                    <a:pt x="590" y="392"/>
                    <a:pt x="556" y="219"/>
                    <a:pt x="528" y="72"/>
                  </a:cubicBezTo>
                  <a:cubicBezTo>
                    <a:pt x="512" y="0"/>
                    <a:pt x="415" y="22"/>
                    <a:pt x="432" y="94"/>
                  </a:cubicBezTo>
                  <a:cubicBezTo>
                    <a:pt x="459" y="241"/>
                    <a:pt x="493" y="414"/>
                    <a:pt x="534" y="599"/>
                  </a:cubicBezTo>
                  <a:cubicBezTo>
                    <a:pt x="548" y="661"/>
                    <a:pt x="524" y="724"/>
                    <a:pt x="468" y="771"/>
                  </a:cubicBezTo>
                  <a:cubicBezTo>
                    <a:pt x="395" y="833"/>
                    <a:pt x="249" y="880"/>
                    <a:pt x="75" y="810"/>
                  </a:cubicBezTo>
                  <a:cubicBezTo>
                    <a:pt x="50" y="800"/>
                    <a:pt x="21" y="812"/>
                    <a:pt x="10" y="838"/>
                  </a:cubicBezTo>
                  <a:cubicBezTo>
                    <a:pt x="0" y="863"/>
                    <a:pt x="13" y="892"/>
                    <a:pt x="38" y="902"/>
                  </a:cubicBezTo>
                  <a:cubicBezTo>
                    <a:pt x="106" y="929"/>
                    <a:pt x="176" y="943"/>
                    <a:pt x="243" y="9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77">
              <a:extLst>
                <a:ext uri="{FF2B5EF4-FFF2-40B4-BE49-F238E27FC236}">
                  <a16:creationId xmlns:a16="http://schemas.microsoft.com/office/drawing/2014/main" id="{C5767301-2646-4EA6-A16E-FACB86745838}"/>
                </a:ext>
              </a:extLst>
            </p:cNvPr>
            <p:cNvSpPr>
              <a:spLocks/>
            </p:cNvSpPr>
            <p:nvPr/>
          </p:nvSpPr>
          <p:spPr bwMode="auto">
            <a:xfrm>
              <a:off x="4775200" y="2370138"/>
              <a:ext cx="87313" cy="50800"/>
            </a:xfrm>
            <a:custGeom>
              <a:avLst/>
              <a:gdLst>
                <a:gd name="T0" fmla="*/ 75 w 1214"/>
                <a:gd name="T1" fmla="*/ 36 h 705"/>
                <a:gd name="T2" fmla="*/ 507 w 1214"/>
                <a:gd name="T3" fmla="*/ 630 h 705"/>
                <a:gd name="T4" fmla="*/ 1088 w 1214"/>
                <a:gd name="T5" fmla="*/ 232 h 705"/>
                <a:gd name="T6" fmla="*/ 75 w 1214"/>
                <a:gd name="T7" fmla="*/ 36 h 705"/>
              </a:gdLst>
              <a:ahLst/>
              <a:cxnLst>
                <a:cxn ang="0">
                  <a:pos x="T0" y="T1"/>
                </a:cxn>
                <a:cxn ang="0">
                  <a:pos x="T2" y="T3"/>
                </a:cxn>
                <a:cxn ang="0">
                  <a:pos x="T4" y="T5"/>
                </a:cxn>
                <a:cxn ang="0">
                  <a:pos x="T6" y="T7"/>
                </a:cxn>
              </a:cxnLst>
              <a:rect l="0" t="0" r="r" b="b"/>
              <a:pathLst>
                <a:path w="1214" h="705">
                  <a:moveTo>
                    <a:pt x="75" y="36"/>
                  </a:moveTo>
                  <a:cubicBezTo>
                    <a:pt x="0" y="0"/>
                    <a:pt x="36" y="550"/>
                    <a:pt x="507" y="630"/>
                  </a:cubicBezTo>
                  <a:cubicBezTo>
                    <a:pt x="952" y="705"/>
                    <a:pt x="1214" y="200"/>
                    <a:pt x="1088" y="232"/>
                  </a:cubicBezTo>
                  <a:cubicBezTo>
                    <a:pt x="671" y="261"/>
                    <a:pt x="379" y="207"/>
                    <a:pt x="75" y="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Freeform 78">
              <a:extLst>
                <a:ext uri="{FF2B5EF4-FFF2-40B4-BE49-F238E27FC236}">
                  <a16:creationId xmlns:a16="http://schemas.microsoft.com/office/drawing/2014/main" id="{CEED57C3-45FB-491A-9CCC-F79A303A3C54}"/>
                </a:ext>
              </a:extLst>
            </p:cNvPr>
            <p:cNvSpPr>
              <a:spLocks/>
            </p:cNvSpPr>
            <p:nvPr/>
          </p:nvSpPr>
          <p:spPr bwMode="auto">
            <a:xfrm>
              <a:off x="4189413" y="2506663"/>
              <a:ext cx="938213" cy="931862"/>
            </a:xfrm>
            <a:custGeom>
              <a:avLst/>
              <a:gdLst>
                <a:gd name="T0" fmla="*/ 13091 w 13091"/>
                <a:gd name="T1" fmla="*/ 4848 h 13051"/>
                <a:gd name="T2" fmla="*/ 8964 w 13091"/>
                <a:gd name="T3" fmla="*/ 1356 h 13051"/>
                <a:gd name="T4" fmla="*/ 5824 w 13091"/>
                <a:gd name="T5" fmla="*/ 438 h 13051"/>
                <a:gd name="T6" fmla="*/ 653 w 13091"/>
                <a:gd name="T7" fmla="*/ 1391 h 13051"/>
                <a:gd name="T8" fmla="*/ 1611 w 13091"/>
                <a:gd name="T9" fmla="*/ 5737 h 13051"/>
                <a:gd name="T10" fmla="*/ 572 w 13091"/>
                <a:gd name="T11" fmla="*/ 11282 h 13051"/>
                <a:gd name="T12" fmla="*/ 9200 w 13091"/>
                <a:gd name="T13" fmla="*/ 12766 h 13051"/>
                <a:gd name="T14" fmla="*/ 9973 w 13091"/>
                <a:gd name="T15" fmla="*/ 7469 h 13051"/>
                <a:gd name="T16" fmla="*/ 13091 w 13091"/>
                <a:gd name="T17" fmla="*/ 4848 h 1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1" h="13051">
                  <a:moveTo>
                    <a:pt x="13091" y="4848"/>
                  </a:moveTo>
                  <a:cubicBezTo>
                    <a:pt x="12139" y="1779"/>
                    <a:pt x="9298" y="1461"/>
                    <a:pt x="8964" y="1356"/>
                  </a:cubicBezTo>
                  <a:cubicBezTo>
                    <a:pt x="7885" y="1885"/>
                    <a:pt x="6331" y="1353"/>
                    <a:pt x="5824" y="438"/>
                  </a:cubicBezTo>
                  <a:cubicBezTo>
                    <a:pt x="3733" y="0"/>
                    <a:pt x="1805" y="51"/>
                    <a:pt x="653" y="1391"/>
                  </a:cubicBezTo>
                  <a:cubicBezTo>
                    <a:pt x="0" y="2150"/>
                    <a:pt x="1421" y="5831"/>
                    <a:pt x="1611" y="5737"/>
                  </a:cubicBezTo>
                  <a:lnTo>
                    <a:pt x="572" y="11282"/>
                  </a:lnTo>
                  <a:cubicBezTo>
                    <a:pt x="3353" y="12815"/>
                    <a:pt x="7845" y="13051"/>
                    <a:pt x="9200" y="12766"/>
                  </a:cubicBezTo>
                  <a:lnTo>
                    <a:pt x="9973" y="7469"/>
                  </a:lnTo>
                  <a:lnTo>
                    <a:pt x="13091" y="4848"/>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79">
              <a:extLst>
                <a:ext uri="{FF2B5EF4-FFF2-40B4-BE49-F238E27FC236}">
                  <a16:creationId xmlns:a16="http://schemas.microsoft.com/office/drawing/2014/main" id="{6396F462-3F7D-48B3-9D50-A8C51094A72D}"/>
                </a:ext>
              </a:extLst>
            </p:cNvPr>
            <p:cNvSpPr>
              <a:spLocks/>
            </p:cNvSpPr>
            <p:nvPr/>
          </p:nvSpPr>
          <p:spPr bwMode="auto">
            <a:xfrm>
              <a:off x="4275138" y="3306763"/>
              <a:ext cx="577850" cy="122237"/>
            </a:xfrm>
            <a:custGeom>
              <a:avLst/>
              <a:gdLst>
                <a:gd name="T0" fmla="*/ 6222 w 8053"/>
                <a:gd name="T1" fmla="*/ 1714 h 1714"/>
                <a:gd name="T2" fmla="*/ 5165 w 8053"/>
                <a:gd name="T3" fmla="*/ 1680 h 1714"/>
                <a:gd name="T4" fmla="*/ 29 w 8053"/>
                <a:gd name="T5" fmla="*/ 103 h 1714"/>
                <a:gd name="T6" fmla="*/ 17 w 8053"/>
                <a:gd name="T7" fmla="*/ 30 h 1714"/>
                <a:gd name="T8" fmla="*/ 91 w 8053"/>
                <a:gd name="T9" fmla="*/ 17 h 1714"/>
                <a:gd name="T10" fmla="*/ 5169 w 8053"/>
                <a:gd name="T11" fmla="*/ 1574 h 1714"/>
                <a:gd name="T12" fmla="*/ 7989 w 8053"/>
                <a:gd name="T13" fmla="*/ 1510 h 1714"/>
                <a:gd name="T14" fmla="*/ 8049 w 8053"/>
                <a:gd name="T15" fmla="*/ 1556 h 1714"/>
                <a:gd name="T16" fmla="*/ 8004 w 8053"/>
                <a:gd name="T17" fmla="*/ 1615 h 1714"/>
                <a:gd name="T18" fmla="*/ 6222 w 8053"/>
                <a:gd name="T19" fmla="*/ 17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53" h="1714">
                  <a:moveTo>
                    <a:pt x="6222" y="1714"/>
                  </a:moveTo>
                  <a:cubicBezTo>
                    <a:pt x="5897" y="1714"/>
                    <a:pt x="5541" y="1704"/>
                    <a:pt x="5165" y="1680"/>
                  </a:cubicBezTo>
                  <a:cubicBezTo>
                    <a:pt x="3694" y="1585"/>
                    <a:pt x="1610" y="1234"/>
                    <a:pt x="29" y="103"/>
                  </a:cubicBezTo>
                  <a:cubicBezTo>
                    <a:pt x="5" y="86"/>
                    <a:pt x="0" y="53"/>
                    <a:pt x="17" y="30"/>
                  </a:cubicBezTo>
                  <a:cubicBezTo>
                    <a:pt x="34" y="6"/>
                    <a:pt x="67" y="0"/>
                    <a:pt x="91" y="17"/>
                  </a:cubicBezTo>
                  <a:cubicBezTo>
                    <a:pt x="1650" y="1133"/>
                    <a:pt x="3713" y="1480"/>
                    <a:pt x="5169" y="1574"/>
                  </a:cubicBezTo>
                  <a:cubicBezTo>
                    <a:pt x="6750" y="1677"/>
                    <a:pt x="7977" y="1512"/>
                    <a:pt x="7989" y="1510"/>
                  </a:cubicBezTo>
                  <a:cubicBezTo>
                    <a:pt x="8018" y="1506"/>
                    <a:pt x="8045" y="1527"/>
                    <a:pt x="8049" y="1556"/>
                  </a:cubicBezTo>
                  <a:cubicBezTo>
                    <a:pt x="8053" y="1585"/>
                    <a:pt x="8033" y="1611"/>
                    <a:pt x="8004" y="1615"/>
                  </a:cubicBezTo>
                  <a:cubicBezTo>
                    <a:pt x="7994" y="1616"/>
                    <a:pt x="7272" y="1714"/>
                    <a:pt x="6222" y="171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80">
              <a:extLst>
                <a:ext uri="{FF2B5EF4-FFF2-40B4-BE49-F238E27FC236}">
                  <a16:creationId xmlns:a16="http://schemas.microsoft.com/office/drawing/2014/main" id="{751B075E-DEBD-4B4C-B6D9-0C64A5DD6F7B}"/>
                </a:ext>
              </a:extLst>
            </p:cNvPr>
            <p:cNvSpPr>
              <a:spLocks/>
            </p:cNvSpPr>
            <p:nvPr/>
          </p:nvSpPr>
          <p:spPr bwMode="auto">
            <a:xfrm>
              <a:off x="5199063" y="3598863"/>
              <a:ext cx="228600" cy="144462"/>
            </a:xfrm>
            <a:custGeom>
              <a:avLst/>
              <a:gdLst>
                <a:gd name="T0" fmla="*/ 100 w 3182"/>
                <a:gd name="T1" fmla="*/ 1686 h 2018"/>
                <a:gd name="T2" fmla="*/ 2754 w 3182"/>
                <a:gd name="T3" fmla="*/ 639 h 2018"/>
                <a:gd name="T4" fmla="*/ 100 w 3182"/>
                <a:gd name="T5" fmla="*/ 1686 h 2018"/>
              </a:gdLst>
              <a:ahLst/>
              <a:cxnLst>
                <a:cxn ang="0">
                  <a:pos x="T0" y="T1"/>
                </a:cxn>
                <a:cxn ang="0">
                  <a:pos x="T2" y="T3"/>
                </a:cxn>
                <a:cxn ang="0">
                  <a:pos x="T4" y="T5"/>
                </a:cxn>
              </a:cxnLst>
              <a:rect l="0" t="0" r="r" b="b"/>
              <a:pathLst>
                <a:path w="3182" h="2018">
                  <a:moveTo>
                    <a:pt x="100" y="1686"/>
                  </a:moveTo>
                  <a:cubicBezTo>
                    <a:pt x="370" y="2018"/>
                    <a:pt x="3182" y="1910"/>
                    <a:pt x="2754" y="639"/>
                  </a:cubicBezTo>
                  <a:cubicBezTo>
                    <a:pt x="2556" y="0"/>
                    <a:pt x="0" y="748"/>
                    <a:pt x="100" y="168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81">
              <a:extLst>
                <a:ext uri="{FF2B5EF4-FFF2-40B4-BE49-F238E27FC236}">
                  <a16:creationId xmlns:a16="http://schemas.microsoft.com/office/drawing/2014/main" id="{4077DE29-DEF3-4775-AB8B-48D3E1EAD7B9}"/>
                </a:ext>
              </a:extLst>
            </p:cNvPr>
            <p:cNvSpPr>
              <a:spLocks/>
            </p:cNvSpPr>
            <p:nvPr/>
          </p:nvSpPr>
          <p:spPr bwMode="auto">
            <a:xfrm>
              <a:off x="5011738" y="3300413"/>
              <a:ext cx="577850" cy="525462"/>
            </a:xfrm>
            <a:custGeom>
              <a:avLst/>
              <a:gdLst>
                <a:gd name="T0" fmla="*/ 2147 w 8056"/>
                <a:gd name="T1" fmla="*/ 0 h 7347"/>
                <a:gd name="T2" fmla="*/ 280 w 8056"/>
                <a:gd name="T3" fmla="*/ 975 h 7347"/>
                <a:gd name="T4" fmla="*/ 2741 w 8056"/>
                <a:gd name="T5" fmla="*/ 5931 h 7347"/>
                <a:gd name="T6" fmla="*/ 3865 w 8056"/>
                <a:gd name="T7" fmla="*/ 7121 h 7347"/>
                <a:gd name="T8" fmla="*/ 5072 w 8056"/>
                <a:gd name="T9" fmla="*/ 7226 h 7347"/>
                <a:gd name="T10" fmla="*/ 6215 w 8056"/>
                <a:gd name="T11" fmla="*/ 7322 h 7347"/>
                <a:gd name="T12" fmla="*/ 6538 w 8056"/>
                <a:gd name="T13" fmla="*/ 7230 h 7347"/>
                <a:gd name="T14" fmla="*/ 6336 w 8056"/>
                <a:gd name="T15" fmla="*/ 6912 h 7347"/>
                <a:gd name="T16" fmla="*/ 5227 w 8056"/>
                <a:gd name="T17" fmla="*/ 6605 h 7347"/>
                <a:gd name="T18" fmla="*/ 6616 w 8056"/>
                <a:gd name="T19" fmla="*/ 6732 h 7347"/>
                <a:gd name="T20" fmla="*/ 7537 w 8056"/>
                <a:gd name="T21" fmla="*/ 7208 h 7347"/>
                <a:gd name="T22" fmla="*/ 7768 w 8056"/>
                <a:gd name="T23" fmla="*/ 7099 h 7347"/>
                <a:gd name="T24" fmla="*/ 7818 w 8056"/>
                <a:gd name="T25" fmla="*/ 7094 h 7347"/>
                <a:gd name="T26" fmla="*/ 8041 w 8056"/>
                <a:gd name="T27" fmla="*/ 7009 h 7347"/>
                <a:gd name="T28" fmla="*/ 8055 w 8056"/>
                <a:gd name="T29" fmla="*/ 6933 h 7347"/>
                <a:gd name="T30" fmla="*/ 6061 w 8056"/>
                <a:gd name="T31" fmla="*/ 5619 h 7347"/>
                <a:gd name="T32" fmla="*/ 4602 w 8056"/>
                <a:gd name="T33" fmla="*/ 5455 h 7347"/>
                <a:gd name="T34" fmla="*/ 2147 w 8056"/>
                <a:gd name="T35" fmla="*/ 0 h 7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56" h="7347">
                  <a:moveTo>
                    <a:pt x="2147" y="0"/>
                  </a:moveTo>
                  <a:cubicBezTo>
                    <a:pt x="2292" y="20"/>
                    <a:pt x="0" y="504"/>
                    <a:pt x="280" y="975"/>
                  </a:cubicBezTo>
                  <a:cubicBezTo>
                    <a:pt x="290" y="981"/>
                    <a:pt x="2241" y="4861"/>
                    <a:pt x="2741" y="5931"/>
                  </a:cubicBezTo>
                  <a:cubicBezTo>
                    <a:pt x="3179" y="6641"/>
                    <a:pt x="3439" y="7037"/>
                    <a:pt x="3865" y="7121"/>
                  </a:cubicBezTo>
                  <a:cubicBezTo>
                    <a:pt x="4282" y="7204"/>
                    <a:pt x="4939" y="7239"/>
                    <a:pt x="5072" y="7226"/>
                  </a:cubicBezTo>
                  <a:cubicBezTo>
                    <a:pt x="5384" y="7195"/>
                    <a:pt x="5860" y="7292"/>
                    <a:pt x="6215" y="7322"/>
                  </a:cubicBezTo>
                  <a:cubicBezTo>
                    <a:pt x="6337" y="7332"/>
                    <a:pt x="6505" y="7347"/>
                    <a:pt x="6538" y="7230"/>
                  </a:cubicBezTo>
                  <a:cubicBezTo>
                    <a:pt x="6571" y="7113"/>
                    <a:pt x="6473" y="6959"/>
                    <a:pt x="6336" y="6912"/>
                  </a:cubicBezTo>
                  <a:cubicBezTo>
                    <a:pt x="6150" y="6850"/>
                    <a:pt x="5237" y="6607"/>
                    <a:pt x="5227" y="6605"/>
                  </a:cubicBezTo>
                  <a:cubicBezTo>
                    <a:pt x="5731" y="6291"/>
                    <a:pt x="6297" y="6585"/>
                    <a:pt x="6616" y="6732"/>
                  </a:cubicBezTo>
                  <a:cubicBezTo>
                    <a:pt x="6954" y="6888"/>
                    <a:pt x="7257" y="7149"/>
                    <a:pt x="7537" y="7208"/>
                  </a:cubicBezTo>
                  <a:cubicBezTo>
                    <a:pt x="7628" y="7228"/>
                    <a:pt x="7748" y="7190"/>
                    <a:pt x="7768" y="7099"/>
                  </a:cubicBezTo>
                  <a:cubicBezTo>
                    <a:pt x="7770" y="7087"/>
                    <a:pt x="7773" y="7071"/>
                    <a:pt x="7818" y="7094"/>
                  </a:cubicBezTo>
                  <a:cubicBezTo>
                    <a:pt x="7906" y="7138"/>
                    <a:pt x="8003" y="7094"/>
                    <a:pt x="8041" y="7009"/>
                  </a:cubicBezTo>
                  <a:cubicBezTo>
                    <a:pt x="8052" y="6984"/>
                    <a:pt x="8056" y="6958"/>
                    <a:pt x="8055" y="6933"/>
                  </a:cubicBezTo>
                  <a:cubicBezTo>
                    <a:pt x="8008" y="6644"/>
                    <a:pt x="6990" y="5787"/>
                    <a:pt x="6061" y="5619"/>
                  </a:cubicBezTo>
                  <a:cubicBezTo>
                    <a:pt x="5421" y="5503"/>
                    <a:pt x="4639" y="5456"/>
                    <a:pt x="4602" y="5455"/>
                  </a:cubicBezTo>
                  <a:cubicBezTo>
                    <a:pt x="4423" y="5453"/>
                    <a:pt x="2147" y="0"/>
                    <a:pt x="2147" y="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Freeform 82">
              <a:extLst>
                <a:ext uri="{FF2B5EF4-FFF2-40B4-BE49-F238E27FC236}">
                  <a16:creationId xmlns:a16="http://schemas.microsoft.com/office/drawing/2014/main" id="{D6774201-DF3F-47AF-A9D5-E06E6AC8CC66}"/>
                </a:ext>
              </a:extLst>
            </p:cNvPr>
            <p:cNvSpPr>
              <a:spLocks/>
            </p:cNvSpPr>
            <p:nvPr/>
          </p:nvSpPr>
          <p:spPr bwMode="auto">
            <a:xfrm>
              <a:off x="5491163" y="3751263"/>
              <a:ext cx="77788" cy="53975"/>
            </a:xfrm>
            <a:custGeom>
              <a:avLst/>
              <a:gdLst>
                <a:gd name="T0" fmla="*/ 1014 w 1072"/>
                <a:gd name="T1" fmla="*/ 769 h 769"/>
                <a:gd name="T2" fmla="*/ 1051 w 1072"/>
                <a:gd name="T3" fmla="*/ 753 h 769"/>
                <a:gd name="T4" fmla="*/ 1052 w 1072"/>
                <a:gd name="T5" fmla="*/ 679 h 769"/>
                <a:gd name="T6" fmla="*/ 79 w 1072"/>
                <a:gd name="T7" fmla="*/ 11 h 769"/>
                <a:gd name="T8" fmla="*/ 11 w 1072"/>
                <a:gd name="T9" fmla="*/ 41 h 769"/>
                <a:gd name="T10" fmla="*/ 42 w 1072"/>
                <a:gd name="T11" fmla="*/ 110 h 769"/>
                <a:gd name="T12" fmla="*/ 976 w 1072"/>
                <a:gd name="T13" fmla="*/ 752 h 769"/>
                <a:gd name="T14" fmla="*/ 1014 w 1072"/>
                <a:gd name="T15" fmla="*/ 769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769">
                  <a:moveTo>
                    <a:pt x="1014" y="769"/>
                  </a:moveTo>
                  <a:cubicBezTo>
                    <a:pt x="1027" y="769"/>
                    <a:pt x="1040" y="764"/>
                    <a:pt x="1051" y="753"/>
                  </a:cubicBezTo>
                  <a:cubicBezTo>
                    <a:pt x="1072" y="733"/>
                    <a:pt x="1072" y="700"/>
                    <a:pt x="1052" y="679"/>
                  </a:cubicBezTo>
                  <a:cubicBezTo>
                    <a:pt x="747" y="365"/>
                    <a:pt x="419" y="140"/>
                    <a:pt x="79" y="11"/>
                  </a:cubicBezTo>
                  <a:cubicBezTo>
                    <a:pt x="52" y="0"/>
                    <a:pt x="21" y="14"/>
                    <a:pt x="11" y="41"/>
                  </a:cubicBezTo>
                  <a:cubicBezTo>
                    <a:pt x="0" y="69"/>
                    <a:pt x="14" y="99"/>
                    <a:pt x="42" y="110"/>
                  </a:cubicBezTo>
                  <a:cubicBezTo>
                    <a:pt x="367" y="233"/>
                    <a:pt x="682" y="450"/>
                    <a:pt x="976" y="752"/>
                  </a:cubicBezTo>
                  <a:cubicBezTo>
                    <a:pt x="987" y="763"/>
                    <a:pt x="1000" y="769"/>
                    <a:pt x="1014" y="769"/>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 name="Freeform 83">
              <a:extLst>
                <a:ext uri="{FF2B5EF4-FFF2-40B4-BE49-F238E27FC236}">
                  <a16:creationId xmlns:a16="http://schemas.microsoft.com/office/drawing/2014/main" id="{9E390B8B-C6D3-435B-9879-F3128558993B}"/>
                </a:ext>
              </a:extLst>
            </p:cNvPr>
            <p:cNvSpPr>
              <a:spLocks/>
            </p:cNvSpPr>
            <p:nvPr/>
          </p:nvSpPr>
          <p:spPr bwMode="auto">
            <a:xfrm>
              <a:off x="5384800" y="3751263"/>
              <a:ext cx="69850" cy="26987"/>
            </a:xfrm>
            <a:custGeom>
              <a:avLst/>
              <a:gdLst>
                <a:gd name="T0" fmla="*/ 59 w 974"/>
                <a:gd name="T1" fmla="*/ 374 h 374"/>
                <a:gd name="T2" fmla="*/ 96 w 974"/>
                <a:gd name="T3" fmla="*/ 359 h 374"/>
                <a:gd name="T4" fmla="*/ 912 w 974"/>
                <a:gd name="T5" fmla="*/ 136 h 374"/>
                <a:gd name="T6" fmla="*/ 971 w 974"/>
                <a:gd name="T7" fmla="*/ 90 h 374"/>
                <a:gd name="T8" fmla="*/ 924 w 974"/>
                <a:gd name="T9" fmla="*/ 31 h 374"/>
                <a:gd name="T10" fmla="*/ 22 w 974"/>
                <a:gd name="T11" fmla="*/ 283 h 374"/>
                <a:gd name="T12" fmla="*/ 21 w 974"/>
                <a:gd name="T13" fmla="*/ 358 h 374"/>
                <a:gd name="T14" fmla="*/ 59 w 974"/>
                <a:gd name="T15" fmla="*/ 374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4" h="374">
                  <a:moveTo>
                    <a:pt x="59" y="374"/>
                  </a:moveTo>
                  <a:cubicBezTo>
                    <a:pt x="72" y="374"/>
                    <a:pt x="85" y="369"/>
                    <a:pt x="96" y="359"/>
                  </a:cubicBezTo>
                  <a:cubicBezTo>
                    <a:pt x="287" y="174"/>
                    <a:pt x="651" y="107"/>
                    <a:pt x="912" y="136"/>
                  </a:cubicBezTo>
                  <a:cubicBezTo>
                    <a:pt x="941" y="140"/>
                    <a:pt x="967" y="119"/>
                    <a:pt x="971" y="90"/>
                  </a:cubicBezTo>
                  <a:cubicBezTo>
                    <a:pt x="974" y="61"/>
                    <a:pt x="953" y="35"/>
                    <a:pt x="924" y="31"/>
                  </a:cubicBezTo>
                  <a:cubicBezTo>
                    <a:pt x="647" y="0"/>
                    <a:pt x="247" y="65"/>
                    <a:pt x="22" y="283"/>
                  </a:cubicBezTo>
                  <a:cubicBezTo>
                    <a:pt x="1" y="304"/>
                    <a:pt x="0" y="337"/>
                    <a:pt x="21" y="358"/>
                  </a:cubicBezTo>
                  <a:cubicBezTo>
                    <a:pt x="31" y="369"/>
                    <a:pt x="45" y="374"/>
                    <a:pt x="59" y="37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 name="Freeform 84">
              <a:extLst>
                <a:ext uri="{FF2B5EF4-FFF2-40B4-BE49-F238E27FC236}">
                  <a16:creationId xmlns:a16="http://schemas.microsoft.com/office/drawing/2014/main" id="{F5155FA1-803C-4F38-A928-D65B6F51736B}"/>
                </a:ext>
              </a:extLst>
            </p:cNvPr>
            <p:cNvSpPr>
              <a:spLocks/>
            </p:cNvSpPr>
            <p:nvPr/>
          </p:nvSpPr>
          <p:spPr bwMode="auto">
            <a:xfrm>
              <a:off x="4770438" y="2682875"/>
              <a:ext cx="625475" cy="1041400"/>
            </a:xfrm>
            <a:custGeom>
              <a:avLst/>
              <a:gdLst>
                <a:gd name="T0" fmla="*/ 1947 w 8728"/>
                <a:gd name="T1" fmla="*/ 6436 h 14573"/>
                <a:gd name="T2" fmla="*/ 2787 w 8728"/>
                <a:gd name="T3" fmla="*/ 9401 h 14573"/>
                <a:gd name="T4" fmla="*/ 6108 w 8728"/>
                <a:gd name="T5" fmla="*/ 14573 h 14573"/>
                <a:gd name="T6" fmla="*/ 8728 w 8728"/>
                <a:gd name="T7" fmla="*/ 13458 h 14573"/>
                <a:gd name="T8" fmla="*/ 6265 w 8728"/>
                <a:gd name="T9" fmla="*/ 7719 h 14573"/>
                <a:gd name="T10" fmla="*/ 4903 w 8728"/>
                <a:gd name="T11" fmla="*/ 2134 h 14573"/>
                <a:gd name="T12" fmla="*/ 1122 w 8728"/>
                <a:gd name="T13" fmla="*/ 609 h 14573"/>
                <a:gd name="T14" fmla="*/ 1947 w 8728"/>
                <a:gd name="T15" fmla="*/ 6436 h 14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8" h="14573">
                  <a:moveTo>
                    <a:pt x="1947" y="6436"/>
                  </a:moveTo>
                  <a:cubicBezTo>
                    <a:pt x="2011" y="6650"/>
                    <a:pt x="2787" y="9401"/>
                    <a:pt x="2787" y="9401"/>
                  </a:cubicBezTo>
                  <a:cubicBezTo>
                    <a:pt x="4186" y="12247"/>
                    <a:pt x="6043" y="14462"/>
                    <a:pt x="6108" y="14573"/>
                  </a:cubicBezTo>
                  <a:cubicBezTo>
                    <a:pt x="5800" y="13979"/>
                    <a:pt x="8519" y="12934"/>
                    <a:pt x="8728" y="13458"/>
                  </a:cubicBezTo>
                  <a:cubicBezTo>
                    <a:pt x="8676" y="13301"/>
                    <a:pt x="6730" y="9132"/>
                    <a:pt x="6265" y="7719"/>
                  </a:cubicBezTo>
                  <a:cubicBezTo>
                    <a:pt x="6265" y="7719"/>
                    <a:pt x="5503" y="3792"/>
                    <a:pt x="4903" y="2134"/>
                  </a:cubicBezTo>
                  <a:cubicBezTo>
                    <a:pt x="4215" y="229"/>
                    <a:pt x="2820" y="0"/>
                    <a:pt x="1122" y="609"/>
                  </a:cubicBezTo>
                  <a:cubicBezTo>
                    <a:pt x="0" y="1012"/>
                    <a:pt x="1067" y="3477"/>
                    <a:pt x="1947" y="643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Freeform 85">
              <a:extLst>
                <a:ext uri="{FF2B5EF4-FFF2-40B4-BE49-F238E27FC236}">
                  <a16:creationId xmlns:a16="http://schemas.microsoft.com/office/drawing/2014/main" id="{D99A7FB1-2B3E-47A6-B83A-5982B5B75E9D}"/>
                </a:ext>
              </a:extLst>
            </p:cNvPr>
            <p:cNvSpPr>
              <a:spLocks/>
            </p:cNvSpPr>
            <p:nvPr/>
          </p:nvSpPr>
          <p:spPr bwMode="auto">
            <a:xfrm>
              <a:off x="4440238" y="3321050"/>
              <a:ext cx="176213" cy="227012"/>
            </a:xfrm>
            <a:custGeom>
              <a:avLst/>
              <a:gdLst>
                <a:gd name="T0" fmla="*/ 1803 w 2455"/>
                <a:gd name="T1" fmla="*/ 224 h 3183"/>
                <a:gd name="T2" fmla="*/ 670 w 2455"/>
                <a:gd name="T3" fmla="*/ 2831 h 3183"/>
                <a:gd name="T4" fmla="*/ 1803 w 2455"/>
                <a:gd name="T5" fmla="*/ 224 h 3183"/>
              </a:gdLst>
              <a:ahLst/>
              <a:cxnLst>
                <a:cxn ang="0">
                  <a:pos x="T0" y="T1"/>
                </a:cxn>
                <a:cxn ang="0">
                  <a:pos x="T2" y="T3"/>
                </a:cxn>
                <a:cxn ang="0">
                  <a:pos x="T4" y="T5"/>
                </a:cxn>
              </a:cxnLst>
              <a:rect l="0" t="0" r="r" b="b"/>
              <a:pathLst>
                <a:path w="2455" h="3183">
                  <a:moveTo>
                    <a:pt x="1803" y="224"/>
                  </a:moveTo>
                  <a:cubicBezTo>
                    <a:pt x="2455" y="668"/>
                    <a:pt x="1413" y="3183"/>
                    <a:pt x="670" y="2831"/>
                  </a:cubicBezTo>
                  <a:cubicBezTo>
                    <a:pt x="0" y="2513"/>
                    <a:pt x="653" y="0"/>
                    <a:pt x="1803" y="2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3" name="Freeform 86">
              <a:extLst>
                <a:ext uri="{FF2B5EF4-FFF2-40B4-BE49-F238E27FC236}">
                  <a16:creationId xmlns:a16="http://schemas.microsoft.com/office/drawing/2014/main" id="{BE56E969-DF8B-4BD5-A0BD-875C326E46C4}"/>
                </a:ext>
              </a:extLst>
            </p:cNvPr>
            <p:cNvSpPr>
              <a:spLocks/>
            </p:cNvSpPr>
            <p:nvPr/>
          </p:nvSpPr>
          <p:spPr bwMode="auto">
            <a:xfrm>
              <a:off x="4672013" y="3459163"/>
              <a:ext cx="125413" cy="87312"/>
            </a:xfrm>
            <a:custGeom>
              <a:avLst/>
              <a:gdLst>
                <a:gd name="T0" fmla="*/ 1749 w 1759"/>
                <a:gd name="T1" fmla="*/ 560 h 1229"/>
                <a:gd name="T2" fmla="*/ 1532 w 1759"/>
                <a:gd name="T3" fmla="*/ 424 h 1229"/>
                <a:gd name="T4" fmla="*/ 930 w 1759"/>
                <a:gd name="T5" fmla="*/ 640 h 1229"/>
                <a:gd name="T6" fmla="*/ 58 w 1759"/>
                <a:gd name="T7" fmla="*/ 0 h 1229"/>
                <a:gd name="T8" fmla="*/ 0 w 1759"/>
                <a:gd name="T9" fmla="*/ 1161 h 1229"/>
                <a:gd name="T10" fmla="*/ 1160 w 1759"/>
                <a:gd name="T11" fmla="*/ 977 h 1229"/>
                <a:gd name="T12" fmla="*/ 1749 w 1759"/>
                <a:gd name="T13" fmla="*/ 560 h 1229"/>
              </a:gdLst>
              <a:ahLst/>
              <a:cxnLst>
                <a:cxn ang="0">
                  <a:pos x="T0" y="T1"/>
                </a:cxn>
                <a:cxn ang="0">
                  <a:pos x="T2" y="T3"/>
                </a:cxn>
                <a:cxn ang="0">
                  <a:pos x="T4" y="T5"/>
                </a:cxn>
                <a:cxn ang="0">
                  <a:pos x="T6" y="T7"/>
                </a:cxn>
                <a:cxn ang="0">
                  <a:pos x="T8" y="T9"/>
                </a:cxn>
                <a:cxn ang="0">
                  <a:pos x="T10" y="T11"/>
                </a:cxn>
                <a:cxn ang="0">
                  <a:pos x="T12" y="T13"/>
                </a:cxn>
              </a:cxnLst>
              <a:rect l="0" t="0" r="r" b="b"/>
              <a:pathLst>
                <a:path w="1759" h="1229">
                  <a:moveTo>
                    <a:pt x="1749" y="560"/>
                  </a:moveTo>
                  <a:cubicBezTo>
                    <a:pt x="1741" y="467"/>
                    <a:pt x="1625" y="416"/>
                    <a:pt x="1532" y="424"/>
                  </a:cubicBezTo>
                  <a:cubicBezTo>
                    <a:pt x="1349" y="442"/>
                    <a:pt x="1146" y="541"/>
                    <a:pt x="930" y="640"/>
                  </a:cubicBezTo>
                  <a:cubicBezTo>
                    <a:pt x="811" y="695"/>
                    <a:pt x="483" y="118"/>
                    <a:pt x="58" y="0"/>
                  </a:cubicBezTo>
                  <a:lnTo>
                    <a:pt x="0" y="1161"/>
                  </a:lnTo>
                  <a:cubicBezTo>
                    <a:pt x="588" y="1124"/>
                    <a:pt x="768" y="1229"/>
                    <a:pt x="1160" y="977"/>
                  </a:cubicBezTo>
                  <a:cubicBezTo>
                    <a:pt x="1396" y="826"/>
                    <a:pt x="1759" y="686"/>
                    <a:pt x="1749" y="560"/>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87">
              <a:extLst>
                <a:ext uri="{FF2B5EF4-FFF2-40B4-BE49-F238E27FC236}">
                  <a16:creationId xmlns:a16="http://schemas.microsoft.com/office/drawing/2014/main" id="{B808151E-F0FD-4CF1-B65E-DCDDC6DCEFBF}"/>
                </a:ext>
              </a:extLst>
            </p:cNvPr>
            <p:cNvSpPr>
              <a:spLocks/>
            </p:cNvSpPr>
            <p:nvPr/>
          </p:nvSpPr>
          <p:spPr bwMode="auto">
            <a:xfrm>
              <a:off x="4721225" y="3519488"/>
              <a:ext cx="109538" cy="52387"/>
            </a:xfrm>
            <a:custGeom>
              <a:avLst/>
              <a:gdLst>
                <a:gd name="T0" fmla="*/ 1481 w 1519"/>
                <a:gd name="T1" fmla="*/ 344 h 746"/>
                <a:gd name="T2" fmla="*/ 1152 w 1519"/>
                <a:gd name="T3" fmla="*/ 192 h 746"/>
                <a:gd name="T4" fmla="*/ 0 w 1519"/>
                <a:gd name="T5" fmla="*/ 0 h 746"/>
                <a:gd name="T6" fmla="*/ 61 w 1519"/>
                <a:gd name="T7" fmla="*/ 572 h 746"/>
                <a:gd name="T8" fmla="*/ 1003 w 1519"/>
                <a:gd name="T9" fmla="*/ 594 h 746"/>
                <a:gd name="T10" fmla="*/ 1481 w 1519"/>
                <a:gd name="T11" fmla="*/ 344 h 746"/>
              </a:gdLst>
              <a:ahLst/>
              <a:cxnLst>
                <a:cxn ang="0">
                  <a:pos x="T0" y="T1"/>
                </a:cxn>
                <a:cxn ang="0">
                  <a:pos x="T2" y="T3"/>
                </a:cxn>
                <a:cxn ang="0">
                  <a:pos x="T4" y="T5"/>
                </a:cxn>
                <a:cxn ang="0">
                  <a:pos x="T6" y="T7"/>
                </a:cxn>
                <a:cxn ang="0">
                  <a:pos x="T8" y="T9"/>
                </a:cxn>
                <a:cxn ang="0">
                  <a:pos x="T10" y="T11"/>
                </a:cxn>
              </a:cxnLst>
              <a:rect l="0" t="0" r="r" b="b"/>
              <a:pathLst>
                <a:path w="1519" h="746">
                  <a:moveTo>
                    <a:pt x="1481" y="344"/>
                  </a:moveTo>
                  <a:cubicBezTo>
                    <a:pt x="1519" y="197"/>
                    <a:pt x="1274" y="181"/>
                    <a:pt x="1152" y="192"/>
                  </a:cubicBezTo>
                  <a:cubicBezTo>
                    <a:pt x="682" y="232"/>
                    <a:pt x="496" y="202"/>
                    <a:pt x="0" y="0"/>
                  </a:cubicBezTo>
                  <a:lnTo>
                    <a:pt x="61" y="572"/>
                  </a:lnTo>
                  <a:cubicBezTo>
                    <a:pt x="320" y="677"/>
                    <a:pt x="216" y="746"/>
                    <a:pt x="1003" y="594"/>
                  </a:cubicBezTo>
                  <a:cubicBezTo>
                    <a:pt x="1145" y="567"/>
                    <a:pt x="1443" y="491"/>
                    <a:pt x="1481" y="344"/>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88">
              <a:extLst>
                <a:ext uri="{FF2B5EF4-FFF2-40B4-BE49-F238E27FC236}">
                  <a16:creationId xmlns:a16="http://schemas.microsoft.com/office/drawing/2014/main" id="{AAF711C0-227A-48C2-A3CB-2B0AE0C916E1}"/>
                </a:ext>
              </a:extLst>
            </p:cNvPr>
            <p:cNvSpPr>
              <a:spLocks/>
            </p:cNvSpPr>
            <p:nvPr/>
          </p:nvSpPr>
          <p:spPr bwMode="auto">
            <a:xfrm>
              <a:off x="4708525" y="3500438"/>
              <a:ext cx="112713" cy="61912"/>
            </a:xfrm>
            <a:custGeom>
              <a:avLst/>
              <a:gdLst>
                <a:gd name="T0" fmla="*/ 1520 w 1555"/>
                <a:gd name="T1" fmla="*/ 147 h 869"/>
                <a:gd name="T2" fmla="*/ 1141 w 1555"/>
                <a:gd name="T3" fmla="*/ 48 h 869"/>
                <a:gd name="T4" fmla="*/ 0 w 1555"/>
                <a:gd name="T5" fmla="*/ 154 h 869"/>
                <a:gd name="T6" fmla="*/ 192 w 1555"/>
                <a:gd name="T7" fmla="*/ 697 h 869"/>
                <a:gd name="T8" fmla="*/ 909 w 1555"/>
                <a:gd name="T9" fmla="*/ 539 h 869"/>
                <a:gd name="T10" fmla="*/ 1520 w 1555"/>
                <a:gd name="T11" fmla="*/ 147 h 869"/>
              </a:gdLst>
              <a:ahLst/>
              <a:cxnLst>
                <a:cxn ang="0">
                  <a:pos x="T0" y="T1"/>
                </a:cxn>
                <a:cxn ang="0">
                  <a:pos x="T2" y="T3"/>
                </a:cxn>
                <a:cxn ang="0">
                  <a:pos x="T4" y="T5"/>
                </a:cxn>
                <a:cxn ang="0">
                  <a:pos x="T6" y="T7"/>
                </a:cxn>
                <a:cxn ang="0">
                  <a:pos x="T8" y="T9"/>
                </a:cxn>
                <a:cxn ang="0">
                  <a:pos x="T10" y="T11"/>
                </a:cxn>
              </a:cxnLst>
              <a:rect l="0" t="0" r="r" b="b"/>
              <a:pathLst>
                <a:path w="1555" h="869">
                  <a:moveTo>
                    <a:pt x="1520" y="147"/>
                  </a:moveTo>
                  <a:cubicBezTo>
                    <a:pt x="1487" y="0"/>
                    <a:pt x="1257" y="10"/>
                    <a:pt x="1141" y="48"/>
                  </a:cubicBezTo>
                  <a:cubicBezTo>
                    <a:pt x="693" y="196"/>
                    <a:pt x="529" y="237"/>
                    <a:pt x="0" y="154"/>
                  </a:cubicBezTo>
                  <a:lnTo>
                    <a:pt x="192" y="697"/>
                  </a:lnTo>
                  <a:cubicBezTo>
                    <a:pt x="467" y="739"/>
                    <a:pt x="178" y="869"/>
                    <a:pt x="909" y="539"/>
                  </a:cubicBezTo>
                  <a:cubicBezTo>
                    <a:pt x="1041" y="480"/>
                    <a:pt x="1555" y="301"/>
                    <a:pt x="1520" y="147"/>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89">
              <a:extLst>
                <a:ext uri="{FF2B5EF4-FFF2-40B4-BE49-F238E27FC236}">
                  <a16:creationId xmlns:a16="http://schemas.microsoft.com/office/drawing/2014/main" id="{684C4D87-1EDC-4E33-AAF8-14DD710E533E}"/>
                </a:ext>
              </a:extLst>
            </p:cNvPr>
            <p:cNvSpPr>
              <a:spLocks/>
            </p:cNvSpPr>
            <p:nvPr/>
          </p:nvSpPr>
          <p:spPr bwMode="auto">
            <a:xfrm>
              <a:off x="4275138" y="3227388"/>
              <a:ext cx="555625" cy="363537"/>
            </a:xfrm>
            <a:custGeom>
              <a:avLst/>
              <a:gdLst>
                <a:gd name="T0" fmla="*/ 0 w 7748"/>
                <a:gd name="T1" fmla="*/ 1708 h 5090"/>
                <a:gd name="T2" fmla="*/ 1393 w 7748"/>
                <a:gd name="T3" fmla="*/ 0 h 5090"/>
                <a:gd name="T4" fmla="*/ 4350 w 7748"/>
                <a:gd name="T5" fmla="*/ 1622 h 5090"/>
                <a:gd name="T6" fmla="*/ 5908 w 7748"/>
                <a:gd name="T7" fmla="*/ 2499 h 5090"/>
                <a:gd name="T8" fmla="*/ 6895 w 7748"/>
                <a:gd name="T9" fmla="*/ 3342 h 5090"/>
                <a:gd name="T10" fmla="*/ 6956 w 7748"/>
                <a:gd name="T11" fmla="*/ 3601 h 5090"/>
                <a:gd name="T12" fmla="*/ 6402 w 7748"/>
                <a:gd name="T13" fmla="*/ 3567 h 5090"/>
                <a:gd name="T14" fmla="*/ 5592 w 7748"/>
                <a:gd name="T15" fmla="*/ 3189 h 5090"/>
                <a:gd name="T16" fmla="*/ 6548 w 7748"/>
                <a:gd name="T17" fmla="*/ 4485 h 5090"/>
                <a:gd name="T18" fmla="*/ 7444 w 7748"/>
                <a:gd name="T19" fmla="*/ 4692 h 5090"/>
                <a:gd name="T20" fmla="*/ 7497 w 7748"/>
                <a:gd name="T21" fmla="*/ 5074 h 5090"/>
                <a:gd name="T22" fmla="*/ 5348 w 7748"/>
                <a:gd name="T23" fmla="*/ 4435 h 5090"/>
                <a:gd name="T24" fmla="*/ 4129 w 7748"/>
                <a:gd name="T25" fmla="*/ 3149 h 5090"/>
                <a:gd name="T26" fmla="*/ 0 w 7748"/>
                <a:gd name="T27" fmla="*/ 1708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48" h="5090">
                  <a:moveTo>
                    <a:pt x="0" y="1708"/>
                  </a:moveTo>
                  <a:cubicBezTo>
                    <a:pt x="112" y="1802"/>
                    <a:pt x="856" y="108"/>
                    <a:pt x="1393" y="0"/>
                  </a:cubicBezTo>
                  <a:cubicBezTo>
                    <a:pt x="1393" y="0"/>
                    <a:pt x="4077" y="1529"/>
                    <a:pt x="4350" y="1622"/>
                  </a:cubicBezTo>
                  <a:cubicBezTo>
                    <a:pt x="4541" y="1687"/>
                    <a:pt x="5377" y="1761"/>
                    <a:pt x="5908" y="2499"/>
                  </a:cubicBezTo>
                  <a:cubicBezTo>
                    <a:pt x="6221" y="2934"/>
                    <a:pt x="6480" y="3117"/>
                    <a:pt x="6895" y="3342"/>
                  </a:cubicBezTo>
                  <a:cubicBezTo>
                    <a:pt x="7002" y="3400"/>
                    <a:pt x="7059" y="3537"/>
                    <a:pt x="6956" y="3601"/>
                  </a:cubicBezTo>
                  <a:cubicBezTo>
                    <a:pt x="6772" y="3716"/>
                    <a:pt x="6536" y="3622"/>
                    <a:pt x="6402" y="3567"/>
                  </a:cubicBezTo>
                  <a:cubicBezTo>
                    <a:pt x="5661" y="3261"/>
                    <a:pt x="5793" y="3201"/>
                    <a:pt x="5592" y="3189"/>
                  </a:cubicBezTo>
                  <a:cubicBezTo>
                    <a:pt x="5697" y="3773"/>
                    <a:pt x="6225" y="4348"/>
                    <a:pt x="6548" y="4485"/>
                  </a:cubicBezTo>
                  <a:cubicBezTo>
                    <a:pt x="6890" y="4631"/>
                    <a:pt x="7174" y="4530"/>
                    <a:pt x="7444" y="4692"/>
                  </a:cubicBezTo>
                  <a:cubicBezTo>
                    <a:pt x="7658" y="4820"/>
                    <a:pt x="7748" y="5090"/>
                    <a:pt x="7497" y="5074"/>
                  </a:cubicBezTo>
                  <a:cubicBezTo>
                    <a:pt x="7190" y="5055"/>
                    <a:pt x="6096" y="5011"/>
                    <a:pt x="5348" y="4435"/>
                  </a:cubicBezTo>
                  <a:cubicBezTo>
                    <a:pt x="4832" y="4039"/>
                    <a:pt x="4569" y="3628"/>
                    <a:pt x="4129" y="3149"/>
                  </a:cubicBezTo>
                  <a:cubicBezTo>
                    <a:pt x="4009" y="3018"/>
                    <a:pt x="0" y="1708"/>
                    <a:pt x="0" y="170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7" name="Freeform 90">
              <a:extLst>
                <a:ext uri="{FF2B5EF4-FFF2-40B4-BE49-F238E27FC236}">
                  <a16:creationId xmlns:a16="http://schemas.microsoft.com/office/drawing/2014/main" id="{10DA8D52-4772-4CAD-895E-7ED6A137DD5F}"/>
                </a:ext>
              </a:extLst>
            </p:cNvPr>
            <p:cNvSpPr>
              <a:spLocks/>
            </p:cNvSpPr>
            <p:nvPr/>
          </p:nvSpPr>
          <p:spPr bwMode="auto">
            <a:xfrm>
              <a:off x="4713288" y="3532188"/>
              <a:ext cx="79375" cy="30162"/>
            </a:xfrm>
            <a:custGeom>
              <a:avLst/>
              <a:gdLst>
                <a:gd name="T0" fmla="*/ 1032 w 1104"/>
                <a:gd name="T1" fmla="*/ 427 h 427"/>
                <a:gd name="T2" fmla="*/ 1052 w 1104"/>
                <a:gd name="T3" fmla="*/ 427 h 427"/>
                <a:gd name="T4" fmla="*/ 1104 w 1104"/>
                <a:gd name="T5" fmla="*/ 372 h 427"/>
                <a:gd name="T6" fmla="*/ 1051 w 1104"/>
                <a:gd name="T7" fmla="*/ 321 h 427"/>
                <a:gd name="T8" fmla="*/ 1049 w 1104"/>
                <a:gd name="T9" fmla="*/ 321 h 427"/>
                <a:gd name="T10" fmla="*/ 91 w 1104"/>
                <a:gd name="T11" fmla="*/ 18 h 427"/>
                <a:gd name="T12" fmla="*/ 17 w 1104"/>
                <a:gd name="T13" fmla="*/ 29 h 427"/>
                <a:gd name="T14" fmla="*/ 28 w 1104"/>
                <a:gd name="T15" fmla="*/ 103 h 427"/>
                <a:gd name="T16" fmla="*/ 1032 w 1104"/>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 h="427">
                  <a:moveTo>
                    <a:pt x="1032" y="427"/>
                  </a:moveTo>
                  <a:cubicBezTo>
                    <a:pt x="1039" y="427"/>
                    <a:pt x="1046" y="427"/>
                    <a:pt x="1052" y="427"/>
                  </a:cubicBezTo>
                  <a:cubicBezTo>
                    <a:pt x="1081" y="426"/>
                    <a:pt x="1104" y="402"/>
                    <a:pt x="1104" y="372"/>
                  </a:cubicBezTo>
                  <a:cubicBezTo>
                    <a:pt x="1103" y="344"/>
                    <a:pt x="1079" y="321"/>
                    <a:pt x="1051" y="321"/>
                  </a:cubicBezTo>
                  <a:cubicBezTo>
                    <a:pt x="1050" y="321"/>
                    <a:pt x="1050" y="321"/>
                    <a:pt x="1049" y="321"/>
                  </a:cubicBezTo>
                  <a:cubicBezTo>
                    <a:pt x="794" y="328"/>
                    <a:pt x="301" y="173"/>
                    <a:pt x="91" y="18"/>
                  </a:cubicBezTo>
                  <a:cubicBezTo>
                    <a:pt x="67" y="0"/>
                    <a:pt x="34" y="5"/>
                    <a:pt x="17" y="29"/>
                  </a:cubicBezTo>
                  <a:cubicBezTo>
                    <a:pt x="0" y="52"/>
                    <a:pt x="5" y="85"/>
                    <a:pt x="28" y="103"/>
                  </a:cubicBezTo>
                  <a:cubicBezTo>
                    <a:pt x="251" y="267"/>
                    <a:pt x="748" y="427"/>
                    <a:pt x="1032" y="4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91">
              <a:extLst>
                <a:ext uri="{FF2B5EF4-FFF2-40B4-BE49-F238E27FC236}">
                  <a16:creationId xmlns:a16="http://schemas.microsoft.com/office/drawing/2014/main" id="{7D02E3A8-E1C6-46D5-B190-77C45035D85A}"/>
                </a:ext>
              </a:extLst>
            </p:cNvPr>
            <p:cNvSpPr>
              <a:spLocks/>
            </p:cNvSpPr>
            <p:nvPr/>
          </p:nvSpPr>
          <p:spPr bwMode="auto">
            <a:xfrm>
              <a:off x="4641850" y="3435350"/>
              <a:ext cx="52388" cy="30162"/>
            </a:xfrm>
            <a:custGeom>
              <a:avLst/>
              <a:gdLst>
                <a:gd name="T0" fmla="*/ 671 w 731"/>
                <a:gd name="T1" fmla="*/ 428 h 428"/>
                <a:gd name="T2" fmla="*/ 716 w 731"/>
                <a:gd name="T3" fmla="*/ 401 h 428"/>
                <a:gd name="T4" fmla="*/ 697 w 731"/>
                <a:gd name="T5" fmla="*/ 329 h 428"/>
                <a:gd name="T6" fmla="*/ 560 w 731"/>
                <a:gd name="T7" fmla="*/ 279 h 428"/>
                <a:gd name="T8" fmla="*/ 98 w 731"/>
                <a:gd name="T9" fmla="*/ 24 h 428"/>
                <a:gd name="T10" fmla="*/ 23 w 731"/>
                <a:gd name="T11" fmla="*/ 19 h 428"/>
                <a:gd name="T12" fmla="*/ 19 w 731"/>
                <a:gd name="T13" fmla="*/ 94 h 428"/>
                <a:gd name="T14" fmla="*/ 530 w 731"/>
                <a:gd name="T15" fmla="*/ 381 h 428"/>
                <a:gd name="T16" fmla="*/ 644 w 731"/>
                <a:gd name="T17" fmla="*/ 420 h 428"/>
                <a:gd name="T18" fmla="*/ 671 w 731"/>
                <a:gd name="T1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428">
                  <a:moveTo>
                    <a:pt x="671" y="428"/>
                  </a:moveTo>
                  <a:cubicBezTo>
                    <a:pt x="689" y="428"/>
                    <a:pt x="707" y="418"/>
                    <a:pt x="716" y="401"/>
                  </a:cubicBezTo>
                  <a:cubicBezTo>
                    <a:pt x="731" y="376"/>
                    <a:pt x="722" y="344"/>
                    <a:pt x="697" y="329"/>
                  </a:cubicBezTo>
                  <a:cubicBezTo>
                    <a:pt x="664" y="310"/>
                    <a:pt x="618" y="296"/>
                    <a:pt x="560" y="279"/>
                  </a:cubicBezTo>
                  <a:cubicBezTo>
                    <a:pt x="425" y="239"/>
                    <a:pt x="240" y="185"/>
                    <a:pt x="98" y="24"/>
                  </a:cubicBezTo>
                  <a:cubicBezTo>
                    <a:pt x="79" y="2"/>
                    <a:pt x="45" y="0"/>
                    <a:pt x="23" y="19"/>
                  </a:cubicBezTo>
                  <a:cubicBezTo>
                    <a:pt x="2" y="39"/>
                    <a:pt x="0" y="72"/>
                    <a:pt x="19" y="94"/>
                  </a:cubicBezTo>
                  <a:cubicBezTo>
                    <a:pt x="181" y="278"/>
                    <a:pt x="391" y="340"/>
                    <a:pt x="530" y="381"/>
                  </a:cubicBezTo>
                  <a:cubicBezTo>
                    <a:pt x="579" y="395"/>
                    <a:pt x="622" y="408"/>
                    <a:pt x="644" y="420"/>
                  </a:cubicBezTo>
                  <a:cubicBezTo>
                    <a:pt x="652" y="425"/>
                    <a:pt x="662" y="428"/>
                    <a:pt x="671" y="42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92">
              <a:extLst>
                <a:ext uri="{FF2B5EF4-FFF2-40B4-BE49-F238E27FC236}">
                  <a16:creationId xmlns:a16="http://schemas.microsoft.com/office/drawing/2014/main" id="{14FC6C2C-A185-4185-B42A-112EFC7882B7}"/>
                </a:ext>
              </a:extLst>
            </p:cNvPr>
            <p:cNvSpPr>
              <a:spLocks/>
            </p:cNvSpPr>
            <p:nvPr/>
          </p:nvSpPr>
          <p:spPr bwMode="auto">
            <a:xfrm>
              <a:off x="3937000" y="2551113"/>
              <a:ext cx="636588" cy="971550"/>
            </a:xfrm>
            <a:custGeom>
              <a:avLst/>
              <a:gdLst>
                <a:gd name="T0" fmla="*/ 8887 w 8887"/>
                <a:gd name="T1" fmla="*/ 11011 h 13603"/>
                <a:gd name="T2" fmla="*/ 4787 w 8887"/>
                <a:gd name="T3" fmla="*/ 7196 h 13603"/>
                <a:gd name="T4" fmla="*/ 6599 w 8887"/>
                <a:gd name="T5" fmla="*/ 6909 h 13603"/>
                <a:gd name="T6" fmla="*/ 5190 w 8887"/>
                <a:gd name="T7" fmla="*/ 0 h 13603"/>
                <a:gd name="T8" fmla="*/ 1239 w 8887"/>
                <a:gd name="T9" fmla="*/ 5291 h 13603"/>
                <a:gd name="T10" fmla="*/ 2177 w 8887"/>
                <a:gd name="T11" fmla="*/ 10371 h 13603"/>
                <a:gd name="T12" fmla="*/ 7701 w 8887"/>
                <a:gd name="T13" fmla="*/ 13603 h 13603"/>
                <a:gd name="T14" fmla="*/ 8887 w 8887"/>
                <a:gd name="T15" fmla="*/ 11011 h 13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87" h="13603">
                  <a:moveTo>
                    <a:pt x="8887" y="11011"/>
                  </a:moveTo>
                  <a:lnTo>
                    <a:pt x="4787" y="7196"/>
                  </a:lnTo>
                  <a:lnTo>
                    <a:pt x="6599" y="6909"/>
                  </a:lnTo>
                  <a:lnTo>
                    <a:pt x="5190" y="0"/>
                  </a:lnTo>
                  <a:cubicBezTo>
                    <a:pt x="3764" y="677"/>
                    <a:pt x="2721" y="2450"/>
                    <a:pt x="1239" y="5291"/>
                  </a:cubicBezTo>
                  <a:cubicBezTo>
                    <a:pt x="259" y="7171"/>
                    <a:pt x="0" y="9070"/>
                    <a:pt x="2177" y="10371"/>
                  </a:cubicBezTo>
                  <a:cubicBezTo>
                    <a:pt x="3256" y="11017"/>
                    <a:pt x="7631" y="13603"/>
                    <a:pt x="7701" y="13603"/>
                  </a:cubicBezTo>
                  <a:cubicBezTo>
                    <a:pt x="7172" y="13215"/>
                    <a:pt x="8124" y="10589"/>
                    <a:pt x="8887" y="1101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0" name="Freeform 93">
              <a:extLst>
                <a:ext uri="{FF2B5EF4-FFF2-40B4-BE49-F238E27FC236}">
                  <a16:creationId xmlns:a16="http://schemas.microsoft.com/office/drawing/2014/main" id="{C069B467-0614-4AD6-80CA-425430D8B1BC}"/>
                </a:ext>
              </a:extLst>
            </p:cNvPr>
            <p:cNvSpPr>
              <a:spLocks/>
            </p:cNvSpPr>
            <p:nvPr/>
          </p:nvSpPr>
          <p:spPr bwMode="auto">
            <a:xfrm>
              <a:off x="4271963" y="2924175"/>
              <a:ext cx="73025" cy="169862"/>
            </a:xfrm>
            <a:custGeom>
              <a:avLst/>
              <a:gdLst>
                <a:gd name="T0" fmla="*/ 1012 w 1012"/>
                <a:gd name="T1" fmla="*/ 0 h 2374"/>
                <a:gd name="T2" fmla="*/ 0 w 1012"/>
                <a:gd name="T3" fmla="*/ 1974 h 2374"/>
                <a:gd name="T4" fmla="*/ 454 w 1012"/>
                <a:gd name="T5" fmla="*/ 2374 h 2374"/>
                <a:gd name="T6" fmla="*/ 1012 w 1012"/>
                <a:gd name="T7" fmla="*/ 0 h 2374"/>
              </a:gdLst>
              <a:ahLst/>
              <a:cxnLst>
                <a:cxn ang="0">
                  <a:pos x="T0" y="T1"/>
                </a:cxn>
                <a:cxn ang="0">
                  <a:pos x="T2" y="T3"/>
                </a:cxn>
                <a:cxn ang="0">
                  <a:pos x="T4" y="T5"/>
                </a:cxn>
                <a:cxn ang="0">
                  <a:pos x="T6" y="T7"/>
                </a:cxn>
              </a:cxnLst>
              <a:rect l="0" t="0" r="r" b="b"/>
              <a:pathLst>
                <a:path w="1012" h="2374">
                  <a:moveTo>
                    <a:pt x="1012" y="0"/>
                  </a:moveTo>
                  <a:lnTo>
                    <a:pt x="0" y="1974"/>
                  </a:lnTo>
                  <a:lnTo>
                    <a:pt x="454" y="2374"/>
                  </a:lnTo>
                  <a:lnTo>
                    <a:pt x="101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1" name="Freeform 94">
              <a:extLst>
                <a:ext uri="{FF2B5EF4-FFF2-40B4-BE49-F238E27FC236}">
                  <a16:creationId xmlns:a16="http://schemas.microsoft.com/office/drawing/2014/main" id="{8CCFBE5B-BEAA-4B9C-9A0A-D9BE96D8CD69}"/>
                </a:ext>
              </a:extLst>
            </p:cNvPr>
            <p:cNvSpPr>
              <a:spLocks/>
            </p:cNvSpPr>
            <p:nvPr/>
          </p:nvSpPr>
          <p:spPr bwMode="auto">
            <a:xfrm>
              <a:off x="4891088" y="3032125"/>
              <a:ext cx="79375" cy="322262"/>
            </a:xfrm>
            <a:custGeom>
              <a:avLst/>
              <a:gdLst>
                <a:gd name="T0" fmla="*/ 0 w 1108"/>
                <a:gd name="T1" fmla="*/ 1235 h 4505"/>
                <a:gd name="T2" fmla="*/ 1108 w 1108"/>
                <a:gd name="T3" fmla="*/ 4505 h 4505"/>
                <a:gd name="T4" fmla="*/ 177 w 1108"/>
                <a:gd name="T5" fmla="*/ 0 h 4505"/>
                <a:gd name="T6" fmla="*/ 0 w 1108"/>
                <a:gd name="T7" fmla="*/ 1235 h 4505"/>
              </a:gdLst>
              <a:ahLst/>
              <a:cxnLst>
                <a:cxn ang="0">
                  <a:pos x="T0" y="T1"/>
                </a:cxn>
                <a:cxn ang="0">
                  <a:pos x="T2" y="T3"/>
                </a:cxn>
                <a:cxn ang="0">
                  <a:pos x="T4" y="T5"/>
                </a:cxn>
                <a:cxn ang="0">
                  <a:pos x="T6" y="T7"/>
                </a:cxn>
              </a:cxnLst>
              <a:rect l="0" t="0" r="r" b="b"/>
              <a:pathLst>
                <a:path w="1108" h="4505">
                  <a:moveTo>
                    <a:pt x="0" y="1235"/>
                  </a:moveTo>
                  <a:cubicBezTo>
                    <a:pt x="247" y="2152"/>
                    <a:pt x="755" y="3412"/>
                    <a:pt x="1108" y="4505"/>
                  </a:cubicBezTo>
                  <a:lnTo>
                    <a:pt x="177" y="0"/>
                  </a:lnTo>
                  <a:lnTo>
                    <a:pt x="0" y="123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95">
              <a:extLst>
                <a:ext uri="{FF2B5EF4-FFF2-40B4-BE49-F238E27FC236}">
                  <a16:creationId xmlns:a16="http://schemas.microsoft.com/office/drawing/2014/main" id="{D56D8974-A109-4183-BC7A-1DAF3DFBC8AC}"/>
                </a:ext>
              </a:extLst>
            </p:cNvPr>
            <p:cNvSpPr>
              <a:spLocks/>
            </p:cNvSpPr>
            <p:nvPr/>
          </p:nvSpPr>
          <p:spPr bwMode="auto">
            <a:xfrm>
              <a:off x="4176713" y="2303463"/>
              <a:ext cx="141288" cy="20637"/>
            </a:xfrm>
            <a:custGeom>
              <a:avLst/>
              <a:gdLst>
                <a:gd name="T0" fmla="*/ 1957 w 1957"/>
                <a:gd name="T1" fmla="*/ 211 h 278"/>
                <a:gd name="T2" fmla="*/ 1906 w 1957"/>
                <a:gd name="T3" fmla="*/ 160 h 278"/>
                <a:gd name="T4" fmla="*/ 66 w 1957"/>
                <a:gd name="T5" fmla="*/ 4 h 278"/>
                <a:gd name="T6" fmla="*/ 3 w 1957"/>
                <a:gd name="T7" fmla="*/ 55 h 278"/>
                <a:gd name="T8" fmla="*/ 54 w 1957"/>
                <a:gd name="T9" fmla="*/ 118 h 278"/>
                <a:gd name="T10" fmla="*/ 1893 w 1957"/>
                <a:gd name="T11" fmla="*/ 275 h 278"/>
                <a:gd name="T12" fmla="*/ 1957 w 1957"/>
                <a:gd name="T13" fmla="*/ 224 h 278"/>
                <a:gd name="T14" fmla="*/ 1957 w 1957"/>
                <a:gd name="T15" fmla="*/ 211 h 2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7" h="278">
                  <a:moveTo>
                    <a:pt x="1957" y="211"/>
                  </a:moveTo>
                  <a:cubicBezTo>
                    <a:pt x="1954" y="185"/>
                    <a:pt x="1933" y="163"/>
                    <a:pt x="1906" y="160"/>
                  </a:cubicBezTo>
                  <a:lnTo>
                    <a:pt x="66" y="4"/>
                  </a:lnTo>
                  <a:cubicBezTo>
                    <a:pt x="35" y="0"/>
                    <a:pt x="6" y="23"/>
                    <a:pt x="3" y="55"/>
                  </a:cubicBezTo>
                  <a:cubicBezTo>
                    <a:pt x="0" y="86"/>
                    <a:pt x="22" y="115"/>
                    <a:pt x="54" y="118"/>
                  </a:cubicBezTo>
                  <a:lnTo>
                    <a:pt x="1893" y="275"/>
                  </a:lnTo>
                  <a:cubicBezTo>
                    <a:pt x="1925" y="278"/>
                    <a:pt x="1954" y="255"/>
                    <a:pt x="1957" y="224"/>
                  </a:cubicBezTo>
                  <a:cubicBezTo>
                    <a:pt x="1957" y="219"/>
                    <a:pt x="1957" y="215"/>
                    <a:pt x="1957" y="21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96">
              <a:extLst>
                <a:ext uri="{FF2B5EF4-FFF2-40B4-BE49-F238E27FC236}">
                  <a16:creationId xmlns:a16="http://schemas.microsoft.com/office/drawing/2014/main" id="{E0B34D34-483A-4E89-BC4B-E983FBD4FADA}"/>
                </a:ext>
              </a:extLst>
            </p:cNvPr>
            <p:cNvSpPr>
              <a:spLocks/>
            </p:cNvSpPr>
            <p:nvPr/>
          </p:nvSpPr>
          <p:spPr bwMode="auto">
            <a:xfrm>
              <a:off x="4225925" y="2395538"/>
              <a:ext cx="98425" cy="41275"/>
            </a:xfrm>
            <a:custGeom>
              <a:avLst/>
              <a:gdLst>
                <a:gd name="T0" fmla="*/ 1348 w 1353"/>
                <a:gd name="T1" fmla="*/ 56 h 575"/>
                <a:gd name="T2" fmla="*/ 1311 w 1353"/>
                <a:gd name="T3" fmla="*/ 120 h 575"/>
                <a:gd name="T4" fmla="*/ 84 w 1353"/>
                <a:gd name="T5" fmla="*/ 564 h 575"/>
                <a:gd name="T6" fmla="*/ 10 w 1353"/>
                <a:gd name="T7" fmla="*/ 530 h 575"/>
                <a:gd name="T8" fmla="*/ 45 w 1353"/>
                <a:gd name="T9" fmla="*/ 456 h 575"/>
                <a:gd name="T10" fmla="*/ 1272 w 1353"/>
                <a:gd name="T11" fmla="*/ 11 h 575"/>
                <a:gd name="T12" fmla="*/ 1346 w 1353"/>
                <a:gd name="T13" fmla="*/ 46 h 575"/>
                <a:gd name="T14" fmla="*/ 1348 w 1353"/>
                <a:gd name="T15" fmla="*/ 56 h 5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3" h="575">
                  <a:moveTo>
                    <a:pt x="1348" y="56"/>
                  </a:moveTo>
                  <a:cubicBezTo>
                    <a:pt x="1353" y="83"/>
                    <a:pt x="1338" y="110"/>
                    <a:pt x="1311" y="120"/>
                  </a:cubicBezTo>
                  <a:lnTo>
                    <a:pt x="84" y="564"/>
                  </a:lnTo>
                  <a:cubicBezTo>
                    <a:pt x="54" y="575"/>
                    <a:pt x="21" y="560"/>
                    <a:pt x="10" y="530"/>
                  </a:cubicBezTo>
                  <a:cubicBezTo>
                    <a:pt x="0" y="500"/>
                    <a:pt x="15" y="467"/>
                    <a:pt x="45" y="456"/>
                  </a:cubicBezTo>
                  <a:lnTo>
                    <a:pt x="1272" y="11"/>
                  </a:lnTo>
                  <a:cubicBezTo>
                    <a:pt x="1302" y="0"/>
                    <a:pt x="1335" y="16"/>
                    <a:pt x="1346" y="46"/>
                  </a:cubicBezTo>
                  <a:cubicBezTo>
                    <a:pt x="1347" y="49"/>
                    <a:pt x="1348" y="53"/>
                    <a:pt x="1348" y="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97">
              <a:extLst>
                <a:ext uri="{FF2B5EF4-FFF2-40B4-BE49-F238E27FC236}">
                  <a16:creationId xmlns:a16="http://schemas.microsoft.com/office/drawing/2014/main" id="{799C9220-7428-4E5E-B327-4578B9FEFC67}"/>
                </a:ext>
              </a:extLst>
            </p:cNvPr>
            <p:cNvSpPr>
              <a:spLocks/>
            </p:cNvSpPr>
            <p:nvPr/>
          </p:nvSpPr>
          <p:spPr bwMode="auto">
            <a:xfrm>
              <a:off x="3325813" y="5664200"/>
              <a:ext cx="5540375" cy="7937"/>
            </a:xfrm>
            <a:custGeom>
              <a:avLst/>
              <a:gdLst>
                <a:gd name="T0" fmla="*/ 77205 w 77258"/>
                <a:gd name="T1" fmla="*/ 106 h 106"/>
                <a:gd name="T2" fmla="*/ 52 w 77258"/>
                <a:gd name="T3" fmla="*/ 106 h 106"/>
                <a:gd name="T4" fmla="*/ 0 w 77258"/>
                <a:gd name="T5" fmla="*/ 53 h 106"/>
                <a:gd name="T6" fmla="*/ 52 w 77258"/>
                <a:gd name="T7" fmla="*/ 0 h 106"/>
                <a:gd name="T8" fmla="*/ 77205 w 77258"/>
                <a:gd name="T9" fmla="*/ 0 h 106"/>
                <a:gd name="T10" fmla="*/ 77258 w 77258"/>
                <a:gd name="T11" fmla="*/ 53 h 106"/>
                <a:gd name="T12" fmla="*/ 77205 w 77258"/>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77258" h="106">
                  <a:moveTo>
                    <a:pt x="77205" y="106"/>
                  </a:moveTo>
                  <a:lnTo>
                    <a:pt x="52" y="106"/>
                  </a:lnTo>
                  <a:cubicBezTo>
                    <a:pt x="23" y="106"/>
                    <a:pt x="0" y="82"/>
                    <a:pt x="0" y="53"/>
                  </a:cubicBezTo>
                  <a:cubicBezTo>
                    <a:pt x="0" y="24"/>
                    <a:pt x="23" y="0"/>
                    <a:pt x="52" y="0"/>
                  </a:cubicBezTo>
                  <a:lnTo>
                    <a:pt x="77205" y="0"/>
                  </a:lnTo>
                  <a:cubicBezTo>
                    <a:pt x="77234" y="0"/>
                    <a:pt x="77258" y="24"/>
                    <a:pt x="77258" y="53"/>
                  </a:cubicBezTo>
                  <a:cubicBezTo>
                    <a:pt x="77258" y="82"/>
                    <a:pt x="77234" y="106"/>
                    <a:pt x="77205" y="10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0662188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669C8-730D-4F1D-B540-BF7D333318AF}"/>
              </a:ext>
            </a:extLst>
          </p:cNvPr>
          <p:cNvSpPr>
            <a:spLocks noGrp="1"/>
          </p:cNvSpPr>
          <p:nvPr>
            <p:ph type="title"/>
          </p:nvPr>
        </p:nvSpPr>
        <p:spPr/>
        <p:txBody>
          <a:bodyPr/>
          <a:lstStyle/>
          <a:p>
            <a:r>
              <a:rPr lang="en-GB"/>
              <a:t>Next steps</a:t>
            </a:r>
          </a:p>
        </p:txBody>
      </p:sp>
      <p:graphicFrame>
        <p:nvGraphicFramePr>
          <p:cNvPr id="25" name="Content Placeholder 2" descr="Try out the accessibility inspector.&#10;Ask questions, share lessons and tips in the O365 Community.&#10;Check out the links in the slide deck.&#10;Tell us what you want the next accessibility session to cover.&#10;">
            <a:extLst>
              <a:ext uri="{FF2B5EF4-FFF2-40B4-BE49-F238E27FC236}">
                <a16:creationId xmlns:a16="http://schemas.microsoft.com/office/drawing/2014/main" id="{CED710C8-CD5E-4FE6-AAE0-FEA5753A8959}"/>
              </a:ext>
            </a:extLst>
          </p:cNvPr>
          <p:cNvGraphicFramePr>
            <a:graphicFrameLocks noGrp="1"/>
          </p:cNvGraphicFramePr>
          <p:nvPr>
            <p:ph sz="quarter" idx="10"/>
            <p:extLst>
              <p:ext uri="{D42A27DB-BD31-4B8C-83A1-F6EECF244321}">
                <p14:modId xmlns:p14="http://schemas.microsoft.com/office/powerpoint/2010/main" val="2032390964"/>
              </p:ext>
            </p:extLst>
          </p:nvPr>
        </p:nvGraphicFramePr>
        <p:xfrm>
          <a:off x="336550" y="1268413"/>
          <a:ext cx="11518900" cy="504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4153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21249-5731-47D8-8E0A-1D231129E42F}"/>
              </a:ext>
            </a:extLst>
          </p:cNvPr>
          <p:cNvSpPr>
            <a:spLocks noGrp="1"/>
          </p:cNvSpPr>
          <p:nvPr>
            <p:ph type="title"/>
          </p:nvPr>
        </p:nvSpPr>
        <p:spPr/>
        <p:txBody>
          <a:bodyPr/>
          <a:lstStyle/>
          <a:p>
            <a:r>
              <a:rPr lang="en-GB"/>
              <a:t>Accessibility is for everyone</a:t>
            </a:r>
          </a:p>
        </p:txBody>
      </p:sp>
      <p:pic>
        <p:nvPicPr>
          <p:cNvPr id="7" name="Content Placeholder 6" descr="mmersive Reader provides options for a comfortable and easy to process experience by allowing you to listen to the text read aloud or adjust how text appears by modifying spacing, color and more.">
            <a:extLst>
              <a:ext uri="{FF2B5EF4-FFF2-40B4-BE49-F238E27FC236}">
                <a16:creationId xmlns:a16="http://schemas.microsoft.com/office/drawing/2014/main" id="{CF708C44-CF9F-46B1-8F7B-EDC7A61F72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86119" y="1779162"/>
            <a:ext cx="6062582" cy="1720945"/>
          </a:xfrm>
          <a:ln w="76200">
            <a:solidFill>
              <a:schemeClr val="accent3"/>
            </a:solidFill>
          </a:ln>
        </p:spPr>
      </p:pic>
      <p:pic>
        <p:nvPicPr>
          <p:cNvPr id="9" name="Picture 8" descr="Give your fingers a break and dictate your content.">
            <a:extLst>
              <a:ext uri="{FF2B5EF4-FFF2-40B4-BE49-F238E27FC236}">
                <a16:creationId xmlns:a16="http://schemas.microsoft.com/office/drawing/2014/main" id="{AE4DE182-5BF4-4686-8ADB-FAB18A570F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2955" y="3626785"/>
            <a:ext cx="1535170" cy="2607141"/>
          </a:xfrm>
          <a:prstGeom prst="rect">
            <a:avLst/>
          </a:prstGeom>
          <a:ln w="76200">
            <a:solidFill>
              <a:schemeClr val="accent3"/>
            </a:solidFill>
          </a:ln>
        </p:spPr>
      </p:pic>
      <p:grpSp>
        <p:nvGrpSpPr>
          <p:cNvPr id="90" name="Group 89" descr="Dark and Light modes can help give you a more comfortable experience">
            <a:extLst>
              <a:ext uri="{FF2B5EF4-FFF2-40B4-BE49-F238E27FC236}">
                <a16:creationId xmlns:a16="http://schemas.microsoft.com/office/drawing/2014/main" id="{88F93B82-0E47-4DC4-8CBF-775EA554A629}"/>
              </a:ext>
            </a:extLst>
          </p:cNvPr>
          <p:cNvGrpSpPr/>
          <p:nvPr/>
        </p:nvGrpSpPr>
        <p:grpSpPr>
          <a:xfrm>
            <a:off x="617727" y="3641321"/>
            <a:ext cx="5602714" cy="2590828"/>
            <a:chOff x="617727" y="3641321"/>
            <a:chExt cx="5602714" cy="2590828"/>
          </a:xfrm>
        </p:grpSpPr>
        <p:pic>
          <p:nvPicPr>
            <p:cNvPr id="47" name="Picture 46">
              <a:extLst>
                <a:ext uri="{FF2B5EF4-FFF2-40B4-BE49-F238E27FC236}">
                  <a16:creationId xmlns:a16="http://schemas.microsoft.com/office/drawing/2014/main" id="{BE417CDF-8B34-4BE4-AF8B-07B45D7598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727" y="3641321"/>
              <a:ext cx="2750100" cy="2590828"/>
            </a:xfrm>
            <a:prstGeom prst="rect">
              <a:avLst/>
            </a:prstGeom>
            <a:ln w="76200">
              <a:solidFill>
                <a:schemeClr val="accent3"/>
              </a:solidFill>
            </a:ln>
          </p:spPr>
        </p:pic>
        <p:pic>
          <p:nvPicPr>
            <p:cNvPr id="49" name="Picture 48">
              <a:extLst>
                <a:ext uri="{FF2B5EF4-FFF2-40B4-BE49-F238E27FC236}">
                  <a16:creationId xmlns:a16="http://schemas.microsoft.com/office/drawing/2014/main" id="{40077DD1-004C-4A17-8C59-B24E81C5F6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0341" y="3641321"/>
              <a:ext cx="2750100" cy="2590827"/>
            </a:xfrm>
            <a:prstGeom prst="rect">
              <a:avLst/>
            </a:prstGeom>
            <a:ln w="76200">
              <a:solidFill>
                <a:schemeClr val="accent3"/>
              </a:solidFill>
            </a:ln>
          </p:spPr>
        </p:pic>
      </p:grpSp>
      <p:pic>
        <p:nvPicPr>
          <p:cNvPr id="51" name="Picture 50" descr="You may find you experience reduced eye strain by turning on the night light feature, even during the day.">
            <a:extLst>
              <a:ext uri="{FF2B5EF4-FFF2-40B4-BE49-F238E27FC236}">
                <a16:creationId xmlns:a16="http://schemas.microsoft.com/office/drawing/2014/main" id="{67A50436-9D7A-40BE-967E-9F37215456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33157" y="1779164"/>
            <a:ext cx="2762771" cy="1720944"/>
          </a:xfrm>
          <a:prstGeom prst="rect">
            <a:avLst/>
          </a:prstGeom>
          <a:ln w="76200">
            <a:solidFill>
              <a:schemeClr val="accent3"/>
            </a:solidFill>
          </a:ln>
        </p:spPr>
      </p:pic>
      <p:pic>
        <p:nvPicPr>
          <p:cNvPr id="53" name="Picture 52" descr="Change the scale of text and apps to suit your preferences.">
            <a:extLst>
              <a:ext uri="{FF2B5EF4-FFF2-40B4-BE49-F238E27FC236}">
                <a16:creationId xmlns:a16="http://schemas.microsoft.com/office/drawing/2014/main" id="{99F65AC1-D563-4C1C-8A94-5BC0DAAEF6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60639" y="3612746"/>
            <a:ext cx="3535668" cy="2621180"/>
          </a:xfrm>
          <a:prstGeom prst="rect">
            <a:avLst/>
          </a:prstGeom>
          <a:ln w="76200">
            <a:solidFill>
              <a:schemeClr val="accent3"/>
            </a:solidFill>
          </a:ln>
        </p:spPr>
      </p:pic>
      <p:grpSp>
        <p:nvGrpSpPr>
          <p:cNvPr id="54" name="Group 53">
            <a:extLst>
              <a:ext uri="{FF2B5EF4-FFF2-40B4-BE49-F238E27FC236}">
                <a16:creationId xmlns:a16="http://schemas.microsoft.com/office/drawing/2014/main" id="{12FA851E-8FAF-4B63-B415-A0EF79AD90A7}"/>
              </a:ext>
              <a:ext uri="{C183D7F6-B498-43B3-948B-1728B52AA6E4}">
                <adec:decorative xmlns:adec="http://schemas.microsoft.com/office/drawing/2017/decorative" val="1"/>
              </a:ext>
            </a:extLst>
          </p:cNvPr>
          <p:cNvGrpSpPr>
            <a:grpSpLocks noChangeAspect="1"/>
          </p:cNvGrpSpPr>
          <p:nvPr/>
        </p:nvGrpSpPr>
        <p:grpSpPr>
          <a:xfrm>
            <a:off x="137291" y="1057262"/>
            <a:ext cx="2667052" cy="2513452"/>
            <a:chOff x="3976688" y="1789113"/>
            <a:chExt cx="4244975" cy="4000499"/>
          </a:xfrm>
          <a:effectLst>
            <a:outerShdw blurRad="50800" dist="38100" dir="2700000" algn="tl" rotWithShape="0">
              <a:prstClr val="black">
                <a:alpha val="40000"/>
              </a:prstClr>
            </a:outerShdw>
          </a:effectLst>
        </p:grpSpPr>
        <p:sp>
          <p:nvSpPr>
            <p:cNvPr id="55" name="Freeform 6">
              <a:extLst>
                <a:ext uri="{FF2B5EF4-FFF2-40B4-BE49-F238E27FC236}">
                  <a16:creationId xmlns:a16="http://schemas.microsoft.com/office/drawing/2014/main" id="{16E9C57F-A457-4DEE-8C6C-F80BC5813FC6}"/>
                </a:ext>
              </a:extLst>
            </p:cNvPr>
            <p:cNvSpPr>
              <a:spLocks/>
            </p:cNvSpPr>
            <p:nvPr/>
          </p:nvSpPr>
          <p:spPr bwMode="auto">
            <a:xfrm>
              <a:off x="3976688" y="1789113"/>
              <a:ext cx="3644900" cy="3635375"/>
            </a:xfrm>
            <a:custGeom>
              <a:avLst/>
              <a:gdLst>
                <a:gd name="T0" fmla="*/ 49510 w 50840"/>
                <a:gd name="T1" fmla="*/ 25424 h 50885"/>
                <a:gd name="T2" fmla="*/ 49931 w 50840"/>
                <a:gd name="T3" fmla="*/ 32523 h 50885"/>
                <a:gd name="T4" fmla="*/ 40854 w 50840"/>
                <a:gd name="T5" fmla="*/ 45745 h 50885"/>
                <a:gd name="T6" fmla="*/ 38256 w 50840"/>
                <a:gd name="T7" fmla="*/ 47479 h 50885"/>
                <a:gd name="T8" fmla="*/ 32866 w 50840"/>
                <a:gd name="T9" fmla="*/ 49829 h 50885"/>
                <a:gd name="T10" fmla="*/ 31958 w 50840"/>
                <a:gd name="T11" fmla="*/ 50087 h 50885"/>
                <a:gd name="T12" fmla="*/ 30324 w 50840"/>
                <a:gd name="T13" fmla="*/ 50459 h 50885"/>
                <a:gd name="T14" fmla="*/ 29205 w 50840"/>
                <a:gd name="T15" fmla="*/ 50649 h 50885"/>
                <a:gd name="T16" fmla="*/ 27870 w 50840"/>
                <a:gd name="T17" fmla="*/ 50810 h 50885"/>
                <a:gd name="T18" fmla="*/ 24681 w 50840"/>
                <a:gd name="T19" fmla="*/ 50179 h 50885"/>
                <a:gd name="T20" fmla="*/ 19962 w 50840"/>
                <a:gd name="T21" fmla="*/ 48734 h 50885"/>
                <a:gd name="T22" fmla="*/ 16681 w 50840"/>
                <a:gd name="T23" fmla="*/ 47307 h 50885"/>
                <a:gd name="T24" fmla="*/ 3644 w 50840"/>
                <a:gd name="T25" fmla="*/ 38594 h 50885"/>
                <a:gd name="T26" fmla="*/ 0 w 50840"/>
                <a:gd name="T27" fmla="*/ 25461 h 50885"/>
                <a:gd name="T28" fmla="*/ 890 w 50840"/>
                <a:gd name="T29" fmla="*/ 18737 h 50885"/>
                <a:gd name="T30" fmla="*/ 1111 w 50840"/>
                <a:gd name="T31" fmla="*/ 17999 h 50885"/>
                <a:gd name="T32" fmla="*/ 3532 w 50840"/>
                <a:gd name="T33" fmla="*/ 12516 h 50885"/>
                <a:gd name="T34" fmla="*/ 3545 w 50840"/>
                <a:gd name="T35" fmla="*/ 12494 h 50885"/>
                <a:gd name="T36" fmla="*/ 3805 w 50840"/>
                <a:gd name="T37" fmla="*/ 12065 h 50885"/>
                <a:gd name="T38" fmla="*/ 8134 w 50840"/>
                <a:gd name="T39" fmla="*/ 6805 h 50885"/>
                <a:gd name="T40" fmla="*/ 9830 w 50840"/>
                <a:gd name="T41" fmla="*/ 5362 h 50885"/>
                <a:gd name="T42" fmla="*/ 25461 w 50840"/>
                <a:gd name="T43" fmla="*/ 0 h 50885"/>
                <a:gd name="T44" fmla="*/ 50840 w 50840"/>
                <a:gd name="T45" fmla="*/ 23389 h 50885"/>
                <a:gd name="T46" fmla="*/ 49510 w 50840"/>
                <a:gd name="T47" fmla="*/ 25424 h 50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0840" h="50885">
                  <a:moveTo>
                    <a:pt x="49510" y="25424"/>
                  </a:moveTo>
                  <a:cubicBezTo>
                    <a:pt x="49510" y="27874"/>
                    <a:pt x="50514" y="30442"/>
                    <a:pt x="49931" y="32523"/>
                  </a:cubicBezTo>
                  <a:cubicBezTo>
                    <a:pt x="48394" y="37856"/>
                    <a:pt x="45162" y="42471"/>
                    <a:pt x="40854" y="45745"/>
                  </a:cubicBezTo>
                  <a:cubicBezTo>
                    <a:pt x="40027" y="46374"/>
                    <a:pt x="39159" y="46954"/>
                    <a:pt x="38256" y="47479"/>
                  </a:cubicBezTo>
                  <a:cubicBezTo>
                    <a:pt x="36572" y="48460"/>
                    <a:pt x="34766" y="49253"/>
                    <a:pt x="32866" y="49829"/>
                  </a:cubicBezTo>
                  <a:cubicBezTo>
                    <a:pt x="32566" y="49921"/>
                    <a:pt x="32263" y="50007"/>
                    <a:pt x="31958" y="50087"/>
                  </a:cubicBezTo>
                  <a:cubicBezTo>
                    <a:pt x="31420" y="50228"/>
                    <a:pt x="30875" y="50352"/>
                    <a:pt x="30324" y="50459"/>
                  </a:cubicBezTo>
                  <a:cubicBezTo>
                    <a:pt x="29954" y="50530"/>
                    <a:pt x="29581" y="50594"/>
                    <a:pt x="29205" y="50649"/>
                  </a:cubicBezTo>
                  <a:cubicBezTo>
                    <a:pt x="28764" y="50715"/>
                    <a:pt x="28319" y="50768"/>
                    <a:pt x="27870" y="50810"/>
                  </a:cubicBezTo>
                  <a:cubicBezTo>
                    <a:pt x="27077" y="50885"/>
                    <a:pt x="25493" y="50179"/>
                    <a:pt x="24681" y="50179"/>
                  </a:cubicBezTo>
                  <a:cubicBezTo>
                    <a:pt x="22916" y="49738"/>
                    <a:pt x="21369" y="49260"/>
                    <a:pt x="19962" y="48734"/>
                  </a:cubicBezTo>
                  <a:cubicBezTo>
                    <a:pt x="18786" y="48294"/>
                    <a:pt x="17707" y="47821"/>
                    <a:pt x="16681" y="47307"/>
                  </a:cubicBezTo>
                  <a:cubicBezTo>
                    <a:pt x="12513" y="45221"/>
                    <a:pt x="9189" y="42468"/>
                    <a:pt x="3644" y="38594"/>
                  </a:cubicBezTo>
                  <a:cubicBezTo>
                    <a:pt x="1331" y="34760"/>
                    <a:pt x="0" y="30266"/>
                    <a:pt x="0" y="25461"/>
                  </a:cubicBezTo>
                  <a:cubicBezTo>
                    <a:pt x="0" y="23135"/>
                    <a:pt x="288" y="20873"/>
                    <a:pt x="890" y="18737"/>
                  </a:cubicBezTo>
                  <a:cubicBezTo>
                    <a:pt x="959" y="18489"/>
                    <a:pt x="1033" y="18243"/>
                    <a:pt x="1111" y="17999"/>
                  </a:cubicBezTo>
                  <a:cubicBezTo>
                    <a:pt x="1872" y="15621"/>
                    <a:pt x="3374" y="12803"/>
                    <a:pt x="3532" y="12516"/>
                  </a:cubicBezTo>
                  <a:cubicBezTo>
                    <a:pt x="3539" y="12505"/>
                    <a:pt x="3543" y="12498"/>
                    <a:pt x="3545" y="12494"/>
                  </a:cubicBezTo>
                  <a:cubicBezTo>
                    <a:pt x="3630" y="12350"/>
                    <a:pt x="3717" y="12207"/>
                    <a:pt x="3805" y="12065"/>
                  </a:cubicBezTo>
                  <a:cubicBezTo>
                    <a:pt x="5009" y="10122"/>
                    <a:pt x="6468" y="8354"/>
                    <a:pt x="8134" y="6805"/>
                  </a:cubicBezTo>
                  <a:cubicBezTo>
                    <a:pt x="8678" y="6300"/>
                    <a:pt x="9244" y="5818"/>
                    <a:pt x="9830" y="5362"/>
                  </a:cubicBezTo>
                  <a:cubicBezTo>
                    <a:pt x="14144" y="2002"/>
                    <a:pt x="19569" y="0"/>
                    <a:pt x="25461" y="0"/>
                  </a:cubicBezTo>
                  <a:cubicBezTo>
                    <a:pt x="38826" y="0"/>
                    <a:pt x="49785" y="10297"/>
                    <a:pt x="50840" y="23389"/>
                  </a:cubicBezTo>
                  <a:cubicBezTo>
                    <a:pt x="49696" y="24123"/>
                    <a:pt x="49510" y="24726"/>
                    <a:pt x="49510" y="25424"/>
                  </a:cubicBezTo>
                  <a:close/>
                </a:path>
              </a:pathLst>
            </a:custGeom>
            <a:solidFill>
              <a:srgbClr val="74C9E5"/>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56" name="Freeform 7">
              <a:extLst>
                <a:ext uri="{FF2B5EF4-FFF2-40B4-BE49-F238E27FC236}">
                  <a16:creationId xmlns:a16="http://schemas.microsoft.com/office/drawing/2014/main" id="{2F054C4C-581C-4FA3-A2C2-08BB7A1818D6}"/>
                </a:ext>
              </a:extLst>
            </p:cNvPr>
            <p:cNvSpPr>
              <a:spLocks/>
            </p:cNvSpPr>
            <p:nvPr/>
          </p:nvSpPr>
          <p:spPr bwMode="auto">
            <a:xfrm>
              <a:off x="4210051" y="2173288"/>
              <a:ext cx="749300" cy="808037"/>
            </a:xfrm>
            <a:custGeom>
              <a:avLst/>
              <a:gdLst>
                <a:gd name="T0" fmla="*/ 9911 w 10448"/>
                <a:gd name="T1" fmla="*/ 6302 h 11329"/>
                <a:gd name="T2" fmla="*/ 3278 w 10448"/>
                <a:gd name="T3" fmla="*/ 10716 h 11329"/>
                <a:gd name="T4" fmla="*/ 0 w 10448"/>
                <a:gd name="T5" fmla="*/ 8727 h 11329"/>
                <a:gd name="T6" fmla="*/ 277 w 10448"/>
                <a:gd name="T7" fmla="*/ 7154 h 11329"/>
                <a:gd name="T8" fmla="*/ 290 w 10448"/>
                <a:gd name="T9" fmla="*/ 7132 h 11329"/>
                <a:gd name="T10" fmla="*/ 550 w 10448"/>
                <a:gd name="T11" fmla="*/ 6703 h 11329"/>
                <a:gd name="T12" fmla="*/ 4879 w 10448"/>
                <a:gd name="T13" fmla="*/ 1443 h 11329"/>
                <a:gd name="T14" fmla="*/ 6575 w 10448"/>
                <a:gd name="T15" fmla="*/ 0 h 11329"/>
                <a:gd name="T16" fmla="*/ 9911 w 10448"/>
                <a:gd name="T17" fmla="*/ 6302 h 11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48" h="11329">
                  <a:moveTo>
                    <a:pt x="9911" y="6302"/>
                  </a:moveTo>
                  <a:cubicBezTo>
                    <a:pt x="9298" y="9353"/>
                    <a:pt x="6328" y="11329"/>
                    <a:pt x="3278" y="10716"/>
                  </a:cubicBezTo>
                  <a:cubicBezTo>
                    <a:pt x="1933" y="10446"/>
                    <a:pt x="798" y="9718"/>
                    <a:pt x="0" y="8727"/>
                  </a:cubicBezTo>
                  <a:cubicBezTo>
                    <a:pt x="128" y="8208"/>
                    <a:pt x="223" y="7681"/>
                    <a:pt x="277" y="7154"/>
                  </a:cubicBezTo>
                  <a:cubicBezTo>
                    <a:pt x="284" y="7143"/>
                    <a:pt x="288" y="7136"/>
                    <a:pt x="290" y="7132"/>
                  </a:cubicBezTo>
                  <a:cubicBezTo>
                    <a:pt x="375" y="6988"/>
                    <a:pt x="462" y="6845"/>
                    <a:pt x="550" y="6703"/>
                  </a:cubicBezTo>
                  <a:cubicBezTo>
                    <a:pt x="1754" y="4760"/>
                    <a:pt x="3213" y="2992"/>
                    <a:pt x="4879" y="1443"/>
                  </a:cubicBezTo>
                  <a:cubicBezTo>
                    <a:pt x="5423" y="938"/>
                    <a:pt x="5988" y="456"/>
                    <a:pt x="6575" y="0"/>
                  </a:cubicBezTo>
                  <a:cubicBezTo>
                    <a:pt x="8996" y="1016"/>
                    <a:pt x="10448" y="3629"/>
                    <a:pt x="9911" y="6302"/>
                  </a:cubicBezTo>
                  <a:close/>
                </a:path>
              </a:pathLst>
            </a:custGeom>
            <a:solidFill>
              <a:srgbClr val="FFC000"/>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57" name="Freeform 8">
              <a:extLst>
                <a:ext uri="{FF2B5EF4-FFF2-40B4-BE49-F238E27FC236}">
                  <a16:creationId xmlns:a16="http://schemas.microsoft.com/office/drawing/2014/main" id="{2F9601FD-58C5-4FD1-BEB6-1F82CCA4D548}"/>
                </a:ext>
              </a:extLst>
            </p:cNvPr>
            <p:cNvSpPr>
              <a:spLocks/>
            </p:cNvSpPr>
            <p:nvPr/>
          </p:nvSpPr>
          <p:spPr bwMode="auto">
            <a:xfrm>
              <a:off x="4041776" y="2408238"/>
              <a:ext cx="1662113" cy="747712"/>
            </a:xfrm>
            <a:custGeom>
              <a:avLst/>
              <a:gdLst>
                <a:gd name="T0" fmla="*/ 21279 w 23195"/>
                <a:gd name="T1" fmla="*/ 10246 h 10453"/>
                <a:gd name="T2" fmla="*/ 0 w 23195"/>
                <a:gd name="T3" fmla="*/ 10069 h 10453"/>
                <a:gd name="T4" fmla="*/ 221 w 23195"/>
                <a:gd name="T5" fmla="*/ 9331 h 10453"/>
                <a:gd name="T6" fmla="*/ 2655 w 23195"/>
                <a:gd name="T7" fmla="*/ 3826 h 10453"/>
                <a:gd name="T8" fmla="*/ 2915 w 23195"/>
                <a:gd name="T9" fmla="*/ 3397 h 10453"/>
                <a:gd name="T10" fmla="*/ 4167 w 23195"/>
                <a:gd name="T11" fmla="*/ 3978 h 10453"/>
                <a:gd name="T12" fmla="*/ 7966 w 23195"/>
                <a:gd name="T13" fmla="*/ 136 h 10453"/>
                <a:gd name="T14" fmla="*/ 10345 w 23195"/>
                <a:gd name="T15" fmla="*/ 1893 h 10453"/>
                <a:gd name="T16" fmla="*/ 16257 w 23195"/>
                <a:gd name="T17" fmla="*/ 3448 h 10453"/>
                <a:gd name="T18" fmla="*/ 20482 w 23195"/>
                <a:gd name="T19" fmla="*/ 7161 h 10453"/>
                <a:gd name="T20" fmla="*/ 21279 w 23195"/>
                <a:gd name="T21" fmla="*/ 10246 h 10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195" h="10453">
                  <a:moveTo>
                    <a:pt x="21279" y="10246"/>
                  </a:moveTo>
                  <a:cubicBezTo>
                    <a:pt x="16208" y="10453"/>
                    <a:pt x="7191" y="10160"/>
                    <a:pt x="0" y="10069"/>
                  </a:cubicBezTo>
                  <a:cubicBezTo>
                    <a:pt x="69" y="9821"/>
                    <a:pt x="143" y="9575"/>
                    <a:pt x="221" y="9331"/>
                  </a:cubicBezTo>
                  <a:cubicBezTo>
                    <a:pt x="1012" y="6859"/>
                    <a:pt x="2604" y="3911"/>
                    <a:pt x="2655" y="3826"/>
                  </a:cubicBezTo>
                  <a:cubicBezTo>
                    <a:pt x="2740" y="3682"/>
                    <a:pt x="2827" y="3539"/>
                    <a:pt x="2915" y="3397"/>
                  </a:cubicBezTo>
                  <a:cubicBezTo>
                    <a:pt x="3275" y="3421"/>
                    <a:pt x="3686" y="3595"/>
                    <a:pt x="4167" y="3978"/>
                  </a:cubicBezTo>
                  <a:cubicBezTo>
                    <a:pt x="5716" y="5210"/>
                    <a:pt x="5715" y="440"/>
                    <a:pt x="7966" y="136"/>
                  </a:cubicBezTo>
                  <a:cubicBezTo>
                    <a:pt x="8980" y="0"/>
                    <a:pt x="9685" y="504"/>
                    <a:pt x="10345" y="1893"/>
                  </a:cubicBezTo>
                  <a:cubicBezTo>
                    <a:pt x="12603" y="6646"/>
                    <a:pt x="13161" y="1899"/>
                    <a:pt x="16257" y="3448"/>
                  </a:cubicBezTo>
                  <a:cubicBezTo>
                    <a:pt x="18128" y="4383"/>
                    <a:pt x="16642" y="7161"/>
                    <a:pt x="20482" y="7161"/>
                  </a:cubicBezTo>
                  <a:cubicBezTo>
                    <a:pt x="23195" y="7161"/>
                    <a:pt x="22898" y="10180"/>
                    <a:pt x="21279" y="10246"/>
                  </a:cubicBezTo>
                  <a:close/>
                </a:path>
              </a:pathLst>
            </a:custGeom>
            <a:solidFill>
              <a:srgbClr val="E1E8EC"/>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58" name="Freeform 9">
              <a:extLst>
                <a:ext uri="{FF2B5EF4-FFF2-40B4-BE49-F238E27FC236}">
                  <a16:creationId xmlns:a16="http://schemas.microsoft.com/office/drawing/2014/main" id="{A040308D-4231-4C16-8990-08EEAC04E874}"/>
                </a:ext>
              </a:extLst>
            </p:cNvPr>
            <p:cNvSpPr>
              <a:spLocks/>
            </p:cNvSpPr>
            <p:nvPr/>
          </p:nvSpPr>
          <p:spPr bwMode="auto">
            <a:xfrm>
              <a:off x="5335588" y="3832225"/>
              <a:ext cx="534988" cy="1444625"/>
            </a:xfrm>
            <a:custGeom>
              <a:avLst/>
              <a:gdLst>
                <a:gd name="T0" fmla="*/ 6411 w 7474"/>
                <a:gd name="T1" fmla="*/ 7873 h 20219"/>
                <a:gd name="T2" fmla="*/ 3839 w 7474"/>
                <a:gd name="T3" fmla="*/ 15038 h 20219"/>
                <a:gd name="T4" fmla="*/ 3459 w 7474"/>
                <a:gd name="T5" fmla="*/ 20219 h 20219"/>
                <a:gd name="T6" fmla="*/ 178 w 7474"/>
                <a:gd name="T7" fmla="*/ 18792 h 20219"/>
                <a:gd name="T8" fmla="*/ 50 w 7474"/>
                <a:gd name="T9" fmla="*/ 14743 h 20219"/>
                <a:gd name="T10" fmla="*/ 2718 w 7474"/>
                <a:gd name="T11" fmla="*/ 4563 h 20219"/>
                <a:gd name="T12" fmla="*/ 2726 w 7474"/>
                <a:gd name="T13" fmla="*/ 2656 h 20219"/>
                <a:gd name="T14" fmla="*/ 6132 w 7474"/>
                <a:gd name="T15" fmla="*/ 0 h 20219"/>
                <a:gd name="T16" fmla="*/ 6411 w 7474"/>
                <a:gd name="T17" fmla="*/ 7873 h 20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74" h="20219">
                  <a:moveTo>
                    <a:pt x="6411" y="7873"/>
                  </a:moveTo>
                  <a:cubicBezTo>
                    <a:pt x="5981" y="9131"/>
                    <a:pt x="5018" y="11796"/>
                    <a:pt x="3839" y="15038"/>
                  </a:cubicBezTo>
                  <a:cubicBezTo>
                    <a:pt x="3944" y="16354"/>
                    <a:pt x="3727" y="18390"/>
                    <a:pt x="3459" y="20219"/>
                  </a:cubicBezTo>
                  <a:cubicBezTo>
                    <a:pt x="2283" y="19780"/>
                    <a:pt x="1205" y="19307"/>
                    <a:pt x="178" y="18792"/>
                  </a:cubicBezTo>
                  <a:cubicBezTo>
                    <a:pt x="73" y="17008"/>
                    <a:pt x="0" y="15335"/>
                    <a:pt x="50" y="14743"/>
                  </a:cubicBezTo>
                  <a:cubicBezTo>
                    <a:pt x="106" y="14077"/>
                    <a:pt x="284" y="9964"/>
                    <a:pt x="2718" y="4563"/>
                  </a:cubicBezTo>
                  <a:lnTo>
                    <a:pt x="2726" y="2656"/>
                  </a:lnTo>
                  <a:lnTo>
                    <a:pt x="6132" y="0"/>
                  </a:lnTo>
                  <a:cubicBezTo>
                    <a:pt x="6132" y="0"/>
                    <a:pt x="7474" y="4763"/>
                    <a:pt x="6411" y="7873"/>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59" name="Freeform 10">
              <a:extLst>
                <a:ext uri="{FF2B5EF4-FFF2-40B4-BE49-F238E27FC236}">
                  <a16:creationId xmlns:a16="http://schemas.microsoft.com/office/drawing/2014/main" id="{9E1AED96-96AF-4A3A-90B1-BBD2A117D2D7}"/>
                </a:ext>
              </a:extLst>
            </p:cNvPr>
            <p:cNvSpPr>
              <a:spLocks/>
            </p:cNvSpPr>
            <p:nvPr/>
          </p:nvSpPr>
          <p:spPr bwMode="auto">
            <a:xfrm>
              <a:off x="5584826" y="3933825"/>
              <a:ext cx="749300" cy="1460500"/>
            </a:xfrm>
            <a:custGeom>
              <a:avLst/>
              <a:gdLst>
                <a:gd name="T0" fmla="*/ 10451 w 10451"/>
                <a:gd name="T1" fmla="*/ 19808 h 20438"/>
                <a:gd name="T2" fmla="*/ 9543 w 10451"/>
                <a:gd name="T3" fmla="*/ 20066 h 20438"/>
                <a:gd name="T4" fmla="*/ 7909 w 10451"/>
                <a:gd name="T5" fmla="*/ 20438 h 20438"/>
                <a:gd name="T6" fmla="*/ 4698 w 10451"/>
                <a:gd name="T7" fmla="*/ 13434 h 20438"/>
                <a:gd name="T8" fmla="*/ 2051 w 10451"/>
                <a:gd name="T9" fmla="*/ 4198 h 20438"/>
                <a:gd name="T10" fmla="*/ 0 w 10451"/>
                <a:gd name="T11" fmla="*/ 0 h 20438"/>
                <a:gd name="T12" fmla="*/ 5035 w 10451"/>
                <a:gd name="T13" fmla="*/ 490 h 20438"/>
                <a:gd name="T14" fmla="*/ 7318 w 10451"/>
                <a:gd name="T15" fmla="*/ 4577 h 20438"/>
                <a:gd name="T16" fmla="*/ 7923 w 10451"/>
                <a:gd name="T17" fmla="*/ 12318 h 20438"/>
                <a:gd name="T18" fmla="*/ 10451 w 10451"/>
                <a:gd name="T19" fmla="*/ 19808 h 2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51" h="20438">
                  <a:moveTo>
                    <a:pt x="10451" y="19808"/>
                  </a:moveTo>
                  <a:cubicBezTo>
                    <a:pt x="10151" y="19900"/>
                    <a:pt x="9848" y="19986"/>
                    <a:pt x="9543" y="20066"/>
                  </a:cubicBezTo>
                  <a:cubicBezTo>
                    <a:pt x="9005" y="20207"/>
                    <a:pt x="8460" y="20331"/>
                    <a:pt x="7909" y="20438"/>
                  </a:cubicBezTo>
                  <a:cubicBezTo>
                    <a:pt x="6836" y="18106"/>
                    <a:pt x="5011" y="14139"/>
                    <a:pt x="4698" y="13434"/>
                  </a:cubicBezTo>
                  <a:cubicBezTo>
                    <a:pt x="4172" y="12249"/>
                    <a:pt x="3108" y="9455"/>
                    <a:pt x="2051" y="4198"/>
                  </a:cubicBezTo>
                  <a:lnTo>
                    <a:pt x="0" y="0"/>
                  </a:lnTo>
                  <a:lnTo>
                    <a:pt x="5035" y="490"/>
                  </a:lnTo>
                  <a:cubicBezTo>
                    <a:pt x="5903" y="1728"/>
                    <a:pt x="6966" y="3095"/>
                    <a:pt x="7318" y="4577"/>
                  </a:cubicBezTo>
                  <a:cubicBezTo>
                    <a:pt x="7806" y="6624"/>
                    <a:pt x="7579" y="8605"/>
                    <a:pt x="7923" y="12318"/>
                  </a:cubicBezTo>
                  <a:cubicBezTo>
                    <a:pt x="9446" y="14325"/>
                    <a:pt x="10115" y="17460"/>
                    <a:pt x="10451" y="19808"/>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60" name="Freeform 11">
              <a:extLst>
                <a:ext uri="{FF2B5EF4-FFF2-40B4-BE49-F238E27FC236}">
                  <a16:creationId xmlns:a16="http://schemas.microsoft.com/office/drawing/2014/main" id="{204C74BD-5B1C-4E19-8ECC-EDAF954BAD5E}"/>
                </a:ext>
              </a:extLst>
            </p:cNvPr>
            <p:cNvSpPr>
              <a:spLocks/>
            </p:cNvSpPr>
            <p:nvPr/>
          </p:nvSpPr>
          <p:spPr bwMode="auto">
            <a:xfrm>
              <a:off x="5711826" y="4383088"/>
              <a:ext cx="68263" cy="60325"/>
            </a:xfrm>
            <a:custGeom>
              <a:avLst/>
              <a:gdLst>
                <a:gd name="T0" fmla="*/ 889 w 936"/>
                <a:gd name="T1" fmla="*/ 847 h 847"/>
                <a:gd name="T2" fmla="*/ 920 w 936"/>
                <a:gd name="T3" fmla="*/ 833 h 847"/>
                <a:gd name="T4" fmla="*/ 917 w 936"/>
                <a:gd name="T5" fmla="*/ 774 h 847"/>
                <a:gd name="T6" fmla="*/ 75 w 936"/>
                <a:gd name="T7" fmla="*/ 16 h 847"/>
                <a:gd name="T8" fmla="*/ 15 w 936"/>
                <a:gd name="T9" fmla="*/ 19 h 847"/>
                <a:gd name="T10" fmla="*/ 19 w 936"/>
                <a:gd name="T11" fmla="*/ 78 h 847"/>
                <a:gd name="T12" fmla="*/ 860 w 936"/>
                <a:gd name="T13" fmla="*/ 836 h 847"/>
                <a:gd name="T14" fmla="*/ 889 w 936"/>
                <a:gd name="T15" fmla="*/ 847 h 8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6" h="847">
                  <a:moveTo>
                    <a:pt x="889" y="847"/>
                  </a:moveTo>
                  <a:cubicBezTo>
                    <a:pt x="900" y="847"/>
                    <a:pt x="912" y="842"/>
                    <a:pt x="920" y="833"/>
                  </a:cubicBezTo>
                  <a:cubicBezTo>
                    <a:pt x="936" y="816"/>
                    <a:pt x="934" y="789"/>
                    <a:pt x="917" y="774"/>
                  </a:cubicBezTo>
                  <a:lnTo>
                    <a:pt x="75" y="16"/>
                  </a:lnTo>
                  <a:cubicBezTo>
                    <a:pt x="58" y="0"/>
                    <a:pt x="31" y="2"/>
                    <a:pt x="15" y="19"/>
                  </a:cubicBezTo>
                  <a:cubicBezTo>
                    <a:pt x="0" y="36"/>
                    <a:pt x="1" y="63"/>
                    <a:pt x="19" y="78"/>
                  </a:cubicBezTo>
                  <a:lnTo>
                    <a:pt x="860" y="836"/>
                  </a:lnTo>
                  <a:cubicBezTo>
                    <a:pt x="869" y="843"/>
                    <a:pt x="879" y="847"/>
                    <a:pt x="889" y="847"/>
                  </a:cubicBezTo>
                  <a:close/>
                </a:path>
              </a:pathLst>
            </a:custGeom>
            <a:solidFill>
              <a:srgbClr val="0160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1" name="Freeform 12">
              <a:extLst>
                <a:ext uri="{FF2B5EF4-FFF2-40B4-BE49-F238E27FC236}">
                  <a16:creationId xmlns:a16="http://schemas.microsoft.com/office/drawing/2014/main" id="{3D9711AE-20F7-4920-9545-7C42BAC6878A}"/>
                </a:ext>
              </a:extLst>
            </p:cNvPr>
            <p:cNvSpPr>
              <a:spLocks/>
            </p:cNvSpPr>
            <p:nvPr/>
          </p:nvSpPr>
          <p:spPr bwMode="auto">
            <a:xfrm>
              <a:off x="5546726" y="2894013"/>
              <a:ext cx="552450" cy="741362"/>
            </a:xfrm>
            <a:custGeom>
              <a:avLst/>
              <a:gdLst>
                <a:gd name="T0" fmla="*/ 0 w 7716"/>
                <a:gd name="T1" fmla="*/ 8044 h 10381"/>
                <a:gd name="T2" fmla="*/ 6464 w 7716"/>
                <a:gd name="T3" fmla="*/ 7169 h 10381"/>
                <a:gd name="T4" fmla="*/ 6225 w 7716"/>
                <a:gd name="T5" fmla="*/ 4197 h 10381"/>
                <a:gd name="T6" fmla="*/ 4232 w 7716"/>
                <a:gd name="T7" fmla="*/ 1477 h 10381"/>
                <a:gd name="T8" fmla="*/ 1568 w 7716"/>
                <a:gd name="T9" fmla="*/ 2689 h 10381"/>
                <a:gd name="T10" fmla="*/ 0 w 7716"/>
                <a:gd name="T11" fmla="*/ 8044 h 10381"/>
              </a:gdLst>
              <a:ahLst/>
              <a:cxnLst>
                <a:cxn ang="0">
                  <a:pos x="T0" y="T1"/>
                </a:cxn>
                <a:cxn ang="0">
                  <a:pos x="T2" y="T3"/>
                </a:cxn>
                <a:cxn ang="0">
                  <a:pos x="T4" y="T5"/>
                </a:cxn>
                <a:cxn ang="0">
                  <a:pos x="T6" y="T7"/>
                </a:cxn>
                <a:cxn ang="0">
                  <a:pos x="T8" y="T9"/>
                </a:cxn>
                <a:cxn ang="0">
                  <a:pos x="T10" y="T11"/>
                </a:cxn>
              </a:cxnLst>
              <a:rect l="0" t="0" r="r" b="b"/>
              <a:pathLst>
                <a:path w="7716" h="10381">
                  <a:moveTo>
                    <a:pt x="0" y="8044"/>
                  </a:moveTo>
                  <a:cubicBezTo>
                    <a:pt x="632" y="9094"/>
                    <a:pt x="7613" y="10381"/>
                    <a:pt x="6464" y="7169"/>
                  </a:cubicBezTo>
                  <a:cubicBezTo>
                    <a:pt x="6079" y="6095"/>
                    <a:pt x="7716" y="6401"/>
                    <a:pt x="6225" y="4197"/>
                  </a:cubicBezTo>
                  <a:cubicBezTo>
                    <a:pt x="5687" y="3403"/>
                    <a:pt x="6578" y="1656"/>
                    <a:pt x="4232" y="1477"/>
                  </a:cubicBezTo>
                  <a:cubicBezTo>
                    <a:pt x="3372" y="1411"/>
                    <a:pt x="1995" y="0"/>
                    <a:pt x="1568" y="2689"/>
                  </a:cubicBezTo>
                  <a:cubicBezTo>
                    <a:pt x="1397" y="3762"/>
                    <a:pt x="0" y="8044"/>
                    <a:pt x="0" y="804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Freeform 13">
              <a:extLst>
                <a:ext uri="{FF2B5EF4-FFF2-40B4-BE49-F238E27FC236}">
                  <a16:creationId xmlns:a16="http://schemas.microsoft.com/office/drawing/2014/main" id="{D79BE014-CB8A-4DCC-AD26-DF8892F662DE}"/>
                </a:ext>
              </a:extLst>
            </p:cNvPr>
            <p:cNvSpPr>
              <a:spLocks/>
            </p:cNvSpPr>
            <p:nvPr/>
          </p:nvSpPr>
          <p:spPr bwMode="auto">
            <a:xfrm>
              <a:off x="6410326" y="3911600"/>
              <a:ext cx="214313" cy="165100"/>
            </a:xfrm>
            <a:custGeom>
              <a:avLst/>
              <a:gdLst>
                <a:gd name="T0" fmla="*/ 2884 w 2994"/>
                <a:gd name="T1" fmla="*/ 1678 h 2322"/>
                <a:gd name="T2" fmla="*/ 2629 w 2994"/>
                <a:gd name="T3" fmla="*/ 1672 h 2322"/>
                <a:gd name="T4" fmla="*/ 2628 w 2994"/>
                <a:gd name="T5" fmla="*/ 1865 h 2322"/>
                <a:gd name="T6" fmla="*/ 1778 w 2994"/>
                <a:gd name="T7" fmla="*/ 1551 h 2322"/>
                <a:gd name="T8" fmla="*/ 1270 w 2994"/>
                <a:gd name="T9" fmla="*/ 1452 h 2322"/>
                <a:gd name="T10" fmla="*/ 1633 w 2994"/>
                <a:gd name="T11" fmla="*/ 2278 h 2322"/>
                <a:gd name="T12" fmla="*/ 1136 w 2994"/>
                <a:gd name="T13" fmla="*/ 1973 h 2322"/>
                <a:gd name="T14" fmla="*/ 545 w 2994"/>
                <a:gd name="T15" fmla="*/ 1556 h 2322"/>
                <a:gd name="T16" fmla="*/ 97 w 2994"/>
                <a:gd name="T17" fmla="*/ 952 h 2322"/>
                <a:gd name="T18" fmla="*/ 520 w 2994"/>
                <a:gd name="T19" fmla="*/ 106 h 2322"/>
                <a:gd name="T20" fmla="*/ 2117 w 2994"/>
                <a:gd name="T21" fmla="*/ 524 h 2322"/>
                <a:gd name="T22" fmla="*/ 2921 w 2994"/>
                <a:gd name="T23" fmla="*/ 1179 h 2322"/>
                <a:gd name="T24" fmla="*/ 2775 w 2994"/>
                <a:gd name="T25" fmla="*/ 1216 h 2322"/>
                <a:gd name="T26" fmla="*/ 2936 w 2994"/>
                <a:gd name="T27" fmla="*/ 1464 h 2322"/>
                <a:gd name="T28" fmla="*/ 2817 w 2994"/>
                <a:gd name="T29" fmla="*/ 1503 h 2322"/>
                <a:gd name="T30" fmla="*/ 2884 w 2994"/>
                <a:gd name="T31" fmla="*/ 167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94" h="2322">
                  <a:moveTo>
                    <a:pt x="2884" y="1678"/>
                  </a:moveTo>
                  <a:cubicBezTo>
                    <a:pt x="2860" y="1732"/>
                    <a:pt x="2782" y="1762"/>
                    <a:pt x="2629" y="1672"/>
                  </a:cubicBezTo>
                  <a:cubicBezTo>
                    <a:pt x="2690" y="1737"/>
                    <a:pt x="2688" y="1827"/>
                    <a:pt x="2628" y="1865"/>
                  </a:cubicBezTo>
                  <a:cubicBezTo>
                    <a:pt x="2508" y="1941"/>
                    <a:pt x="2003" y="1631"/>
                    <a:pt x="1778" y="1551"/>
                  </a:cubicBezTo>
                  <a:cubicBezTo>
                    <a:pt x="1591" y="1486"/>
                    <a:pt x="1347" y="1401"/>
                    <a:pt x="1270" y="1452"/>
                  </a:cubicBezTo>
                  <a:cubicBezTo>
                    <a:pt x="1170" y="1629"/>
                    <a:pt x="1822" y="2130"/>
                    <a:pt x="1633" y="2278"/>
                  </a:cubicBezTo>
                  <a:cubicBezTo>
                    <a:pt x="1575" y="2322"/>
                    <a:pt x="1401" y="2207"/>
                    <a:pt x="1136" y="1973"/>
                  </a:cubicBezTo>
                  <a:cubicBezTo>
                    <a:pt x="912" y="1777"/>
                    <a:pt x="711" y="1679"/>
                    <a:pt x="545" y="1556"/>
                  </a:cubicBezTo>
                  <a:cubicBezTo>
                    <a:pt x="354" y="1416"/>
                    <a:pt x="156" y="1099"/>
                    <a:pt x="97" y="952"/>
                  </a:cubicBezTo>
                  <a:cubicBezTo>
                    <a:pt x="0" y="714"/>
                    <a:pt x="207" y="223"/>
                    <a:pt x="520" y="106"/>
                  </a:cubicBezTo>
                  <a:cubicBezTo>
                    <a:pt x="802" y="0"/>
                    <a:pt x="1648" y="296"/>
                    <a:pt x="2117" y="524"/>
                  </a:cubicBezTo>
                  <a:cubicBezTo>
                    <a:pt x="2223" y="576"/>
                    <a:pt x="2994" y="996"/>
                    <a:pt x="2921" y="1179"/>
                  </a:cubicBezTo>
                  <a:cubicBezTo>
                    <a:pt x="2904" y="1220"/>
                    <a:pt x="2859" y="1240"/>
                    <a:pt x="2775" y="1216"/>
                  </a:cubicBezTo>
                  <a:cubicBezTo>
                    <a:pt x="2927" y="1327"/>
                    <a:pt x="2968" y="1393"/>
                    <a:pt x="2936" y="1464"/>
                  </a:cubicBezTo>
                  <a:cubicBezTo>
                    <a:pt x="2920" y="1500"/>
                    <a:pt x="2872" y="1511"/>
                    <a:pt x="2817" y="1503"/>
                  </a:cubicBezTo>
                  <a:cubicBezTo>
                    <a:pt x="2873" y="1548"/>
                    <a:pt x="2914" y="1609"/>
                    <a:pt x="2884" y="1678"/>
                  </a:cubicBezTo>
                  <a:close/>
                </a:path>
              </a:pathLst>
            </a:custGeom>
            <a:solidFill>
              <a:schemeClr val="accent6">
                <a:lumMod val="60000"/>
                <a:lumOff val="40000"/>
              </a:schemeClr>
            </a:solidFill>
            <a:ln w="3175">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63" name="Freeform 14">
              <a:extLst>
                <a:ext uri="{FF2B5EF4-FFF2-40B4-BE49-F238E27FC236}">
                  <a16:creationId xmlns:a16="http://schemas.microsoft.com/office/drawing/2014/main" id="{68F11C65-ADD7-4EB2-A197-7B19F864AB37}"/>
                </a:ext>
              </a:extLst>
            </p:cNvPr>
            <p:cNvSpPr>
              <a:spLocks/>
            </p:cNvSpPr>
            <p:nvPr/>
          </p:nvSpPr>
          <p:spPr bwMode="auto">
            <a:xfrm>
              <a:off x="4908551" y="3938588"/>
              <a:ext cx="223838" cy="131762"/>
            </a:xfrm>
            <a:custGeom>
              <a:avLst/>
              <a:gdLst>
                <a:gd name="T0" fmla="*/ 3 w 3116"/>
                <a:gd name="T1" fmla="*/ 1164 h 1850"/>
                <a:gd name="T2" fmla="*/ 234 w 3116"/>
                <a:gd name="T3" fmla="*/ 1055 h 1850"/>
                <a:gd name="T4" fmla="*/ 146 w 3116"/>
                <a:gd name="T5" fmla="*/ 882 h 1850"/>
                <a:gd name="T6" fmla="*/ 1046 w 3116"/>
                <a:gd name="T7" fmla="*/ 779 h 1850"/>
                <a:gd name="T8" fmla="*/ 1545 w 3116"/>
                <a:gd name="T9" fmla="*/ 638 h 1850"/>
                <a:gd name="T10" fmla="*/ 849 w 3116"/>
                <a:gd name="T11" fmla="*/ 65 h 1850"/>
                <a:gd name="T12" fmla="*/ 1430 w 3116"/>
                <a:gd name="T13" fmla="*/ 113 h 1850"/>
                <a:gd name="T14" fmla="*/ 2146 w 3116"/>
                <a:gd name="T15" fmla="*/ 219 h 1850"/>
                <a:gd name="T16" fmla="*/ 2818 w 3116"/>
                <a:gd name="T17" fmla="*/ 555 h 1850"/>
                <a:gd name="T18" fmla="*/ 2890 w 3116"/>
                <a:gd name="T19" fmla="*/ 1370 h 1850"/>
                <a:gd name="T20" fmla="*/ 1208 w 3116"/>
                <a:gd name="T21" fmla="*/ 1848 h 1850"/>
                <a:gd name="T22" fmla="*/ 195 w 3116"/>
                <a:gd name="T23" fmla="*/ 1626 h 1850"/>
                <a:gd name="T24" fmla="*/ 308 w 3116"/>
                <a:gd name="T25" fmla="*/ 1528 h 1850"/>
                <a:gd name="T26" fmla="*/ 53 w 3116"/>
                <a:gd name="T27" fmla="*/ 1379 h 1850"/>
                <a:gd name="T28" fmla="*/ 142 w 3116"/>
                <a:gd name="T29" fmla="*/ 1290 h 1850"/>
                <a:gd name="T30" fmla="*/ 3 w 3116"/>
                <a:gd name="T31" fmla="*/ 1164 h 1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16" h="1850">
                  <a:moveTo>
                    <a:pt x="3" y="1164"/>
                  </a:moveTo>
                  <a:cubicBezTo>
                    <a:pt x="0" y="1105"/>
                    <a:pt x="56" y="1044"/>
                    <a:pt x="234" y="1055"/>
                  </a:cubicBezTo>
                  <a:cubicBezTo>
                    <a:pt x="149" y="1025"/>
                    <a:pt x="110" y="943"/>
                    <a:pt x="146" y="882"/>
                  </a:cubicBezTo>
                  <a:cubicBezTo>
                    <a:pt x="219" y="760"/>
                    <a:pt x="810" y="809"/>
                    <a:pt x="1046" y="779"/>
                  </a:cubicBezTo>
                  <a:cubicBezTo>
                    <a:pt x="1243" y="754"/>
                    <a:pt x="1500" y="719"/>
                    <a:pt x="1545" y="638"/>
                  </a:cubicBezTo>
                  <a:cubicBezTo>
                    <a:pt x="1555" y="436"/>
                    <a:pt x="746" y="282"/>
                    <a:pt x="849" y="65"/>
                  </a:cubicBezTo>
                  <a:cubicBezTo>
                    <a:pt x="880" y="0"/>
                    <a:pt x="1088" y="24"/>
                    <a:pt x="1430" y="113"/>
                  </a:cubicBezTo>
                  <a:cubicBezTo>
                    <a:pt x="1718" y="187"/>
                    <a:pt x="1940" y="195"/>
                    <a:pt x="2146" y="219"/>
                  </a:cubicBezTo>
                  <a:cubicBezTo>
                    <a:pt x="2425" y="250"/>
                    <a:pt x="2699" y="452"/>
                    <a:pt x="2818" y="555"/>
                  </a:cubicBezTo>
                  <a:cubicBezTo>
                    <a:pt x="3012" y="724"/>
                    <a:pt x="3116" y="1124"/>
                    <a:pt x="2890" y="1370"/>
                  </a:cubicBezTo>
                  <a:cubicBezTo>
                    <a:pt x="2686" y="1592"/>
                    <a:pt x="1729" y="1841"/>
                    <a:pt x="1208" y="1848"/>
                  </a:cubicBezTo>
                  <a:cubicBezTo>
                    <a:pt x="1090" y="1850"/>
                    <a:pt x="212" y="1823"/>
                    <a:pt x="195" y="1626"/>
                  </a:cubicBezTo>
                  <a:cubicBezTo>
                    <a:pt x="191" y="1583"/>
                    <a:pt x="223" y="1544"/>
                    <a:pt x="308" y="1528"/>
                  </a:cubicBezTo>
                  <a:cubicBezTo>
                    <a:pt x="122" y="1497"/>
                    <a:pt x="57" y="1457"/>
                    <a:pt x="53" y="1379"/>
                  </a:cubicBezTo>
                  <a:cubicBezTo>
                    <a:pt x="51" y="1339"/>
                    <a:pt x="89" y="1308"/>
                    <a:pt x="142" y="1290"/>
                  </a:cubicBezTo>
                  <a:cubicBezTo>
                    <a:pt x="71" y="1275"/>
                    <a:pt x="6" y="1240"/>
                    <a:pt x="3" y="1164"/>
                  </a:cubicBezTo>
                  <a:close/>
                </a:path>
              </a:pathLst>
            </a:custGeom>
            <a:solidFill>
              <a:schemeClr val="accent6">
                <a:lumMod val="60000"/>
                <a:lumOff val="40000"/>
              </a:schemeClr>
            </a:solidFill>
            <a:ln w="3175">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64" name="Freeform 15">
              <a:extLst>
                <a:ext uri="{FF2B5EF4-FFF2-40B4-BE49-F238E27FC236}">
                  <a16:creationId xmlns:a16="http://schemas.microsoft.com/office/drawing/2014/main" id="{98C42DF0-505A-4D21-82B0-35F098512315}"/>
                </a:ext>
              </a:extLst>
            </p:cNvPr>
            <p:cNvSpPr>
              <a:spLocks/>
            </p:cNvSpPr>
            <p:nvPr/>
          </p:nvSpPr>
          <p:spPr bwMode="auto">
            <a:xfrm>
              <a:off x="5456238" y="3389313"/>
              <a:ext cx="1036638" cy="754062"/>
            </a:xfrm>
            <a:custGeom>
              <a:avLst/>
              <a:gdLst>
                <a:gd name="T0" fmla="*/ 660 w 14459"/>
                <a:gd name="T1" fmla="*/ 4924 h 10559"/>
                <a:gd name="T2" fmla="*/ 1018 w 14459"/>
                <a:gd name="T3" fmla="*/ 9952 h 10559"/>
                <a:gd name="T4" fmla="*/ 7792 w 14459"/>
                <a:gd name="T5" fmla="*/ 9211 h 10559"/>
                <a:gd name="T6" fmla="*/ 7595 w 14459"/>
                <a:gd name="T7" fmla="*/ 6491 h 10559"/>
                <a:gd name="T8" fmla="*/ 7572 w 14459"/>
                <a:gd name="T9" fmla="*/ 6364 h 10559"/>
                <a:gd name="T10" fmla="*/ 7572 w 14459"/>
                <a:gd name="T11" fmla="*/ 6364 h 10559"/>
                <a:gd name="T12" fmla="*/ 9989 w 14459"/>
                <a:gd name="T13" fmla="*/ 7236 h 10559"/>
                <a:gd name="T14" fmla="*/ 13022 w 14459"/>
                <a:gd name="T15" fmla="*/ 8192 h 10559"/>
                <a:gd name="T16" fmla="*/ 14263 w 14459"/>
                <a:gd name="T17" fmla="*/ 7274 h 10559"/>
                <a:gd name="T18" fmla="*/ 9975 w 14459"/>
                <a:gd name="T19" fmla="*/ 3082 h 10559"/>
                <a:gd name="T20" fmla="*/ 3700 w 14459"/>
                <a:gd name="T21" fmla="*/ 5 h 10559"/>
                <a:gd name="T22" fmla="*/ 660 w 14459"/>
                <a:gd name="T23" fmla="*/ 4924 h 10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459" h="10559">
                  <a:moveTo>
                    <a:pt x="660" y="4924"/>
                  </a:moveTo>
                  <a:cubicBezTo>
                    <a:pt x="695" y="4884"/>
                    <a:pt x="0" y="9750"/>
                    <a:pt x="1018" y="9952"/>
                  </a:cubicBezTo>
                  <a:cubicBezTo>
                    <a:pt x="4082" y="10559"/>
                    <a:pt x="7497" y="9769"/>
                    <a:pt x="7792" y="9211"/>
                  </a:cubicBezTo>
                  <a:cubicBezTo>
                    <a:pt x="8059" y="8703"/>
                    <a:pt x="7793" y="7538"/>
                    <a:pt x="7595" y="6491"/>
                  </a:cubicBezTo>
                  <a:cubicBezTo>
                    <a:pt x="7587" y="6448"/>
                    <a:pt x="7579" y="6406"/>
                    <a:pt x="7572" y="6364"/>
                  </a:cubicBezTo>
                  <a:cubicBezTo>
                    <a:pt x="7572" y="6364"/>
                    <a:pt x="7572" y="6364"/>
                    <a:pt x="7572" y="6364"/>
                  </a:cubicBezTo>
                  <a:cubicBezTo>
                    <a:pt x="8214" y="7187"/>
                    <a:pt x="9338" y="6865"/>
                    <a:pt x="9989" y="7236"/>
                  </a:cubicBezTo>
                  <a:cubicBezTo>
                    <a:pt x="11344" y="8007"/>
                    <a:pt x="11937" y="7514"/>
                    <a:pt x="13022" y="8192"/>
                  </a:cubicBezTo>
                  <a:cubicBezTo>
                    <a:pt x="13474" y="8359"/>
                    <a:pt x="14459" y="7478"/>
                    <a:pt x="14263" y="7274"/>
                  </a:cubicBezTo>
                  <a:cubicBezTo>
                    <a:pt x="13247" y="5445"/>
                    <a:pt x="10774" y="3997"/>
                    <a:pt x="9975" y="3082"/>
                  </a:cubicBezTo>
                  <a:cubicBezTo>
                    <a:pt x="8119" y="957"/>
                    <a:pt x="6277" y="11"/>
                    <a:pt x="3700" y="5"/>
                  </a:cubicBezTo>
                  <a:cubicBezTo>
                    <a:pt x="1138" y="0"/>
                    <a:pt x="87" y="5589"/>
                    <a:pt x="660" y="492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65" name="Freeform 16">
              <a:extLst>
                <a:ext uri="{FF2B5EF4-FFF2-40B4-BE49-F238E27FC236}">
                  <a16:creationId xmlns:a16="http://schemas.microsoft.com/office/drawing/2014/main" id="{5D21015B-A322-46E5-9633-680E5BF27DBB}"/>
                </a:ext>
              </a:extLst>
            </p:cNvPr>
            <p:cNvSpPr>
              <a:spLocks/>
            </p:cNvSpPr>
            <p:nvPr/>
          </p:nvSpPr>
          <p:spPr bwMode="auto">
            <a:xfrm>
              <a:off x="5078413" y="3398838"/>
              <a:ext cx="590550" cy="676275"/>
            </a:xfrm>
            <a:custGeom>
              <a:avLst/>
              <a:gdLst>
                <a:gd name="T0" fmla="*/ 3250 w 8233"/>
                <a:gd name="T1" fmla="*/ 4600 h 9462"/>
                <a:gd name="T2" fmla="*/ 170 w 8233"/>
                <a:gd name="T3" fmla="*/ 7682 h 9462"/>
                <a:gd name="T4" fmla="*/ 385 w 8233"/>
                <a:gd name="T5" fmla="*/ 9224 h 9462"/>
                <a:gd name="T6" fmla="*/ 5201 w 8233"/>
                <a:gd name="T7" fmla="*/ 8195 h 9462"/>
                <a:gd name="T8" fmla="*/ 7602 w 8233"/>
                <a:gd name="T9" fmla="*/ 5053 h 9462"/>
                <a:gd name="T10" fmla="*/ 8233 w 8233"/>
                <a:gd name="T11" fmla="*/ 0 h 9462"/>
                <a:gd name="T12" fmla="*/ 3250 w 8233"/>
                <a:gd name="T13" fmla="*/ 4600 h 9462"/>
              </a:gdLst>
              <a:ahLst/>
              <a:cxnLst>
                <a:cxn ang="0">
                  <a:pos x="T0" y="T1"/>
                </a:cxn>
                <a:cxn ang="0">
                  <a:pos x="T2" y="T3"/>
                </a:cxn>
                <a:cxn ang="0">
                  <a:pos x="T4" y="T5"/>
                </a:cxn>
                <a:cxn ang="0">
                  <a:pos x="T6" y="T7"/>
                </a:cxn>
                <a:cxn ang="0">
                  <a:pos x="T8" y="T9"/>
                </a:cxn>
                <a:cxn ang="0">
                  <a:pos x="T10" y="T11"/>
                </a:cxn>
                <a:cxn ang="0">
                  <a:pos x="T12" y="T13"/>
                </a:cxn>
              </a:cxnLst>
              <a:rect l="0" t="0" r="r" b="b"/>
              <a:pathLst>
                <a:path w="8233" h="9462">
                  <a:moveTo>
                    <a:pt x="3250" y="4600"/>
                  </a:moveTo>
                  <a:cubicBezTo>
                    <a:pt x="2689" y="5913"/>
                    <a:pt x="1610" y="6745"/>
                    <a:pt x="170" y="7682"/>
                  </a:cubicBezTo>
                  <a:cubicBezTo>
                    <a:pt x="0" y="7845"/>
                    <a:pt x="75" y="9203"/>
                    <a:pt x="385" y="9224"/>
                  </a:cubicBezTo>
                  <a:cubicBezTo>
                    <a:pt x="1575" y="9305"/>
                    <a:pt x="3542" y="9462"/>
                    <a:pt x="5201" y="8195"/>
                  </a:cubicBezTo>
                  <a:cubicBezTo>
                    <a:pt x="6844" y="6939"/>
                    <a:pt x="7642" y="7054"/>
                    <a:pt x="7602" y="5053"/>
                  </a:cubicBezTo>
                  <a:lnTo>
                    <a:pt x="8233" y="0"/>
                  </a:lnTo>
                  <a:cubicBezTo>
                    <a:pt x="5618" y="770"/>
                    <a:pt x="4407" y="1890"/>
                    <a:pt x="3250" y="460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66" name="Freeform 17">
              <a:extLst>
                <a:ext uri="{FF2B5EF4-FFF2-40B4-BE49-F238E27FC236}">
                  <a16:creationId xmlns:a16="http://schemas.microsoft.com/office/drawing/2014/main" id="{2CE950D1-F28C-40AB-9D03-8693EA21D4C3}"/>
                </a:ext>
              </a:extLst>
            </p:cNvPr>
            <p:cNvSpPr>
              <a:spLocks/>
            </p:cNvSpPr>
            <p:nvPr/>
          </p:nvSpPr>
          <p:spPr bwMode="auto">
            <a:xfrm>
              <a:off x="5618163" y="3300413"/>
              <a:ext cx="188913" cy="163512"/>
            </a:xfrm>
            <a:custGeom>
              <a:avLst/>
              <a:gdLst>
                <a:gd name="T0" fmla="*/ 127 w 2644"/>
                <a:gd name="T1" fmla="*/ 0 h 2284"/>
                <a:gd name="T2" fmla="*/ 0 w 2644"/>
                <a:gd name="T3" fmla="*/ 1761 h 2284"/>
                <a:gd name="T4" fmla="*/ 2644 w 2644"/>
                <a:gd name="T5" fmla="*/ 1728 h 2284"/>
                <a:gd name="T6" fmla="*/ 2495 w 2644"/>
                <a:gd name="T7" fmla="*/ 868 h 2284"/>
                <a:gd name="T8" fmla="*/ 127 w 2644"/>
                <a:gd name="T9" fmla="*/ 0 h 2284"/>
              </a:gdLst>
              <a:ahLst/>
              <a:cxnLst>
                <a:cxn ang="0">
                  <a:pos x="T0" y="T1"/>
                </a:cxn>
                <a:cxn ang="0">
                  <a:pos x="T2" y="T3"/>
                </a:cxn>
                <a:cxn ang="0">
                  <a:pos x="T4" y="T5"/>
                </a:cxn>
                <a:cxn ang="0">
                  <a:pos x="T6" y="T7"/>
                </a:cxn>
                <a:cxn ang="0">
                  <a:pos x="T8" y="T9"/>
                </a:cxn>
              </a:cxnLst>
              <a:rect l="0" t="0" r="r" b="b"/>
              <a:pathLst>
                <a:path w="2644" h="2284">
                  <a:moveTo>
                    <a:pt x="127" y="0"/>
                  </a:moveTo>
                  <a:lnTo>
                    <a:pt x="0" y="1761"/>
                  </a:lnTo>
                  <a:cubicBezTo>
                    <a:pt x="16" y="2271"/>
                    <a:pt x="2641" y="2284"/>
                    <a:pt x="2644" y="1728"/>
                  </a:cubicBezTo>
                  <a:lnTo>
                    <a:pt x="2495" y="868"/>
                  </a:lnTo>
                  <a:lnTo>
                    <a:pt x="127"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7" name="Freeform 18">
              <a:extLst>
                <a:ext uri="{FF2B5EF4-FFF2-40B4-BE49-F238E27FC236}">
                  <a16:creationId xmlns:a16="http://schemas.microsoft.com/office/drawing/2014/main" id="{E924A720-07A2-45DF-A206-36B7D5DF2DFF}"/>
                </a:ext>
              </a:extLst>
            </p:cNvPr>
            <p:cNvSpPr>
              <a:spLocks/>
            </p:cNvSpPr>
            <p:nvPr/>
          </p:nvSpPr>
          <p:spPr bwMode="auto">
            <a:xfrm>
              <a:off x="5921376" y="3779838"/>
              <a:ext cx="79375" cy="73025"/>
            </a:xfrm>
            <a:custGeom>
              <a:avLst/>
              <a:gdLst>
                <a:gd name="T0" fmla="*/ 13 w 1108"/>
                <a:gd name="T1" fmla="*/ 74 h 1031"/>
                <a:gd name="T2" fmla="*/ 1108 w 1108"/>
                <a:gd name="T3" fmla="*/ 1031 h 1031"/>
                <a:gd name="T4" fmla="*/ 1085 w 1108"/>
                <a:gd name="T5" fmla="*/ 904 h 1031"/>
                <a:gd name="T6" fmla="*/ 86 w 1108"/>
                <a:gd name="T7" fmla="*/ 27 h 1031"/>
                <a:gd name="T8" fmla="*/ 26 w 1108"/>
                <a:gd name="T9" fmla="*/ 13 h 1031"/>
                <a:gd name="T10" fmla="*/ 13 w 1108"/>
                <a:gd name="T11" fmla="*/ 74 h 1031"/>
              </a:gdLst>
              <a:ahLst/>
              <a:cxnLst>
                <a:cxn ang="0">
                  <a:pos x="T0" y="T1"/>
                </a:cxn>
                <a:cxn ang="0">
                  <a:pos x="T2" y="T3"/>
                </a:cxn>
                <a:cxn ang="0">
                  <a:pos x="T4" y="T5"/>
                </a:cxn>
                <a:cxn ang="0">
                  <a:pos x="T6" y="T7"/>
                </a:cxn>
                <a:cxn ang="0">
                  <a:pos x="T8" y="T9"/>
                </a:cxn>
                <a:cxn ang="0">
                  <a:pos x="T10" y="T11"/>
                </a:cxn>
              </a:cxnLst>
              <a:rect l="0" t="0" r="r" b="b"/>
              <a:pathLst>
                <a:path w="1108" h="1031">
                  <a:moveTo>
                    <a:pt x="13" y="74"/>
                  </a:moveTo>
                  <a:cubicBezTo>
                    <a:pt x="445" y="746"/>
                    <a:pt x="984" y="984"/>
                    <a:pt x="1108" y="1031"/>
                  </a:cubicBezTo>
                  <a:cubicBezTo>
                    <a:pt x="1100" y="988"/>
                    <a:pt x="1092" y="946"/>
                    <a:pt x="1085" y="904"/>
                  </a:cubicBezTo>
                  <a:cubicBezTo>
                    <a:pt x="1078" y="902"/>
                    <a:pt x="500" y="669"/>
                    <a:pt x="86" y="27"/>
                  </a:cubicBezTo>
                  <a:cubicBezTo>
                    <a:pt x="73" y="6"/>
                    <a:pt x="46" y="0"/>
                    <a:pt x="26" y="13"/>
                  </a:cubicBezTo>
                  <a:cubicBezTo>
                    <a:pt x="5" y="26"/>
                    <a:pt x="0" y="54"/>
                    <a:pt x="13" y="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8" name="Freeform 19">
              <a:extLst>
                <a:ext uri="{FF2B5EF4-FFF2-40B4-BE49-F238E27FC236}">
                  <a16:creationId xmlns:a16="http://schemas.microsoft.com/office/drawing/2014/main" id="{14957A8B-6152-461B-A8F4-20A92A4E63E8}"/>
                </a:ext>
              </a:extLst>
            </p:cNvPr>
            <p:cNvSpPr>
              <a:spLocks/>
            </p:cNvSpPr>
            <p:nvPr/>
          </p:nvSpPr>
          <p:spPr bwMode="auto">
            <a:xfrm>
              <a:off x="5637213" y="3049588"/>
              <a:ext cx="230188" cy="349250"/>
            </a:xfrm>
            <a:custGeom>
              <a:avLst/>
              <a:gdLst>
                <a:gd name="T0" fmla="*/ 31 w 3213"/>
                <a:gd name="T1" fmla="*/ 2905 h 4889"/>
                <a:gd name="T2" fmla="*/ 2161 w 3213"/>
                <a:gd name="T3" fmla="*/ 4729 h 4889"/>
                <a:gd name="T4" fmla="*/ 3143 w 3213"/>
                <a:gd name="T5" fmla="*/ 3457 h 4889"/>
                <a:gd name="T6" fmla="*/ 3145 w 3213"/>
                <a:gd name="T7" fmla="*/ 3452 h 4889"/>
                <a:gd name="T8" fmla="*/ 3206 w 3213"/>
                <a:gd name="T9" fmla="*/ 2929 h 4889"/>
                <a:gd name="T10" fmla="*/ 3178 w 3213"/>
                <a:gd name="T11" fmla="*/ 2706 h 4889"/>
                <a:gd name="T12" fmla="*/ 3146 w 3213"/>
                <a:gd name="T13" fmla="*/ 2537 h 4889"/>
                <a:gd name="T14" fmla="*/ 3113 w 3213"/>
                <a:gd name="T15" fmla="*/ 2228 h 4889"/>
                <a:gd name="T16" fmla="*/ 2912 w 3213"/>
                <a:gd name="T17" fmla="*/ 1609 h 4889"/>
                <a:gd name="T18" fmla="*/ 1400 w 3213"/>
                <a:gd name="T19" fmla="*/ 580 h 4889"/>
                <a:gd name="T20" fmla="*/ 31 w 3213"/>
                <a:gd name="T21" fmla="*/ 2905 h 48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13" h="4889">
                  <a:moveTo>
                    <a:pt x="31" y="2905"/>
                  </a:moveTo>
                  <a:cubicBezTo>
                    <a:pt x="78" y="4507"/>
                    <a:pt x="1275" y="4889"/>
                    <a:pt x="2161" y="4729"/>
                  </a:cubicBezTo>
                  <a:cubicBezTo>
                    <a:pt x="2776" y="4618"/>
                    <a:pt x="3045" y="3836"/>
                    <a:pt x="3143" y="3457"/>
                  </a:cubicBezTo>
                  <a:cubicBezTo>
                    <a:pt x="3144" y="3455"/>
                    <a:pt x="3144" y="3453"/>
                    <a:pt x="3145" y="3452"/>
                  </a:cubicBezTo>
                  <a:cubicBezTo>
                    <a:pt x="3194" y="3281"/>
                    <a:pt x="3213" y="3102"/>
                    <a:pt x="3206" y="2929"/>
                  </a:cubicBezTo>
                  <a:cubicBezTo>
                    <a:pt x="3202" y="2852"/>
                    <a:pt x="3191" y="2779"/>
                    <a:pt x="3178" y="2706"/>
                  </a:cubicBezTo>
                  <a:cubicBezTo>
                    <a:pt x="3168" y="2651"/>
                    <a:pt x="3156" y="2595"/>
                    <a:pt x="3146" y="2537"/>
                  </a:cubicBezTo>
                  <a:cubicBezTo>
                    <a:pt x="3130" y="2443"/>
                    <a:pt x="3123" y="2343"/>
                    <a:pt x="3113" y="2228"/>
                  </a:cubicBezTo>
                  <a:cubicBezTo>
                    <a:pt x="3082" y="1872"/>
                    <a:pt x="2999" y="1724"/>
                    <a:pt x="2912" y="1609"/>
                  </a:cubicBezTo>
                  <a:cubicBezTo>
                    <a:pt x="2502" y="1058"/>
                    <a:pt x="1987" y="1479"/>
                    <a:pt x="1400" y="580"/>
                  </a:cubicBezTo>
                  <a:cubicBezTo>
                    <a:pt x="1021" y="0"/>
                    <a:pt x="0" y="1859"/>
                    <a:pt x="31" y="2905"/>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9" name="Freeform 22">
              <a:extLst>
                <a:ext uri="{FF2B5EF4-FFF2-40B4-BE49-F238E27FC236}">
                  <a16:creationId xmlns:a16="http://schemas.microsoft.com/office/drawing/2014/main" id="{15D5D250-4293-4B1A-8201-EEDB8130C110}"/>
                </a:ext>
              </a:extLst>
            </p:cNvPr>
            <p:cNvSpPr>
              <a:spLocks/>
            </p:cNvSpPr>
            <p:nvPr/>
          </p:nvSpPr>
          <p:spPr bwMode="auto">
            <a:xfrm>
              <a:off x="5670551" y="3351213"/>
              <a:ext cx="117475" cy="47625"/>
            </a:xfrm>
            <a:custGeom>
              <a:avLst/>
              <a:gdLst>
                <a:gd name="T0" fmla="*/ 1612 w 1647"/>
                <a:gd name="T1" fmla="*/ 583 h 660"/>
                <a:gd name="T2" fmla="*/ 1646 w 1647"/>
                <a:gd name="T3" fmla="*/ 543 h 660"/>
                <a:gd name="T4" fmla="*/ 1606 w 1647"/>
                <a:gd name="T5" fmla="*/ 509 h 660"/>
                <a:gd name="T6" fmla="*/ 68 w 1647"/>
                <a:gd name="T7" fmla="*/ 16 h 660"/>
                <a:gd name="T8" fmla="*/ 16 w 1647"/>
                <a:gd name="T9" fmla="*/ 14 h 660"/>
                <a:gd name="T10" fmla="*/ 14 w 1647"/>
                <a:gd name="T11" fmla="*/ 66 h 660"/>
                <a:gd name="T12" fmla="*/ 1612 w 1647"/>
                <a:gd name="T13" fmla="*/ 583 h 660"/>
              </a:gdLst>
              <a:ahLst/>
              <a:cxnLst>
                <a:cxn ang="0">
                  <a:pos x="T0" y="T1"/>
                </a:cxn>
                <a:cxn ang="0">
                  <a:pos x="T2" y="T3"/>
                </a:cxn>
                <a:cxn ang="0">
                  <a:pos x="T4" y="T5"/>
                </a:cxn>
                <a:cxn ang="0">
                  <a:pos x="T6" y="T7"/>
                </a:cxn>
                <a:cxn ang="0">
                  <a:pos x="T8" y="T9"/>
                </a:cxn>
                <a:cxn ang="0">
                  <a:pos x="T10" y="T11"/>
                </a:cxn>
                <a:cxn ang="0">
                  <a:pos x="T12" y="T13"/>
                </a:cxn>
              </a:cxnLst>
              <a:rect l="0" t="0" r="r" b="b"/>
              <a:pathLst>
                <a:path w="1647" h="660">
                  <a:moveTo>
                    <a:pt x="1612" y="583"/>
                  </a:moveTo>
                  <a:cubicBezTo>
                    <a:pt x="1632" y="581"/>
                    <a:pt x="1647" y="563"/>
                    <a:pt x="1646" y="543"/>
                  </a:cubicBezTo>
                  <a:cubicBezTo>
                    <a:pt x="1644" y="523"/>
                    <a:pt x="1627" y="508"/>
                    <a:pt x="1606" y="509"/>
                  </a:cubicBezTo>
                  <a:cubicBezTo>
                    <a:pt x="1596" y="510"/>
                    <a:pt x="590" y="583"/>
                    <a:pt x="68" y="16"/>
                  </a:cubicBezTo>
                  <a:cubicBezTo>
                    <a:pt x="55" y="1"/>
                    <a:pt x="31" y="0"/>
                    <a:pt x="16" y="14"/>
                  </a:cubicBezTo>
                  <a:cubicBezTo>
                    <a:pt x="1" y="28"/>
                    <a:pt x="0" y="51"/>
                    <a:pt x="14" y="66"/>
                  </a:cubicBezTo>
                  <a:cubicBezTo>
                    <a:pt x="560" y="660"/>
                    <a:pt x="1569" y="586"/>
                    <a:pt x="1612" y="5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0" name="Freeform 23">
              <a:extLst>
                <a:ext uri="{FF2B5EF4-FFF2-40B4-BE49-F238E27FC236}">
                  <a16:creationId xmlns:a16="http://schemas.microsoft.com/office/drawing/2014/main" id="{2B16F6B5-64B2-49DF-BEBD-5BE9428A57CF}"/>
                </a:ext>
              </a:extLst>
            </p:cNvPr>
            <p:cNvSpPr>
              <a:spLocks/>
            </p:cNvSpPr>
            <p:nvPr/>
          </p:nvSpPr>
          <p:spPr bwMode="auto">
            <a:xfrm>
              <a:off x="5807076" y="3213100"/>
              <a:ext cx="49213" cy="19050"/>
            </a:xfrm>
            <a:custGeom>
              <a:avLst/>
              <a:gdLst>
                <a:gd name="T0" fmla="*/ 250 w 686"/>
                <a:gd name="T1" fmla="*/ 261 h 262"/>
                <a:gd name="T2" fmla="*/ 673 w 686"/>
                <a:gd name="T3" fmla="*/ 70 h 262"/>
                <a:gd name="T4" fmla="*/ 661 w 686"/>
                <a:gd name="T5" fmla="*/ 13 h 262"/>
                <a:gd name="T6" fmla="*/ 603 w 686"/>
                <a:gd name="T7" fmla="*/ 25 h 262"/>
                <a:gd name="T8" fmla="*/ 54 w 686"/>
                <a:gd name="T9" fmla="*/ 158 h 262"/>
                <a:gd name="T10" fmla="*/ 4 w 686"/>
                <a:gd name="T11" fmla="*/ 190 h 262"/>
                <a:gd name="T12" fmla="*/ 37 w 686"/>
                <a:gd name="T13" fmla="*/ 239 h 262"/>
                <a:gd name="T14" fmla="*/ 250 w 686"/>
                <a:gd name="T15" fmla="*/ 261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86" h="262">
                  <a:moveTo>
                    <a:pt x="250" y="261"/>
                  </a:moveTo>
                  <a:cubicBezTo>
                    <a:pt x="552" y="255"/>
                    <a:pt x="668" y="79"/>
                    <a:pt x="673" y="70"/>
                  </a:cubicBezTo>
                  <a:cubicBezTo>
                    <a:pt x="686" y="51"/>
                    <a:pt x="680" y="25"/>
                    <a:pt x="661" y="13"/>
                  </a:cubicBezTo>
                  <a:cubicBezTo>
                    <a:pt x="641" y="0"/>
                    <a:pt x="616" y="6"/>
                    <a:pt x="603" y="25"/>
                  </a:cubicBezTo>
                  <a:cubicBezTo>
                    <a:pt x="597" y="35"/>
                    <a:pt x="456" y="241"/>
                    <a:pt x="54" y="158"/>
                  </a:cubicBezTo>
                  <a:cubicBezTo>
                    <a:pt x="31" y="153"/>
                    <a:pt x="9" y="168"/>
                    <a:pt x="4" y="190"/>
                  </a:cubicBezTo>
                  <a:cubicBezTo>
                    <a:pt x="0" y="213"/>
                    <a:pt x="14" y="235"/>
                    <a:pt x="37" y="239"/>
                  </a:cubicBezTo>
                  <a:cubicBezTo>
                    <a:pt x="117" y="256"/>
                    <a:pt x="188" y="262"/>
                    <a:pt x="250" y="26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24">
              <a:extLst>
                <a:ext uri="{FF2B5EF4-FFF2-40B4-BE49-F238E27FC236}">
                  <a16:creationId xmlns:a16="http://schemas.microsoft.com/office/drawing/2014/main" id="{1F15BA2C-48AE-4E11-B9ED-B49E05AB6C8E}"/>
                </a:ext>
              </a:extLst>
            </p:cNvPr>
            <p:cNvSpPr>
              <a:spLocks/>
            </p:cNvSpPr>
            <p:nvPr/>
          </p:nvSpPr>
          <p:spPr bwMode="auto">
            <a:xfrm>
              <a:off x="5702301" y="3228975"/>
              <a:ext cx="57150" cy="15875"/>
            </a:xfrm>
            <a:custGeom>
              <a:avLst/>
              <a:gdLst>
                <a:gd name="T0" fmla="*/ 443 w 786"/>
                <a:gd name="T1" fmla="*/ 189 h 221"/>
                <a:gd name="T2" fmla="*/ 763 w 786"/>
                <a:gd name="T3" fmla="*/ 81 h 221"/>
                <a:gd name="T4" fmla="*/ 773 w 786"/>
                <a:gd name="T5" fmla="*/ 23 h 221"/>
                <a:gd name="T6" fmla="*/ 715 w 786"/>
                <a:gd name="T7" fmla="*/ 14 h 221"/>
                <a:gd name="T8" fmla="*/ 715 w 786"/>
                <a:gd name="T9" fmla="*/ 14 h 221"/>
                <a:gd name="T10" fmla="*/ 69 w 786"/>
                <a:gd name="T11" fmla="*/ 13 h 221"/>
                <a:gd name="T12" fmla="*/ 12 w 786"/>
                <a:gd name="T13" fmla="*/ 27 h 221"/>
                <a:gd name="T14" fmla="*/ 26 w 786"/>
                <a:gd name="T15" fmla="*/ 84 h 221"/>
                <a:gd name="T16" fmla="*/ 443 w 786"/>
                <a:gd name="T17" fmla="*/ 18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6" h="221">
                  <a:moveTo>
                    <a:pt x="443" y="189"/>
                  </a:moveTo>
                  <a:cubicBezTo>
                    <a:pt x="630" y="176"/>
                    <a:pt x="755" y="87"/>
                    <a:pt x="763" y="81"/>
                  </a:cubicBezTo>
                  <a:cubicBezTo>
                    <a:pt x="782" y="68"/>
                    <a:pt x="786" y="42"/>
                    <a:pt x="773" y="23"/>
                  </a:cubicBezTo>
                  <a:cubicBezTo>
                    <a:pt x="759" y="4"/>
                    <a:pt x="733" y="0"/>
                    <a:pt x="715" y="14"/>
                  </a:cubicBezTo>
                  <a:lnTo>
                    <a:pt x="715" y="14"/>
                  </a:lnTo>
                  <a:cubicBezTo>
                    <a:pt x="703" y="22"/>
                    <a:pt x="417" y="221"/>
                    <a:pt x="69" y="13"/>
                  </a:cubicBezTo>
                  <a:cubicBezTo>
                    <a:pt x="49" y="1"/>
                    <a:pt x="24" y="8"/>
                    <a:pt x="12" y="27"/>
                  </a:cubicBezTo>
                  <a:cubicBezTo>
                    <a:pt x="0" y="47"/>
                    <a:pt x="7" y="73"/>
                    <a:pt x="26" y="84"/>
                  </a:cubicBezTo>
                  <a:cubicBezTo>
                    <a:pt x="181" y="177"/>
                    <a:pt x="324" y="198"/>
                    <a:pt x="443" y="18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25">
              <a:extLst>
                <a:ext uri="{FF2B5EF4-FFF2-40B4-BE49-F238E27FC236}">
                  <a16:creationId xmlns:a16="http://schemas.microsoft.com/office/drawing/2014/main" id="{1E63806B-A5EE-4E00-84EB-52AC813B3B4E}"/>
                </a:ext>
              </a:extLst>
            </p:cNvPr>
            <p:cNvSpPr>
              <a:spLocks/>
            </p:cNvSpPr>
            <p:nvPr/>
          </p:nvSpPr>
          <p:spPr bwMode="auto">
            <a:xfrm>
              <a:off x="5780088" y="3228975"/>
              <a:ext cx="31750" cy="68262"/>
            </a:xfrm>
            <a:custGeom>
              <a:avLst/>
              <a:gdLst>
                <a:gd name="T0" fmla="*/ 177 w 447"/>
                <a:gd name="T1" fmla="*/ 940 h 941"/>
                <a:gd name="T2" fmla="*/ 318 w 447"/>
                <a:gd name="T3" fmla="*/ 904 h 941"/>
                <a:gd name="T4" fmla="*/ 440 w 447"/>
                <a:gd name="T5" fmla="*/ 728 h 941"/>
                <a:gd name="T6" fmla="*/ 316 w 447"/>
                <a:gd name="T7" fmla="*/ 496 h 941"/>
                <a:gd name="T8" fmla="*/ 229 w 447"/>
                <a:gd name="T9" fmla="*/ 392 h 941"/>
                <a:gd name="T10" fmla="*/ 120 w 447"/>
                <a:gd name="T11" fmla="*/ 39 h 941"/>
                <a:gd name="T12" fmla="*/ 73 w 447"/>
                <a:gd name="T13" fmla="*/ 3 h 941"/>
                <a:gd name="T14" fmla="*/ 37 w 447"/>
                <a:gd name="T15" fmla="*/ 50 h 941"/>
                <a:gd name="T16" fmla="*/ 158 w 447"/>
                <a:gd name="T17" fmla="*/ 435 h 941"/>
                <a:gd name="T18" fmla="*/ 256 w 447"/>
                <a:gd name="T19" fmla="*/ 554 h 941"/>
                <a:gd name="T20" fmla="*/ 357 w 447"/>
                <a:gd name="T21" fmla="*/ 722 h 941"/>
                <a:gd name="T22" fmla="*/ 278 w 447"/>
                <a:gd name="T23" fmla="*/ 831 h 941"/>
                <a:gd name="T24" fmla="*/ 68 w 447"/>
                <a:gd name="T25" fmla="*/ 831 h 941"/>
                <a:gd name="T26" fmla="*/ 12 w 447"/>
                <a:gd name="T27" fmla="*/ 847 h 941"/>
                <a:gd name="T28" fmla="*/ 27 w 447"/>
                <a:gd name="T29" fmla="*/ 904 h 941"/>
                <a:gd name="T30" fmla="*/ 177 w 447"/>
                <a:gd name="T31" fmla="*/ 940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7" h="941">
                  <a:moveTo>
                    <a:pt x="177" y="940"/>
                  </a:moveTo>
                  <a:cubicBezTo>
                    <a:pt x="226" y="939"/>
                    <a:pt x="275" y="927"/>
                    <a:pt x="318" y="904"/>
                  </a:cubicBezTo>
                  <a:cubicBezTo>
                    <a:pt x="390" y="866"/>
                    <a:pt x="434" y="802"/>
                    <a:pt x="440" y="728"/>
                  </a:cubicBezTo>
                  <a:cubicBezTo>
                    <a:pt x="447" y="633"/>
                    <a:pt x="381" y="563"/>
                    <a:pt x="316" y="496"/>
                  </a:cubicBezTo>
                  <a:cubicBezTo>
                    <a:pt x="284" y="463"/>
                    <a:pt x="251" y="428"/>
                    <a:pt x="229" y="392"/>
                  </a:cubicBezTo>
                  <a:cubicBezTo>
                    <a:pt x="151" y="266"/>
                    <a:pt x="120" y="41"/>
                    <a:pt x="120" y="39"/>
                  </a:cubicBezTo>
                  <a:cubicBezTo>
                    <a:pt x="117" y="16"/>
                    <a:pt x="96" y="0"/>
                    <a:pt x="73" y="3"/>
                  </a:cubicBezTo>
                  <a:cubicBezTo>
                    <a:pt x="50" y="6"/>
                    <a:pt x="34" y="27"/>
                    <a:pt x="37" y="50"/>
                  </a:cubicBezTo>
                  <a:cubicBezTo>
                    <a:pt x="38" y="60"/>
                    <a:pt x="71" y="294"/>
                    <a:pt x="158" y="435"/>
                  </a:cubicBezTo>
                  <a:cubicBezTo>
                    <a:pt x="185" y="479"/>
                    <a:pt x="221" y="517"/>
                    <a:pt x="256" y="554"/>
                  </a:cubicBezTo>
                  <a:cubicBezTo>
                    <a:pt x="313" y="613"/>
                    <a:pt x="362" y="664"/>
                    <a:pt x="357" y="722"/>
                  </a:cubicBezTo>
                  <a:cubicBezTo>
                    <a:pt x="352" y="783"/>
                    <a:pt x="306" y="816"/>
                    <a:pt x="278" y="831"/>
                  </a:cubicBezTo>
                  <a:cubicBezTo>
                    <a:pt x="214" y="865"/>
                    <a:pt x="127" y="865"/>
                    <a:pt x="68" y="831"/>
                  </a:cubicBezTo>
                  <a:cubicBezTo>
                    <a:pt x="49" y="820"/>
                    <a:pt x="23" y="827"/>
                    <a:pt x="12" y="847"/>
                  </a:cubicBezTo>
                  <a:cubicBezTo>
                    <a:pt x="0" y="867"/>
                    <a:pt x="7" y="892"/>
                    <a:pt x="27" y="904"/>
                  </a:cubicBezTo>
                  <a:cubicBezTo>
                    <a:pt x="71" y="929"/>
                    <a:pt x="124" y="941"/>
                    <a:pt x="177" y="9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26">
              <a:extLst>
                <a:ext uri="{FF2B5EF4-FFF2-40B4-BE49-F238E27FC236}">
                  <a16:creationId xmlns:a16="http://schemas.microsoft.com/office/drawing/2014/main" id="{F0536DFE-BB63-49BA-BA65-D712AD9601C5}"/>
                </a:ext>
              </a:extLst>
            </p:cNvPr>
            <p:cNvSpPr>
              <a:spLocks/>
            </p:cNvSpPr>
            <p:nvPr/>
          </p:nvSpPr>
          <p:spPr bwMode="auto">
            <a:xfrm>
              <a:off x="5756276" y="3313113"/>
              <a:ext cx="60325" cy="14287"/>
            </a:xfrm>
            <a:custGeom>
              <a:avLst/>
              <a:gdLst>
                <a:gd name="T0" fmla="*/ 364 w 827"/>
                <a:gd name="T1" fmla="*/ 196 h 212"/>
                <a:gd name="T2" fmla="*/ 29 w 827"/>
                <a:gd name="T3" fmla="*/ 92 h 212"/>
                <a:gd name="T4" fmla="*/ 14 w 827"/>
                <a:gd name="T5" fmla="*/ 28 h 212"/>
                <a:gd name="T6" fmla="*/ 77 w 827"/>
                <a:gd name="T7" fmla="*/ 13 h 212"/>
                <a:gd name="T8" fmla="*/ 77 w 827"/>
                <a:gd name="T9" fmla="*/ 13 h 212"/>
                <a:gd name="T10" fmla="*/ 752 w 827"/>
                <a:gd name="T11" fmla="*/ 29 h 212"/>
                <a:gd name="T12" fmla="*/ 815 w 827"/>
                <a:gd name="T13" fmla="*/ 47 h 212"/>
                <a:gd name="T14" fmla="*/ 796 w 827"/>
                <a:gd name="T15" fmla="*/ 110 h 212"/>
                <a:gd name="T16" fmla="*/ 364 w 827"/>
                <a:gd name="T17" fmla="*/ 196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7" h="212">
                  <a:moveTo>
                    <a:pt x="364" y="196"/>
                  </a:moveTo>
                  <a:cubicBezTo>
                    <a:pt x="174" y="177"/>
                    <a:pt x="38" y="97"/>
                    <a:pt x="29" y="92"/>
                  </a:cubicBezTo>
                  <a:cubicBezTo>
                    <a:pt x="7" y="78"/>
                    <a:pt x="0" y="50"/>
                    <a:pt x="14" y="28"/>
                  </a:cubicBezTo>
                  <a:cubicBezTo>
                    <a:pt x="27" y="7"/>
                    <a:pt x="55" y="0"/>
                    <a:pt x="77" y="13"/>
                  </a:cubicBezTo>
                  <a:lnTo>
                    <a:pt x="77" y="13"/>
                  </a:lnTo>
                  <a:cubicBezTo>
                    <a:pt x="80" y="15"/>
                    <a:pt x="416" y="212"/>
                    <a:pt x="752" y="29"/>
                  </a:cubicBezTo>
                  <a:cubicBezTo>
                    <a:pt x="774" y="16"/>
                    <a:pt x="802" y="25"/>
                    <a:pt x="815" y="47"/>
                  </a:cubicBezTo>
                  <a:cubicBezTo>
                    <a:pt x="827" y="69"/>
                    <a:pt x="818" y="97"/>
                    <a:pt x="796" y="110"/>
                  </a:cubicBezTo>
                  <a:cubicBezTo>
                    <a:pt x="642" y="193"/>
                    <a:pt x="491" y="209"/>
                    <a:pt x="364" y="1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27">
              <a:extLst>
                <a:ext uri="{FF2B5EF4-FFF2-40B4-BE49-F238E27FC236}">
                  <a16:creationId xmlns:a16="http://schemas.microsoft.com/office/drawing/2014/main" id="{99A59E32-517F-47E8-836A-90660739763E}"/>
                </a:ext>
              </a:extLst>
            </p:cNvPr>
            <p:cNvSpPr>
              <a:spLocks/>
            </p:cNvSpPr>
            <p:nvPr/>
          </p:nvSpPr>
          <p:spPr bwMode="auto">
            <a:xfrm>
              <a:off x="5310188" y="2871788"/>
              <a:ext cx="492125" cy="730250"/>
            </a:xfrm>
            <a:custGeom>
              <a:avLst/>
              <a:gdLst>
                <a:gd name="T0" fmla="*/ 6813 w 6864"/>
                <a:gd name="T1" fmla="*/ 2352 h 10228"/>
                <a:gd name="T2" fmla="*/ 2484 w 6864"/>
                <a:gd name="T3" fmla="*/ 2852 h 10228"/>
                <a:gd name="T4" fmla="*/ 724 w 6864"/>
                <a:gd name="T5" fmla="*/ 5597 h 10228"/>
                <a:gd name="T6" fmla="*/ 448 w 6864"/>
                <a:gd name="T7" fmla="*/ 7090 h 10228"/>
                <a:gd name="T8" fmla="*/ 1479 w 6864"/>
                <a:gd name="T9" fmla="*/ 9057 h 10228"/>
                <a:gd name="T10" fmla="*/ 3189 w 6864"/>
                <a:gd name="T11" fmla="*/ 10105 h 10228"/>
                <a:gd name="T12" fmla="*/ 4895 w 6864"/>
                <a:gd name="T13" fmla="*/ 8793 h 10228"/>
                <a:gd name="T14" fmla="*/ 4988 w 6864"/>
                <a:gd name="T15" fmla="*/ 5711 h 10228"/>
                <a:gd name="T16" fmla="*/ 4942 w 6864"/>
                <a:gd name="T17" fmla="*/ 5530 h 10228"/>
                <a:gd name="T18" fmla="*/ 4942 w 6864"/>
                <a:gd name="T19" fmla="*/ 5530 h 10228"/>
                <a:gd name="T20" fmla="*/ 4973 w 6864"/>
                <a:gd name="T21" fmla="*/ 4955 h 10228"/>
                <a:gd name="T22" fmla="*/ 6582 w 6864"/>
                <a:gd name="T23" fmla="*/ 2939 h 10228"/>
                <a:gd name="T24" fmla="*/ 6813 w 6864"/>
                <a:gd name="T25" fmla="*/ 2352 h 10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4" h="10228">
                  <a:moveTo>
                    <a:pt x="6813" y="2352"/>
                  </a:moveTo>
                  <a:cubicBezTo>
                    <a:pt x="6813" y="2352"/>
                    <a:pt x="4426" y="0"/>
                    <a:pt x="2484" y="2852"/>
                  </a:cubicBezTo>
                  <a:cubicBezTo>
                    <a:pt x="1865" y="3762"/>
                    <a:pt x="382" y="3548"/>
                    <a:pt x="724" y="5597"/>
                  </a:cubicBezTo>
                  <a:cubicBezTo>
                    <a:pt x="840" y="6291"/>
                    <a:pt x="700" y="6545"/>
                    <a:pt x="448" y="7090"/>
                  </a:cubicBezTo>
                  <a:cubicBezTo>
                    <a:pt x="0" y="8059"/>
                    <a:pt x="393" y="8914"/>
                    <a:pt x="1479" y="9057"/>
                  </a:cubicBezTo>
                  <a:cubicBezTo>
                    <a:pt x="2331" y="9169"/>
                    <a:pt x="2081" y="10228"/>
                    <a:pt x="3189" y="10105"/>
                  </a:cubicBezTo>
                  <a:cubicBezTo>
                    <a:pt x="4091" y="10005"/>
                    <a:pt x="4141" y="8984"/>
                    <a:pt x="4895" y="8793"/>
                  </a:cubicBezTo>
                  <a:cubicBezTo>
                    <a:pt x="6561" y="8372"/>
                    <a:pt x="5181" y="6533"/>
                    <a:pt x="4988" y="5711"/>
                  </a:cubicBezTo>
                  <a:cubicBezTo>
                    <a:pt x="4975" y="5652"/>
                    <a:pt x="4958" y="5591"/>
                    <a:pt x="4942" y="5530"/>
                  </a:cubicBezTo>
                  <a:lnTo>
                    <a:pt x="4942" y="5530"/>
                  </a:lnTo>
                  <a:cubicBezTo>
                    <a:pt x="4896" y="5325"/>
                    <a:pt x="4922" y="5151"/>
                    <a:pt x="4973" y="4955"/>
                  </a:cubicBezTo>
                  <a:cubicBezTo>
                    <a:pt x="5254" y="3888"/>
                    <a:pt x="6864" y="4251"/>
                    <a:pt x="6582" y="2939"/>
                  </a:cubicBezTo>
                  <a:lnTo>
                    <a:pt x="6813" y="23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Freeform 28">
              <a:extLst>
                <a:ext uri="{FF2B5EF4-FFF2-40B4-BE49-F238E27FC236}">
                  <a16:creationId xmlns:a16="http://schemas.microsoft.com/office/drawing/2014/main" id="{D7724C05-CE8C-4D54-896E-44910E90D3C1}"/>
                </a:ext>
              </a:extLst>
            </p:cNvPr>
            <p:cNvSpPr>
              <a:spLocks/>
            </p:cNvSpPr>
            <p:nvPr/>
          </p:nvSpPr>
          <p:spPr bwMode="auto">
            <a:xfrm>
              <a:off x="5484813" y="3765550"/>
              <a:ext cx="39688" cy="187325"/>
            </a:xfrm>
            <a:custGeom>
              <a:avLst/>
              <a:gdLst>
                <a:gd name="T0" fmla="*/ 41 w 541"/>
                <a:gd name="T1" fmla="*/ 2627 h 2628"/>
                <a:gd name="T2" fmla="*/ 40 w 541"/>
                <a:gd name="T3" fmla="*/ 2627 h 2628"/>
                <a:gd name="T4" fmla="*/ 1 w 541"/>
                <a:gd name="T5" fmla="*/ 2582 h 2628"/>
                <a:gd name="T6" fmla="*/ 455 w 541"/>
                <a:gd name="T7" fmla="*/ 34 h 2628"/>
                <a:gd name="T8" fmla="*/ 506 w 541"/>
                <a:gd name="T9" fmla="*/ 6 h 2628"/>
                <a:gd name="T10" fmla="*/ 534 w 541"/>
                <a:gd name="T11" fmla="*/ 58 h 2628"/>
                <a:gd name="T12" fmla="*/ 84 w 541"/>
                <a:gd name="T13" fmla="*/ 2588 h 2628"/>
                <a:gd name="T14" fmla="*/ 41 w 541"/>
                <a:gd name="T15" fmla="*/ 2627 h 26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1" h="2628">
                  <a:moveTo>
                    <a:pt x="41" y="2627"/>
                  </a:moveTo>
                  <a:cubicBezTo>
                    <a:pt x="40" y="2627"/>
                    <a:pt x="40" y="2627"/>
                    <a:pt x="40" y="2627"/>
                  </a:cubicBezTo>
                  <a:cubicBezTo>
                    <a:pt x="17" y="2625"/>
                    <a:pt x="0" y="2605"/>
                    <a:pt x="1" y="2582"/>
                  </a:cubicBezTo>
                  <a:cubicBezTo>
                    <a:pt x="80" y="1303"/>
                    <a:pt x="451" y="47"/>
                    <a:pt x="455" y="34"/>
                  </a:cubicBezTo>
                  <a:cubicBezTo>
                    <a:pt x="461" y="12"/>
                    <a:pt x="484" y="0"/>
                    <a:pt x="506" y="6"/>
                  </a:cubicBezTo>
                  <a:cubicBezTo>
                    <a:pt x="528" y="13"/>
                    <a:pt x="541" y="36"/>
                    <a:pt x="534" y="58"/>
                  </a:cubicBezTo>
                  <a:cubicBezTo>
                    <a:pt x="530" y="70"/>
                    <a:pt x="163" y="1318"/>
                    <a:pt x="84" y="2588"/>
                  </a:cubicBezTo>
                  <a:cubicBezTo>
                    <a:pt x="83" y="2610"/>
                    <a:pt x="63" y="2628"/>
                    <a:pt x="41" y="262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30">
              <a:extLst>
                <a:ext uri="{FF2B5EF4-FFF2-40B4-BE49-F238E27FC236}">
                  <a16:creationId xmlns:a16="http://schemas.microsoft.com/office/drawing/2014/main" id="{DF6DD4E3-B51E-43BF-9E28-BF0A9799715D}"/>
                </a:ext>
              </a:extLst>
            </p:cNvPr>
            <p:cNvSpPr>
              <a:spLocks/>
            </p:cNvSpPr>
            <p:nvPr/>
          </p:nvSpPr>
          <p:spPr bwMode="auto">
            <a:xfrm>
              <a:off x="7994651" y="5400675"/>
              <a:ext cx="190500" cy="280987"/>
            </a:xfrm>
            <a:custGeom>
              <a:avLst/>
              <a:gdLst>
                <a:gd name="T0" fmla="*/ 1263 w 2657"/>
                <a:gd name="T1" fmla="*/ 0 h 3941"/>
                <a:gd name="T2" fmla="*/ 2657 w 2657"/>
                <a:gd name="T3" fmla="*/ 2592 h 3941"/>
                <a:gd name="T4" fmla="*/ 231 w 2657"/>
                <a:gd name="T5" fmla="*/ 3941 h 3941"/>
                <a:gd name="T6" fmla="*/ 981 w 2657"/>
                <a:gd name="T7" fmla="*/ 2852 h 3941"/>
                <a:gd name="T8" fmla="*/ 1035 w 2657"/>
                <a:gd name="T9" fmla="*/ 2694 h 3941"/>
                <a:gd name="T10" fmla="*/ 0 w 2657"/>
                <a:gd name="T11" fmla="*/ 655 h 3941"/>
                <a:gd name="T12" fmla="*/ 1263 w 2657"/>
                <a:gd name="T13" fmla="*/ 0 h 3941"/>
              </a:gdLst>
              <a:ahLst/>
              <a:cxnLst>
                <a:cxn ang="0">
                  <a:pos x="T0" y="T1"/>
                </a:cxn>
                <a:cxn ang="0">
                  <a:pos x="T2" y="T3"/>
                </a:cxn>
                <a:cxn ang="0">
                  <a:pos x="T4" y="T5"/>
                </a:cxn>
                <a:cxn ang="0">
                  <a:pos x="T6" y="T7"/>
                </a:cxn>
                <a:cxn ang="0">
                  <a:pos x="T8" y="T9"/>
                </a:cxn>
                <a:cxn ang="0">
                  <a:pos x="T10" y="T11"/>
                </a:cxn>
                <a:cxn ang="0">
                  <a:pos x="T12" y="T13"/>
                </a:cxn>
              </a:cxnLst>
              <a:rect l="0" t="0" r="r" b="b"/>
              <a:pathLst>
                <a:path w="2657" h="3941">
                  <a:moveTo>
                    <a:pt x="1263" y="0"/>
                  </a:moveTo>
                  <a:lnTo>
                    <a:pt x="2657" y="2592"/>
                  </a:lnTo>
                  <a:lnTo>
                    <a:pt x="231" y="3941"/>
                  </a:lnTo>
                  <a:lnTo>
                    <a:pt x="981" y="2852"/>
                  </a:lnTo>
                  <a:cubicBezTo>
                    <a:pt x="981" y="2852"/>
                    <a:pt x="1038" y="2736"/>
                    <a:pt x="1035" y="2694"/>
                  </a:cubicBezTo>
                  <a:cubicBezTo>
                    <a:pt x="995" y="2124"/>
                    <a:pt x="0" y="655"/>
                    <a:pt x="0" y="655"/>
                  </a:cubicBezTo>
                  <a:lnTo>
                    <a:pt x="1263" y="0"/>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77" name="Freeform 31">
              <a:extLst>
                <a:ext uri="{FF2B5EF4-FFF2-40B4-BE49-F238E27FC236}">
                  <a16:creationId xmlns:a16="http://schemas.microsoft.com/office/drawing/2014/main" id="{57CD7A3A-1ACE-47EB-896A-8DD8188E7288}"/>
                </a:ext>
              </a:extLst>
            </p:cNvPr>
            <p:cNvSpPr>
              <a:spLocks/>
            </p:cNvSpPr>
            <p:nvPr/>
          </p:nvSpPr>
          <p:spPr bwMode="auto">
            <a:xfrm>
              <a:off x="7961313" y="5538788"/>
              <a:ext cx="260350" cy="217487"/>
            </a:xfrm>
            <a:custGeom>
              <a:avLst/>
              <a:gdLst>
                <a:gd name="T0" fmla="*/ 2784 w 3643"/>
                <a:gd name="T1" fmla="*/ 36 h 3061"/>
                <a:gd name="T2" fmla="*/ 3353 w 3643"/>
                <a:gd name="T3" fmla="*/ 356 h 3061"/>
                <a:gd name="T4" fmla="*/ 3200 w 3643"/>
                <a:gd name="T5" fmla="*/ 1248 h 3061"/>
                <a:gd name="T6" fmla="*/ 693 w 3643"/>
                <a:gd name="T7" fmla="*/ 2893 h 3061"/>
                <a:gd name="T8" fmla="*/ 201 w 3643"/>
                <a:gd name="T9" fmla="*/ 2415 h 3061"/>
                <a:gd name="T10" fmla="*/ 1455 w 3643"/>
                <a:gd name="T11" fmla="*/ 932 h 3061"/>
                <a:gd name="T12" fmla="*/ 2784 w 3643"/>
                <a:gd name="T13" fmla="*/ 36 h 3061"/>
              </a:gdLst>
              <a:ahLst/>
              <a:cxnLst>
                <a:cxn ang="0">
                  <a:pos x="T0" y="T1"/>
                </a:cxn>
                <a:cxn ang="0">
                  <a:pos x="T2" y="T3"/>
                </a:cxn>
                <a:cxn ang="0">
                  <a:pos x="T4" y="T5"/>
                </a:cxn>
                <a:cxn ang="0">
                  <a:pos x="T6" y="T7"/>
                </a:cxn>
                <a:cxn ang="0">
                  <a:pos x="T8" y="T9"/>
                </a:cxn>
                <a:cxn ang="0">
                  <a:pos x="T10" y="T11"/>
                </a:cxn>
                <a:cxn ang="0">
                  <a:pos x="T12" y="T13"/>
                </a:cxn>
              </a:cxnLst>
              <a:rect l="0" t="0" r="r" b="b"/>
              <a:pathLst>
                <a:path w="3643" h="3061">
                  <a:moveTo>
                    <a:pt x="2784" y="36"/>
                  </a:moveTo>
                  <a:cubicBezTo>
                    <a:pt x="2794" y="0"/>
                    <a:pt x="3067" y="59"/>
                    <a:pt x="3353" y="356"/>
                  </a:cubicBezTo>
                  <a:cubicBezTo>
                    <a:pt x="3643" y="658"/>
                    <a:pt x="3611" y="978"/>
                    <a:pt x="3200" y="1248"/>
                  </a:cubicBezTo>
                  <a:cubicBezTo>
                    <a:pt x="1763" y="2191"/>
                    <a:pt x="1490" y="2487"/>
                    <a:pt x="693" y="2893"/>
                  </a:cubicBezTo>
                  <a:cubicBezTo>
                    <a:pt x="362" y="3061"/>
                    <a:pt x="0" y="2778"/>
                    <a:pt x="201" y="2415"/>
                  </a:cubicBezTo>
                  <a:cubicBezTo>
                    <a:pt x="334" y="2175"/>
                    <a:pt x="1455" y="943"/>
                    <a:pt x="1455" y="932"/>
                  </a:cubicBezTo>
                  <a:cubicBezTo>
                    <a:pt x="1766" y="1005"/>
                    <a:pt x="2874" y="376"/>
                    <a:pt x="2784" y="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8" name="Freeform 32">
              <a:extLst>
                <a:ext uri="{FF2B5EF4-FFF2-40B4-BE49-F238E27FC236}">
                  <a16:creationId xmlns:a16="http://schemas.microsoft.com/office/drawing/2014/main" id="{08117C81-CAF8-42AF-BC83-3D8B195331D1}"/>
                </a:ext>
              </a:extLst>
            </p:cNvPr>
            <p:cNvSpPr>
              <a:spLocks/>
            </p:cNvSpPr>
            <p:nvPr/>
          </p:nvSpPr>
          <p:spPr bwMode="auto">
            <a:xfrm>
              <a:off x="7088188" y="5459413"/>
              <a:ext cx="231775" cy="282575"/>
            </a:xfrm>
            <a:custGeom>
              <a:avLst/>
              <a:gdLst>
                <a:gd name="T0" fmla="*/ 3231 w 3231"/>
                <a:gd name="T1" fmla="*/ 0 h 3940"/>
                <a:gd name="T2" fmla="*/ 2887 w 3231"/>
                <a:gd name="T3" fmla="*/ 3940 h 3940"/>
                <a:gd name="T4" fmla="*/ 0 w 3231"/>
                <a:gd name="T5" fmla="*/ 3664 h 3940"/>
                <a:gd name="T6" fmla="*/ 1289 w 3231"/>
                <a:gd name="T7" fmla="*/ 3205 h 3940"/>
                <a:gd name="T8" fmla="*/ 1430 w 3231"/>
                <a:gd name="T9" fmla="*/ 3104 h 3940"/>
                <a:gd name="T10" fmla="*/ 1567 w 3231"/>
                <a:gd name="T11" fmla="*/ 140 h 3940"/>
                <a:gd name="T12" fmla="*/ 3231 w 3231"/>
                <a:gd name="T13" fmla="*/ 0 h 3940"/>
              </a:gdLst>
              <a:ahLst/>
              <a:cxnLst>
                <a:cxn ang="0">
                  <a:pos x="T0" y="T1"/>
                </a:cxn>
                <a:cxn ang="0">
                  <a:pos x="T2" y="T3"/>
                </a:cxn>
                <a:cxn ang="0">
                  <a:pos x="T4" y="T5"/>
                </a:cxn>
                <a:cxn ang="0">
                  <a:pos x="T6" y="T7"/>
                </a:cxn>
                <a:cxn ang="0">
                  <a:pos x="T8" y="T9"/>
                </a:cxn>
                <a:cxn ang="0">
                  <a:pos x="T10" y="T11"/>
                </a:cxn>
                <a:cxn ang="0">
                  <a:pos x="T12" y="T13"/>
                </a:cxn>
              </a:cxnLst>
              <a:rect l="0" t="0" r="r" b="b"/>
              <a:pathLst>
                <a:path w="3231" h="3940">
                  <a:moveTo>
                    <a:pt x="3231" y="0"/>
                  </a:moveTo>
                  <a:lnTo>
                    <a:pt x="2887" y="3940"/>
                  </a:lnTo>
                  <a:lnTo>
                    <a:pt x="0" y="3664"/>
                  </a:lnTo>
                  <a:lnTo>
                    <a:pt x="1289" y="3205"/>
                  </a:lnTo>
                  <a:cubicBezTo>
                    <a:pt x="1289" y="3205"/>
                    <a:pt x="1408" y="3141"/>
                    <a:pt x="1430" y="3104"/>
                  </a:cubicBezTo>
                  <a:cubicBezTo>
                    <a:pt x="1742" y="2602"/>
                    <a:pt x="1567" y="140"/>
                    <a:pt x="1567" y="140"/>
                  </a:cubicBezTo>
                  <a:lnTo>
                    <a:pt x="3231" y="0"/>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Freeform 33">
              <a:extLst>
                <a:ext uri="{FF2B5EF4-FFF2-40B4-BE49-F238E27FC236}">
                  <a16:creationId xmlns:a16="http://schemas.microsoft.com/office/drawing/2014/main" id="{656E0391-297F-4099-8465-FD64FB448923}"/>
                </a:ext>
              </a:extLst>
            </p:cNvPr>
            <p:cNvSpPr>
              <a:spLocks/>
            </p:cNvSpPr>
            <p:nvPr/>
          </p:nvSpPr>
          <p:spPr bwMode="auto">
            <a:xfrm>
              <a:off x="7023101" y="5689600"/>
              <a:ext cx="303213" cy="100012"/>
            </a:xfrm>
            <a:custGeom>
              <a:avLst/>
              <a:gdLst>
                <a:gd name="T0" fmla="*/ 3868 w 4238"/>
                <a:gd name="T1" fmla="*/ 52 h 1412"/>
                <a:gd name="T2" fmla="*/ 4152 w 4238"/>
                <a:gd name="T3" fmla="*/ 665 h 1412"/>
                <a:gd name="T4" fmla="*/ 3533 w 4238"/>
                <a:gd name="T5" fmla="*/ 1369 h 1412"/>
                <a:gd name="T6" fmla="*/ 460 w 4238"/>
                <a:gd name="T7" fmla="*/ 1343 h 1412"/>
                <a:gd name="T8" fmla="*/ 388 w 4238"/>
                <a:gd name="T9" fmla="*/ 635 h 1412"/>
                <a:gd name="T10" fmla="*/ 2210 w 4238"/>
                <a:gd name="T11" fmla="*/ 0 h 1412"/>
                <a:gd name="T12" fmla="*/ 3868 w 4238"/>
                <a:gd name="T13" fmla="*/ 52 h 1412"/>
              </a:gdLst>
              <a:ahLst/>
              <a:cxnLst>
                <a:cxn ang="0">
                  <a:pos x="T0" y="T1"/>
                </a:cxn>
                <a:cxn ang="0">
                  <a:pos x="T2" y="T3"/>
                </a:cxn>
                <a:cxn ang="0">
                  <a:pos x="T4" y="T5"/>
                </a:cxn>
                <a:cxn ang="0">
                  <a:pos x="T6" y="T7"/>
                </a:cxn>
                <a:cxn ang="0">
                  <a:pos x="T8" y="T9"/>
                </a:cxn>
                <a:cxn ang="0">
                  <a:pos x="T10" y="T11"/>
                </a:cxn>
                <a:cxn ang="0">
                  <a:pos x="T12" y="T13"/>
                </a:cxn>
              </a:cxnLst>
              <a:rect l="0" t="0" r="r" b="b"/>
              <a:pathLst>
                <a:path w="4238" h="1412">
                  <a:moveTo>
                    <a:pt x="3868" y="52"/>
                  </a:moveTo>
                  <a:cubicBezTo>
                    <a:pt x="3898" y="27"/>
                    <a:pt x="4066" y="247"/>
                    <a:pt x="4152" y="665"/>
                  </a:cubicBezTo>
                  <a:cubicBezTo>
                    <a:pt x="4238" y="1087"/>
                    <a:pt x="4133" y="1369"/>
                    <a:pt x="3533" y="1369"/>
                  </a:cubicBezTo>
                  <a:cubicBezTo>
                    <a:pt x="1755" y="1369"/>
                    <a:pt x="1114" y="1412"/>
                    <a:pt x="460" y="1343"/>
                  </a:cubicBezTo>
                  <a:cubicBezTo>
                    <a:pt x="77" y="1302"/>
                    <a:pt x="0" y="817"/>
                    <a:pt x="388" y="635"/>
                  </a:cubicBezTo>
                  <a:cubicBezTo>
                    <a:pt x="645" y="514"/>
                    <a:pt x="2204" y="8"/>
                    <a:pt x="2210" y="0"/>
                  </a:cubicBezTo>
                  <a:cubicBezTo>
                    <a:pt x="2427" y="249"/>
                    <a:pt x="3603" y="346"/>
                    <a:pt x="3868" y="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0" name="Freeform 34">
              <a:extLst>
                <a:ext uri="{FF2B5EF4-FFF2-40B4-BE49-F238E27FC236}">
                  <a16:creationId xmlns:a16="http://schemas.microsoft.com/office/drawing/2014/main" id="{9A3141ED-3ECF-4FB4-9FF6-00B4347574F6}"/>
                </a:ext>
              </a:extLst>
            </p:cNvPr>
            <p:cNvSpPr>
              <a:spLocks/>
            </p:cNvSpPr>
            <p:nvPr/>
          </p:nvSpPr>
          <p:spPr bwMode="auto">
            <a:xfrm>
              <a:off x="7150101" y="3989388"/>
              <a:ext cx="1012825" cy="1697037"/>
            </a:xfrm>
            <a:custGeom>
              <a:avLst/>
              <a:gdLst>
                <a:gd name="T0" fmla="*/ 14036 w 14126"/>
                <a:gd name="T1" fmla="*/ 21187 h 23749"/>
                <a:gd name="T2" fmla="*/ 11973 w 14126"/>
                <a:gd name="T3" fmla="*/ 15517 h 23749"/>
                <a:gd name="T4" fmla="*/ 11191 w 14126"/>
                <a:gd name="T5" fmla="*/ 13994 h 23749"/>
                <a:gd name="T6" fmla="*/ 10941 w 14126"/>
                <a:gd name="T7" fmla="*/ 6416 h 23749"/>
                <a:gd name="T8" fmla="*/ 8966 w 14126"/>
                <a:gd name="T9" fmla="*/ 1830 h 23749"/>
                <a:gd name="T10" fmla="*/ 7209 w 14126"/>
                <a:gd name="T11" fmla="*/ 1630 h 23749"/>
                <a:gd name="T12" fmla="*/ 6850 w 14126"/>
                <a:gd name="T13" fmla="*/ 0 h 23749"/>
                <a:gd name="T14" fmla="*/ 4676 w 14126"/>
                <a:gd name="T15" fmla="*/ 1676 h 23749"/>
                <a:gd name="T16" fmla="*/ 3342 w 14126"/>
                <a:gd name="T17" fmla="*/ 2333 h 23749"/>
                <a:gd name="T18" fmla="*/ 3024 w 14126"/>
                <a:gd name="T19" fmla="*/ 4097 h 23749"/>
                <a:gd name="T20" fmla="*/ 3024 w 14126"/>
                <a:gd name="T21" fmla="*/ 4097 h 23749"/>
                <a:gd name="T22" fmla="*/ 182 w 14126"/>
                <a:gd name="T23" fmla="*/ 14107 h 23749"/>
                <a:gd name="T24" fmla="*/ 379 w 14126"/>
                <a:gd name="T25" fmla="*/ 23411 h 23749"/>
                <a:gd name="T26" fmla="*/ 2509 w 14126"/>
                <a:gd name="T27" fmla="*/ 23505 h 23749"/>
                <a:gd name="T28" fmla="*/ 3462 w 14126"/>
                <a:gd name="T29" fmla="*/ 14636 h 23749"/>
                <a:gd name="T30" fmla="*/ 6567 w 14126"/>
                <a:gd name="T31" fmla="*/ 8815 h 23749"/>
                <a:gd name="T32" fmla="*/ 8566 w 14126"/>
                <a:gd name="T33" fmla="*/ 15816 h 23749"/>
                <a:gd name="T34" fmla="*/ 12353 w 14126"/>
                <a:gd name="T35" fmla="*/ 22221 h 23749"/>
                <a:gd name="T36" fmla="*/ 14036 w 14126"/>
                <a:gd name="T37" fmla="*/ 21187 h 23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126" h="23749">
                  <a:moveTo>
                    <a:pt x="14036" y="21187"/>
                  </a:moveTo>
                  <a:cubicBezTo>
                    <a:pt x="14036" y="21187"/>
                    <a:pt x="13306" y="18353"/>
                    <a:pt x="11973" y="15517"/>
                  </a:cubicBezTo>
                  <a:cubicBezTo>
                    <a:pt x="11732" y="15004"/>
                    <a:pt x="11470" y="14491"/>
                    <a:pt x="11191" y="13994"/>
                  </a:cubicBezTo>
                  <a:cubicBezTo>
                    <a:pt x="11181" y="11568"/>
                    <a:pt x="11199" y="7978"/>
                    <a:pt x="10941" y="6416"/>
                  </a:cubicBezTo>
                  <a:cubicBezTo>
                    <a:pt x="10583" y="4247"/>
                    <a:pt x="8966" y="1830"/>
                    <a:pt x="8966" y="1830"/>
                  </a:cubicBezTo>
                  <a:lnTo>
                    <a:pt x="7209" y="1630"/>
                  </a:lnTo>
                  <a:cubicBezTo>
                    <a:pt x="7031" y="654"/>
                    <a:pt x="6850" y="0"/>
                    <a:pt x="6850" y="0"/>
                  </a:cubicBezTo>
                  <a:lnTo>
                    <a:pt x="4676" y="1676"/>
                  </a:lnTo>
                  <a:lnTo>
                    <a:pt x="3342" y="2333"/>
                  </a:lnTo>
                  <a:lnTo>
                    <a:pt x="3024" y="4097"/>
                  </a:lnTo>
                  <a:cubicBezTo>
                    <a:pt x="3013" y="4128"/>
                    <a:pt x="3034" y="4066"/>
                    <a:pt x="3024" y="4097"/>
                  </a:cubicBezTo>
                  <a:cubicBezTo>
                    <a:pt x="690" y="9798"/>
                    <a:pt x="264" y="13464"/>
                    <a:pt x="182" y="14107"/>
                  </a:cubicBezTo>
                  <a:cubicBezTo>
                    <a:pt x="0" y="15528"/>
                    <a:pt x="379" y="23411"/>
                    <a:pt x="379" y="23411"/>
                  </a:cubicBezTo>
                  <a:cubicBezTo>
                    <a:pt x="411" y="23618"/>
                    <a:pt x="2458" y="23749"/>
                    <a:pt x="2509" y="23505"/>
                  </a:cubicBezTo>
                  <a:cubicBezTo>
                    <a:pt x="2509" y="23505"/>
                    <a:pt x="3563" y="17460"/>
                    <a:pt x="3462" y="14636"/>
                  </a:cubicBezTo>
                  <a:cubicBezTo>
                    <a:pt x="4713" y="12483"/>
                    <a:pt x="5871" y="10204"/>
                    <a:pt x="6567" y="8815"/>
                  </a:cubicBezTo>
                  <a:cubicBezTo>
                    <a:pt x="7321" y="11701"/>
                    <a:pt x="7871" y="14464"/>
                    <a:pt x="8566" y="15816"/>
                  </a:cubicBezTo>
                  <a:cubicBezTo>
                    <a:pt x="9318" y="17282"/>
                    <a:pt x="12353" y="22221"/>
                    <a:pt x="12353" y="22221"/>
                  </a:cubicBezTo>
                  <a:cubicBezTo>
                    <a:pt x="12478" y="22365"/>
                    <a:pt x="14126" y="21503"/>
                    <a:pt x="14036" y="21187"/>
                  </a:cubicBezTo>
                  <a:close/>
                </a:path>
              </a:pathLst>
            </a:custGeom>
            <a:solidFill>
              <a:schemeClr val="accent6"/>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81" name="Freeform 35">
              <a:extLst>
                <a:ext uri="{FF2B5EF4-FFF2-40B4-BE49-F238E27FC236}">
                  <a16:creationId xmlns:a16="http://schemas.microsoft.com/office/drawing/2014/main" id="{83CF3FBF-D665-4B06-AF28-1867944D860E}"/>
                </a:ext>
              </a:extLst>
            </p:cNvPr>
            <p:cNvSpPr>
              <a:spLocks/>
            </p:cNvSpPr>
            <p:nvPr/>
          </p:nvSpPr>
          <p:spPr bwMode="auto">
            <a:xfrm>
              <a:off x="7621588" y="4543425"/>
              <a:ext cx="73025" cy="77787"/>
            </a:xfrm>
            <a:custGeom>
              <a:avLst/>
              <a:gdLst>
                <a:gd name="T0" fmla="*/ 48 w 1024"/>
                <a:gd name="T1" fmla="*/ 1092 h 1092"/>
                <a:gd name="T2" fmla="*/ 10 w 1024"/>
                <a:gd name="T3" fmla="*/ 1068 h 1092"/>
                <a:gd name="T4" fmla="*/ 30 w 1024"/>
                <a:gd name="T5" fmla="*/ 1012 h 1092"/>
                <a:gd name="T6" fmla="*/ 936 w 1024"/>
                <a:gd name="T7" fmla="*/ 37 h 1092"/>
                <a:gd name="T8" fmla="*/ 987 w 1024"/>
                <a:gd name="T9" fmla="*/ 5 h 1092"/>
                <a:gd name="T10" fmla="*/ 1018 w 1024"/>
                <a:gd name="T11" fmla="*/ 56 h 1092"/>
                <a:gd name="T12" fmla="*/ 484 w 1024"/>
                <a:gd name="T13" fmla="*/ 818 h 1092"/>
                <a:gd name="T14" fmla="*/ 67 w 1024"/>
                <a:gd name="T15" fmla="*/ 1088 h 1092"/>
                <a:gd name="T16" fmla="*/ 48 w 1024"/>
                <a:gd name="T17" fmla="*/ 1092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4" h="1092">
                  <a:moveTo>
                    <a:pt x="48" y="1092"/>
                  </a:moveTo>
                  <a:cubicBezTo>
                    <a:pt x="32" y="1092"/>
                    <a:pt x="17" y="1083"/>
                    <a:pt x="10" y="1068"/>
                  </a:cubicBezTo>
                  <a:cubicBezTo>
                    <a:pt x="0" y="1047"/>
                    <a:pt x="9" y="1022"/>
                    <a:pt x="30" y="1012"/>
                  </a:cubicBezTo>
                  <a:cubicBezTo>
                    <a:pt x="37" y="1008"/>
                    <a:pt x="794" y="641"/>
                    <a:pt x="936" y="37"/>
                  </a:cubicBezTo>
                  <a:cubicBezTo>
                    <a:pt x="941" y="14"/>
                    <a:pt x="965" y="0"/>
                    <a:pt x="987" y="5"/>
                  </a:cubicBezTo>
                  <a:cubicBezTo>
                    <a:pt x="1010" y="11"/>
                    <a:pt x="1024" y="34"/>
                    <a:pt x="1018" y="56"/>
                  </a:cubicBezTo>
                  <a:cubicBezTo>
                    <a:pt x="956" y="324"/>
                    <a:pt x="771" y="587"/>
                    <a:pt x="484" y="818"/>
                  </a:cubicBezTo>
                  <a:cubicBezTo>
                    <a:pt x="269" y="991"/>
                    <a:pt x="75" y="1084"/>
                    <a:pt x="67" y="1088"/>
                  </a:cubicBezTo>
                  <a:cubicBezTo>
                    <a:pt x="61" y="1091"/>
                    <a:pt x="54" y="1092"/>
                    <a:pt x="48" y="109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Freeform 36">
              <a:extLst>
                <a:ext uri="{FF2B5EF4-FFF2-40B4-BE49-F238E27FC236}">
                  <a16:creationId xmlns:a16="http://schemas.microsoft.com/office/drawing/2014/main" id="{F5971B30-1523-4ACA-903E-1DBB75B2A93B}"/>
                </a:ext>
              </a:extLst>
            </p:cNvPr>
            <p:cNvSpPr>
              <a:spLocks/>
            </p:cNvSpPr>
            <p:nvPr/>
          </p:nvSpPr>
          <p:spPr bwMode="auto">
            <a:xfrm>
              <a:off x="7348538" y="3371850"/>
              <a:ext cx="166688" cy="225425"/>
            </a:xfrm>
            <a:custGeom>
              <a:avLst/>
              <a:gdLst>
                <a:gd name="T0" fmla="*/ 1424 w 2315"/>
                <a:gd name="T1" fmla="*/ 0 h 3151"/>
                <a:gd name="T2" fmla="*/ 2142 w 2315"/>
                <a:gd name="T3" fmla="*/ 2166 h 3151"/>
                <a:gd name="T4" fmla="*/ 315 w 2315"/>
                <a:gd name="T5" fmla="*/ 2651 h 3151"/>
                <a:gd name="T6" fmla="*/ 0 w 2315"/>
                <a:gd name="T7" fmla="*/ 1316 h 3151"/>
                <a:gd name="T8" fmla="*/ 1424 w 2315"/>
                <a:gd name="T9" fmla="*/ 0 h 3151"/>
              </a:gdLst>
              <a:ahLst/>
              <a:cxnLst>
                <a:cxn ang="0">
                  <a:pos x="T0" y="T1"/>
                </a:cxn>
                <a:cxn ang="0">
                  <a:pos x="T2" y="T3"/>
                </a:cxn>
                <a:cxn ang="0">
                  <a:pos x="T4" y="T5"/>
                </a:cxn>
                <a:cxn ang="0">
                  <a:pos x="T6" y="T7"/>
                </a:cxn>
                <a:cxn ang="0">
                  <a:pos x="T8" y="T9"/>
                </a:cxn>
              </a:cxnLst>
              <a:rect l="0" t="0" r="r" b="b"/>
              <a:pathLst>
                <a:path w="2315" h="3151">
                  <a:moveTo>
                    <a:pt x="1424" y="0"/>
                  </a:moveTo>
                  <a:lnTo>
                    <a:pt x="2142" y="2166"/>
                  </a:lnTo>
                  <a:cubicBezTo>
                    <a:pt x="2315" y="2621"/>
                    <a:pt x="442" y="3151"/>
                    <a:pt x="315" y="2651"/>
                  </a:cubicBezTo>
                  <a:lnTo>
                    <a:pt x="0" y="1316"/>
                  </a:lnTo>
                  <a:lnTo>
                    <a:pt x="1424" y="0"/>
                  </a:lnTo>
                  <a:close/>
                </a:path>
              </a:pathLst>
            </a:custGeom>
            <a:solidFill>
              <a:srgbClr val="EE715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37">
              <a:extLst>
                <a:ext uri="{FF2B5EF4-FFF2-40B4-BE49-F238E27FC236}">
                  <a16:creationId xmlns:a16="http://schemas.microsoft.com/office/drawing/2014/main" id="{EB4AC334-CE29-420B-8425-87BF2B238617}"/>
                </a:ext>
              </a:extLst>
            </p:cNvPr>
            <p:cNvSpPr>
              <a:spLocks/>
            </p:cNvSpPr>
            <p:nvPr/>
          </p:nvSpPr>
          <p:spPr bwMode="auto">
            <a:xfrm>
              <a:off x="7261226" y="3221038"/>
              <a:ext cx="214313" cy="323850"/>
            </a:xfrm>
            <a:custGeom>
              <a:avLst/>
              <a:gdLst>
                <a:gd name="T0" fmla="*/ 190 w 2979"/>
                <a:gd name="T1" fmla="*/ 2238 h 4541"/>
                <a:gd name="T2" fmla="*/ 799 w 2979"/>
                <a:gd name="T3" fmla="*/ 3534 h 4541"/>
                <a:gd name="T4" fmla="*/ 1929 w 2979"/>
                <a:gd name="T5" fmla="*/ 4024 h 4541"/>
                <a:gd name="T6" fmla="*/ 2866 w 2979"/>
                <a:gd name="T7" fmla="*/ 1500 h 4541"/>
                <a:gd name="T8" fmla="*/ 2866 w 2979"/>
                <a:gd name="T9" fmla="*/ 1500 h 4541"/>
                <a:gd name="T10" fmla="*/ 641 w 2979"/>
                <a:gd name="T11" fmla="*/ 0 h 4541"/>
                <a:gd name="T12" fmla="*/ 358 w 2979"/>
                <a:gd name="T13" fmla="*/ 1274 h 4541"/>
                <a:gd name="T14" fmla="*/ 69 w 2979"/>
                <a:gd name="T15" fmla="*/ 1864 h 4541"/>
                <a:gd name="T16" fmla="*/ 190 w 2979"/>
                <a:gd name="T17" fmla="*/ 2238 h 4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9" h="4541">
                  <a:moveTo>
                    <a:pt x="190" y="2238"/>
                  </a:moveTo>
                  <a:cubicBezTo>
                    <a:pt x="267" y="2361"/>
                    <a:pt x="301" y="3312"/>
                    <a:pt x="799" y="3534"/>
                  </a:cubicBezTo>
                  <a:cubicBezTo>
                    <a:pt x="973" y="3612"/>
                    <a:pt x="1375" y="3584"/>
                    <a:pt x="1929" y="4024"/>
                  </a:cubicBezTo>
                  <a:cubicBezTo>
                    <a:pt x="2579" y="4541"/>
                    <a:pt x="2866" y="1500"/>
                    <a:pt x="2866" y="1500"/>
                  </a:cubicBezTo>
                  <a:cubicBezTo>
                    <a:pt x="2865" y="1499"/>
                    <a:pt x="2979" y="1705"/>
                    <a:pt x="2866" y="1500"/>
                  </a:cubicBezTo>
                  <a:cubicBezTo>
                    <a:pt x="2221" y="325"/>
                    <a:pt x="641" y="0"/>
                    <a:pt x="641" y="0"/>
                  </a:cubicBezTo>
                  <a:cubicBezTo>
                    <a:pt x="272" y="314"/>
                    <a:pt x="427" y="996"/>
                    <a:pt x="358" y="1274"/>
                  </a:cubicBezTo>
                  <a:cubicBezTo>
                    <a:pt x="286" y="1564"/>
                    <a:pt x="113" y="1760"/>
                    <a:pt x="69" y="1864"/>
                  </a:cubicBezTo>
                  <a:cubicBezTo>
                    <a:pt x="0" y="2031"/>
                    <a:pt x="173" y="2210"/>
                    <a:pt x="190" y="2238"/>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84" name="Freeform 38">
              <a:extLst>
                <a:ext uri="{FF2B5EF4-FFF2-40B4-BE49-F238E27FC236}">
                  <a16:creationId xmlns:a16="http://schemas.microsoft.com/office/drawing/2014/main" id="{1D0362C3-79B6-41A4-A74B-B4FA4F8FC8DE}"/>
                </a:ext>
              </a:extLst>
            </p:cNvPr>
            <p:cNvSpPr>
              <a:spLocks/>
            </p:cNvSpPr>
            <p:nvPr/>
          </p:nvSpPr>
          <p:spPr bwMode="auto">
            <a:xfrm>
              <a:off x="7319963" y="3487738"/>
              <a:ext cx="474663" cy="730250"/>
            </a:xfrm>
            <a:custGeom>
              <a:avLst/>
              <a:gdLst>
                <a:gd name="T0" fmla="*/ 1540 w 6635"/>
                <a:gd name="T1" fmla="*/ 627 h 10206"/>
                <a:gd name="T2" fmla="*/ 688 w 6635"/>
                <a:gd name="T3" fmla="*/ 3180 h 10206"/>
                <a:gd name="T4" fmla="*/ 911 w 6635"/>
                <a:gd name="T5" fmla="*/ 9759 h 10206"/>
                <a:gd name="T6" fmla="*/ 6635 w 6635"/>
                <a:gd name="T7" fmla="*/ 8867 h 10206"/>
                <a:gd name="T8" fmla="*/ 5965 w 6635"/>
                <a:gd name="T9" fmla="*/ 1389 h 10206"/>
                <a:gd name="T10" fmla="*/ 1540 w 6635"/>
                <a:gd name="T11" fmla="*/ 627 h 10206"/>
              </a:gdLst>
              <a:ahLst/>
              <a:cxnLst>
                <a:cxn ang="0">
                  <a:pos x="T0" y="T1"/>
                </a:cxn>
                <a:cxn ang="0">
                  <a:pos x="T2" y="T3"/>
                </a:cxn>
                <a:cxn ang="0">
                  <a:pos x="T4" y="T5"/>
                </a:cxn>
                <a:cxn ang="0">
                  <a:pos x="T6" y="T7"/>
                </a:cxn>
                <a:cxn ang="0">
                  <a:pos x="T8" y="T9"/>
                </a:cxn>
                <a:cxn ang="0">
                  <a:pos x="T10" y="T11"/>
                </a:cxn>
              </a:cxnLst>
              <a:rect l="0" t="0" r="r" b="b"/>
              <a:pathLst>
                <a:path w="6635" h="10206">
                  <a:moveTo>
                    <a:pt x="1540" y="627"/>
                  </a:moveTo>
                  <a:cubicBezTo>
                    <a:pt x="623" y="660"/>
                    <a:pt x="1210" y="1902"/>
                    <a:pt x="688" y="3180"/>
                  </a:cubicBezTo>
                  <a:cubicBezTo>
                    <a:pt x="0" y="4868"/>
                    <a:pt x="911" y="9759"/>
                    <a:pt x="911" y="9759"/>
                  </a:cubicBezTo>
                  <a:cubicBezTo>
                    <a:pt x="2631" y="10206"/>
                    <a:pt x="5074" y="9759"/>
                    <a:pt x="6635" y="8867"/>
                  </a:cubicBezTo>
                  <a:lnTo>
                    <a:pt x="5965" y="1389"/>
                  </a:lnTo>
                  <a:cubicBezTo>
                    <a:pt x="5368" y="0"/>
                    <a:pt x="1564" y="626"/>
                    <a:pt x="1540" y="627"/>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85" name="Freeform 39">
              <a:extLst>
                <a:ext uri="{FF2B5EF4-FFF2-40B4-BE49-F238E27FC236}">
                  <a16:creationId xmlns:a16="http://schemas.microsoft.com/office/drawing/2014/main" id="{F3B3C33F-1F4E-41B8-8D79-D33B0A8ABE90}"/>
                </a:ext>
              </a:extLst>
            </p:cNvPr>
            <p:cNvSpPr>
              <a:spLocks/>
            </p:cNvSpPr>
            <p:nvPr/>
          </p:nvSpPr>
          <p:spPr bwMode="auto">
            <a:xfrm>
              <a:off x="6657976" y="4005263"/>
              <a:ext cx="214313" cy="141287"/>
            </a:xfrm>
            <a:custGeom>
              <a:avLst/>
              <a:gdLst>
                <a:gd name="T0" fmla="*/ 11 w 2979"/>
                <a:gd name="T1" fmla="*/ 974 h 1969"/>
                <a:gd name="T2" fmla="*/ 259 w 2979"/>
                <a:gd name="T3" fmla="*/ 911 h 1969"/>
                <a:gd name="T4" fmla="*/ 206 w 2979"/>
                <a:gd name="T5" fmla="*/ 725 h 1969"/>
                <a:gd name="T6" fmla="*/ 1109 w 2979"/>
                <a:gd name="T7" fmla="*/ 796 h 1969"/>
                <a:gd name="T8" fmla="*/ 1626 w 2979"/>
                <a:gd name="T9" fmla="*/ 754 h 1969"/>
                <a:gd name="T10" fmla="*/ 1053 w 2979"/>
                <a:gd name="T11" fmla="*/ 58 h 1969"/>
                <a:gd name="T12" fmla="*/ 1614 w 2979"/>
                <a:gd name="T13" fmla="*/ 216 h 1969"/>
                <a:gd name="T14" fmla="*/ 2295 w 2979"/>
                <a:gd name="T15" fmla="*/ 458 h 1969"/>
                <a:gd name="T16" fmla="*/ 2792 w 2979"/>
                <a:gd name="T17" fmla="*/ 842 h 1969"/>
                <a:gd name="T18" fmla="*/ 2743 w 2979"/>
                <a:gd name="T19" fmla="*/ 1727 h 1969"/>
                <a:gd name="T20" fmla="*/ 1062 w 2979"/>
                <a:gd name="T21" fmla="*/ 1877 h 1969"/>
                <a:gd name="T22" fmla="*/ 111 w 2979"/>
                <a:gd name="T23" fmla="*/ 1465 h 1969"/>
                <a:gd name="T24" fmla="*/ 241 w 2979"/>
                <a:gd name="T25" fmla="*/ 1390 h 1969"/>
                <a:gd name="T26" fmla="*/ 19 w 2979"/>
                <a:gd name="T27" fmla="*/ 1194 h 1969"/>
                <a:gd name="T28" fmla="*/ 123 w 2979"/>
                <a:gd name="T29" fmla="*/ 1125 h 1969"/>
                <a:gd name="T30" fmla="*/ 11 w 2979"/>
                <a:gd name="T31" fmla="*/ 974 h 1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79" h="1969">
                  <a:moveTo>
                    <a:pt x="11" y="974"/>
                  </a:moveTo>
                  <a:cubicBezTo>
                    <a:pt x="20" y="916"/>
                    <a:pt x="86" y="866"/>
                    <a:pt x="259" y="911"/>
                  </a:cubicBezTo>
                  <a:cubicBezTo>
                    <a:pt x="181" y="865"/>
                    <a:pt x="159" y="778"/>
                    <a:pt x="206" y="725"/>
                  </a:cubicBezTo>
                  <a:cubicBezTo>
                    <a:pt x="301" y="619"/>
                    <a:pt x="872" y="781"/>
                    <a:pt x="1109" y="796"/>
                  </a:cubicBezTo>
                  <a:cubicBezTo>
                    <a:pt x="1307" y="809"/>
                    <a:pt x="1566" y="825"/>
                    <a:pt x="1626" y="754"/>
                  </a:cubicBezTo>
                  <a:cubicBezTo>
                    <a:pt x="1674" y="557"/>
                    <a:pt x="911" y="251"/>
                    <a:pt x="1053" y="58"/>
                  </a:cubicBezTo>
                  <a:cubicBezTo>
                    <a:pt x="1096" y="0"/>
                    <a:pt x="1295" y="64"/>
                    <a:pt x="1614" y="216"/>
                  </a:cubicBezTo>
                  <a:cubicBezTo>
                    <a:pt x="1882" y="344"/>
                    <a:pt x="2103" y="385"/>
                    <a:pt x="2295" y="458"/>
                  </a:cubicBezTo>
                  <a:cubicBezTo>
                    <a:pt x="2517" y="541"/>
                    <a:pt x="2695" y="717"/>
                    <a:pt x="2792" y="842"/>
                  </a:cubicBezTo>
                  <a:cubicBezTo>
                    <a:pt x="2949" y="1045"/>
                    <a:pt x="2979" y="1491"/>
                    <a:pt x="2743" y="1727"/>
                  </a:cubicBezTo>
                  <a:cubicBezTo>
                    <a:pt x="2533" y="1937"/>
                    <a:pt x="1575" y="1969"/>
                    <a:pt x="1062" y="1877"/>
                  </a:cubicBezTo>
                  <a:cubicBezTo>
                    <a:pt x="946" y="1856"/>
                    <a:pt x="90" y="1661"/>
                    <a:pt x="111" y="1465"/>
                  </a:cubicBezTo>
                  <a:cubicBezTo>
                    <a:pt x="115" y="1421"/>
                    <a:pt x="154" y="1389"/>
                    <a:pt x="241" y="1390"/>
                  </a:cubicBezTo>
                  <a:cubicBezTo>
                    <a:pt x="65" y="1324"/>
                    <a:pt x="8" y="1272"/>
                    <a:pt x="19" y="1194"/>
                  </a:cubicBezTo>
                  <a:cubicBezTo>
                    <a:pt x="25" y="1155"/>
                    <a:pt x="68" y="1131"/>
                    <a:pt x="123" y="1125"/>
                  </a:cubicBezTo>
                  <a:cubicBezTo>
                    <a:pt x="57" y="1097"/>
                    <a:pt x="0" y="1049"/>
                    <a:pt x="11" y="974"/>
                  </a:cubicBezTo>
                  <a:close/>
                </a:path>
              </a:pathLst>
            </a:custGeom>
            <a:solidFill>
              <a:srgbClr val="FF8F66"/>
            </a:solidFill>
            <a:ln w="3175">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86" name="Freeform 40">
              <a:extLst>
                <a:ext uri="{FF2B5EF4-FFF2-40B4-BE49-F238E27FC236}">
                  <a16:creationId xmlns:a16="http://schemas.microsoft.com/office/drawing/2014/main" id="{65CB5841-6335-4ACB-BD06-8A2521527638}"/>
                </a:ext>
              </a:extLst>
            </p:cNvPr>
            <p:cNvSpPr>
              <a:spLocks/>
            </p:cNvSpPr>
            <p:nvPr/>
          </p:nvSpPr>
          <p:spPr bwMode="auto">
            <a:xfrm>
              <a:off x="6831013" y="3502025"/>
              <a:ext cx="866775" cy="690562"/>
            </a:xfrm>
            <a:custGeom>
              <a:avLst/>
              <a:gdLst>
                <a:gd name="T0" fmla="*/ 11798 w 12092"/>
                <a:gd name="T1" fmla="*/ 3121 h 9670"/>
                <a:gd name="T2" fmla="*/ 6829 w 12092"/>
                <a:gd name="T3" fmla="*/ 1240 h 9670"/>
                <a:gd name="T4" fmla="*/ 5211 w 12092"/>
                <a:gd name="T5" fmla="*/ 5396 h 9670"/>
                <a:gd name="T6" fmla="*/ 3343 w 12092"/>
                <a:gd name="T7" fmla="*/ 6360 h 9670"/>
                <a:gd name="T8" fmla="*/ 575 w 12092"/>
                <a:gd name="T9" fmla="*/ 7589 h 9670"/>
                <a:gd name="T10" fmla="*/ 268 w 12092"/>
                <a:gd name="T11" fmla="*/ 9025 h 9670"/>
                <a:gd name="T12" fmla="*/ 6167 w 12092"/>
                <a:gd name="T13" fmla="*/ 9497 h 9670"/>
                <a:gd name="T14" fmla="*/ 8277 w 12092"/>
                <a:gd name="T15" fmla="*/ 8020 h 9670"/>
                <a:gd name="T16" fmla="*/ 11798 w 12092"/>
                <a:gd name="T17" fmla="*/ 3121 h 9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92" h="9670">
                  <a:moveTo>
                    <a:pt x="11798" y="3121"/>
                  </a:moveTo>
                  <a:cubicBezTo>
                    <a:pt x="10954" y="2580"/>
                    <a:pt x="8140" y="0"/>
                    <a:pt x="6829" y="1240"/>
                  </a:cubicBezTo>
                  <a:cubicBezTo>
                    <a:pt x="5524" y="2474"/>
                    <a:pt x="5723" y="4608"/>
                    <a:pt x="5211" y="5396"/>
                  </a:cubicBezTo>
                  <a:cubicBezTo>
                    <a:pt x="4637" y="6282"/>
                    <a:pt x="3852" y="6254"/>
                    <a:pt x="3343" y="6360"/>
                  </a:cubicBezTo>
                  <a:cubicBezTo>
                    <a:pt x="1890" y="6663"/>
                    <a:pt x="1777" y="7389"/>
                    <a:pt x="575" y="7589"/>
                  </a:cubicBezTo>
                  <a:cubicBezTo>
                    <a:pt x="147" y="7754"/>
                    <a:pt x="0" y="9003"/>
                    <a:pt x="268" y="9025"/>
                  </a:cubicBezTo>
                  <a:cubicBezTo>
                    <a:pt x="2074" y="9666"/>
                    <a:pt x="4918" y="9670"/>
                    <a:pt x="6167" y="9497"/>
                  </a:cubicBezTo>
                  <a:cubicBezTo>
                    <a:pt x="7122" y="9353"/>
                    <a:pt x="7944" y="8582"/>
                    <a:pt x="8277" y="8020"/>
                  </a:cubicBezTo>
                  <a:cubicBezTo>
                    <a:pt x="8468" y="7697"/>
                    <a:pt x="12092" y="3310"/>
                    <a:pt x="11798" y="3121"/>
                  </a:cubicBezTo>
                  <a:close/>
                </a:path>
              </a:pathLst>
            </a:custGeom>
            <a:solidFill>
              <a:schemeClr val="accent3"/>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87" name="Freeform 41">
              <a:extLst>
                <a:ext uri="{FF2B5EF4-FFF2-40B4-BE49-F238E27FC236}">
                  <a16:creationId xmlns:a16="http://schemas.microsoft.com/office/drawing/2014/main" id="{8C7F0AF4-C79E-481D-B4B6-EE6C33D72AEC}"/>
                </a:ext>
              </a:extLst>
            </p:cNvPr>
            <p:cNvSpPr>
              <a:spLocks/>
            </p:cNvSpPr>
            <p:nvPr/>
          </p:nvSpPr>
          <p:spPr bwMode="auto">
            <a:xfrm>
              <a:off x="7232651" y="3124200"/>
              <a:ext cx="609600" cy="669925"/>
            </a:xfrm>
            <a:custGeom>
              <a:avLst/>
              <a:gdLst>
                <a:gd name="T0" fmla="*/ 1581 w 8505"/>
                <a:gd name="T1" fmla="*/ 755 h 9368"/>
                <a:gd name="T2" fmla="*/ 4108 w 8505"/>
                <a:gd name="T3" fmla="*/ 430 h 9368"/>
                <a:gd name="T4" fmla="*/ 5788 w 8505"/>
                <a:gd name="T5" fmla="*/ 1998 h 9368"/>
                <a:gd name="T6" fmla="*/ 7077 w 8505"/>
                <a:gd name="T7" fmla="*/ 4303 h 9368"/>
                <a:gd name="T8" fmla="*/ 7168 w 8505"/>
                <a:gd name="T9" fmla="*/ 7209 h 9368"/>
                <a:gd name="T10" fmla="*/ 5126 w 8505"/>
                <a:gd name="T11" fmla="*/ 8740 h 9368"/>
                <a:gd name="T12" fmla="*/ 3372 w 8505"/>
                <a:gd name="T13" fmla="*/ 9291 h 9368"/>
                <a:gd name="T14" fmla="*/ 1766 w 8505"/>
                <a:gd name="T15" fmla="*/ 7874 h 9368"/>
                <a:gd name="T16" fmla="*/ 1521 w 8505"/>
                <a:gd name="T17" fmla="*/ 4876 h 9368"/>
                <a:gd name="T18" fmla="*/ 1746 w 8505"/>
                <a:gd name="T19" fmla="*/ 2827 h 9368"/>
                <a:gd name="T20" fmla="*/ 939 w 8505"/>
                <a:gd name="T21" fmla="*/ 1526 h 9368"/>
                <a:gd name="T22" fmla="*/ 1581 w 8505"/>
                <a:gd name="T23" fmla="*/ 755 h 9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05" h="9368">
                  <a:moveTo>
                    <a:pt x="1581" y="755"/>
                  </a:moveTo>
                  <a:cubicBezTo>
                    <a:pt x="2153" y="742"/>
                    <a:pt x="2870" y="0"/>
                    <a:pt x="4108" y="430"/>
                  </a:cubicBezTo>
                  <a:cubicBezTo>
                    <a:pt x="4747" y="652"/>
                    <a:pt x="5295" y="1241"/>
                    <a:pt x="5788" y="1998"/>
                  </a:cubicBezTo>
                  <a:cubicBezTo>
                    <a:pt x="6177" y="2597"/>
                    <a:pt x="7520" y="3075"/>
                    <a:pt x="7077" y="4303"/>
                  </a:cubicBezTo>
                  <a:cubicBezTo>
                    <a:pt x="6720" y="5295"/>
                    <a:pt x="8505" y="5672"/>
                    <a:pt x="7168" y="7209"/>
                  </a:cubicBezTo>
                  <a:cubicBezTo>
                    <a:pt x="6736" y="7706"/>
                    <a:pt x="7681" y="8871"/>
                    <a:pt x="5126" y="8740"/>
                  </a:cubicBezTo>
                  <a:cubicBezTo>
                    <a:pt x="4393" y="8703"/>
                    <a:pt x="4108" y="9368"/>
                    <a:pt x="3372" y="9291"/>
                  </a:cubicBezTo>
                  <a:cubicBezTo>
                    <a:pt x="2583" y="9209"/>
                    <a:pt x="2734" y="8703"/>
                    <a:pt x="1766" y="7874"/>
                  </a:cubicBezTo>
                  <a:cubicBezTo>
                    <a:pt x="0" y="6361"/>
                    <a:pt x="1789" y="5791"/>
                    <a:pt x="1521" y="4876"/>
                  </a:cubicBezTo>
                  <a:cubicBezTo>
                    <a:pt x="1187" y="3731"/>
                    <a:pt x="2047" y="3699"/>
                    <a:pt x="1746" y="2827"/>
                  </a:cubicBezTo>
                  <a:cubicBezTo>
                    <a:pt x="1658" y="2570"/>
                    <a:pt x="1120" y="2184"/>
                    <a:pt x="939" y="1526"/>
                  </a:cubicBezTo>
                  <a:cubicBezTo>
                    <a:pt x="825" y="1112"/>
                    <a:pt x="958" y="769"/>
                    <a:pt x="1581" y="755"/>
                  </a:cubicBezTo>
                  <a:close/>
                </a:path>
              </a:pathLst>
            </a:custGeom>
            <a:solidFill>
              <a:schemeClr val="tx2"/>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88" name="Freeform 43">
              <a:extLst>
                <a:ext uri="{FF2B5EF4-FFF2-40B4-BE49-F238E27FC236}">
                  <a16:creationId xmlns:a16="http://schemas.microsoft.com/office/drawing/2014/main" id="{3F274F82-0382-448E-9834-286354D4247F}"/>
                </a:ext>
              </a:extLst>
            </p:cNvPr>
            <p:cNvSpPr>
              <a:spLocks/>
            </p:cNvSpPr>
            <p:nvPr/>
          </p:nvSpPr>
          <p:spPr bwMode="auto">
            <a:xfrm>
              <a:off x="7372351" y="3986213"/>
              <a:ext cx="79375" cy="150812"/>
            </a:xfrm>
            <a:custGeom>
              <a:avLst/>
              <a:gdLst>
                <a:gd name="T0" fmla="*/ 47 w 1099"/>
                <a:gd name="T1" fmla="*/ 2112 h 2112"/>
                <a:gd name="T2" fmla="*/ 13 w 1099"/>
                <a:gd name="T3" fmla="*/ 2096 h 2112"/>
                <a:gd name="T4" fmla="*/ 22 w 1099"/>
                <a:gd name="T5" fmla="*/ 2036 h 2112"/>
                <a:gd name="T6" fmla="*/ 1011 w 1099"/>
                <a:gd name="T7" fmla="*/ 39 h 2112"/>
                <a:gd name="T8" fmla="*/ 1059 w 1099"/>
                <a:gd name="T9" fmla="*/ 3 h 2112"/>
                <a:gd name="T10" fmla="*/ 1096 w 1099"/>
                <a:gd name="T11" fmla="*/ 51 h 2112"/>
                <a:gd name="T12" fmla="*/ 73 w 1099"/>
                <a:gd name="T13" fmla="*/ 2104 h 2112"/>
                <a:gd name="T14" fmla="*/ 47 w 1099"/>
                <a:gd name="T15" fmla="*/ 2112 h 2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9" h="2112">
                  <a:moveTo>
                    <a:pt x="47" y="2112"/>
                  </a:moveTo>
                  <a:cubicBezTo>
                    <a:pt x="35" y="2112"/>
                    <a:pt x="22" y="2107"/>
                    <a:pt x="13" y="2096"/>
                  </a:cubicBezTo>
                  <a:cubicBezTo>
                    <a:pt x="0" y="2077"/>
                    <a:pt x="3" y="2050"/>
                    <a:pt x="22" y="2036"/>
                  </a:cubicBezTo>
                  <a:cubicBezTo>
                    <a:pt x="30" y="2030"/>
                    <a:pt x="821" y="1421"/>
                    <a:pt x="1011" y="39"/>
                  </a:cubicBezTo>
                  <a:cubicBezTo>
                    <a:pt x="1014" y="16"/>
                    <a:pt x="1036" y="0"/>
                    <a:pt x="1059" y="3"/>
                  </a:cubicBezTo>
                  <a:cubicBezTo>
                    <a:pt x="1083" y="6"/>
                    <a:pt x="1099" y="28"/>
                    <a:pt x="1096" y="51"/>
                  </a:cubicBezTo>
                  <a:cubicBezTo>
                    <a:pt x="939" y="1184"/>
                    <a:pt x="358" y="1889"/>
                    <a:pt x="73" y="2104"/>
                  </a:cubicBezTo>
                  <a:cubicBezTo>
                    <a:pt x="65" y="2110"/>
                    <a:pt x="56" y="2112"/>
                    <a:pt x="47" y="21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44">
              <a:extLst>
                <a:ext uri="{FF2B5EF4-FFF2-40B4-BE49-F238E27FC236}">
                  <a16:creationId xmlns:a16="http://schemas.microsoft.com/office/drawing/2014/main" id="{9CAE1F65-7805-4CB2-B8B3-0A9DA8A3A134}"/>
                </a:ext>
              </a:extLst>
            </p:cNvPr>
            <p:cNvSpPr>
              <a:spLocks/>
            </p:cNvSpPr>
            <p:nvPr/>
          </p:nvSpPr>
          <p:spPr bwMode="auto">
            <a:xfrm>
              <a:off x="4238626" y="4454525"/>
              <a:ext cx="1736725" cy="973137"/>
            </a:xfrm>
            <a:custGeom>
              <a:avLst/>
              <a:gdLst>
                <a:gd name="T0" fmla="*/ 24226 w 24226"/>
                <a:gd name="T1" fmla="*/ 13507 h 13620"/>
                <a:gd name="T2" fmla="*/ 21817 w 24226"/>
                <a:gd name="T3" fmla="*/ 13620 h 13620"/>
                <a:gd name="T4" fmla="*/ 0 w 24226"/>
                <a:gd name="T5" fmla="*/ 1291 h 13620"/>
                <a:gd name="T6" fmla="*/ 6058 w 24226"/>
                <a:gd name="T7" fmla="*/ 2367 h 13620"/>
                <a:gd name="T8" fmla="*/ 15509 w 24226"/>
                <a:gd name="T9" fmla="*/ 5804 h 13620"/>
                <a:gd name="T10" fmla="*/ 20376 w 24226"/>
                <a:gd name="T11" fmla="*/ 10412 h 13620"/>
                <a:gd name="T12" fmla="*/ 24226 w 24226"/>
                <a:gd name="T13" fmla="*/ 13507 h 13620"/>
              </a:gdLst>
              <a:ahLst/>
              <a:cxnLst>
                <a:cxn ang="0">
                  <a:pos x="T0" y="T1"/>
                </a:cxn>
                <a:cxn ang="0">
                  <a:pos x="T2" y="T3"/>
                </a:cxn>
                <a:cxn ang="0">
                  <a:pos x="T4" y="T5"/>
                </a:cxn>
                <a:cxn ang="0">
                  <a:pos x="T6" y="T7"/>
                </a:cxn>
                <a:cxn ang="0">
                  <a:pos x="T8" y="T9"/>
                </a:cxn>
                <a:cxn ang="0">
                  <a:pos x="T10" y="T11"/>
                </a:cxn>
                <a:cxn ang="0">
                  <a:pos x="T12" y="T13"/>
                </a:cxn>
              </a:cxnLst>
              <a:rect l="0" t="0" r="r" b="b"/>
              <a:pathLst>
                <a:path w="24226" h="13620">
                  <a:moveTo>
                    <a:pt x="24226" y="13507"/>
                  </a:moveTo>
                  <a:cubicBezTo>
                    <a:pt x="23433" y="13582"/>
                    <a:pt x="22630" y="13620"/>
                    <a:pt x="21817" y="13620"/>
                  </a:cubicBezTo>
                  <a:cubicBezTo>
                    <a:pt x="12560" y="13620"/>
                    <a:pt x="4457" y="8679"/>
                    <a:pt x="0" y="1291"/>
                  </a:cubicBezTo>
                  <a:cubicBezTo>
                    <a:pt x="2340" y="353"/>
                    <a:pt x="4586" y="0"/>
                    <a:pt x="6058" y="2367"/>
                  </a:cubicBezTo>
                  <a:cubicBezTo>
                    <a:pt x="10280" y="9153"/>
                    <a:pt x="12264" y="2679"/>
                    <a:pt x="15509" y="5804"/>
                  </a:cubicBezTo>
                  <a:cubicBezTo>
                    <a:pt x="17089" y="7325"/>
                    <a:pt x="16418" y="10837"/>
                    <a:pt x="20376" y="10412"/>
                  </a:cubicBezTo>
                  <a:cubicBezTo>
                    <a:pt x="22950" y="10136"/>
                    <a:pt x="23903" y="12429"/>
                    <a:pt x="24226" y="13507"/>
                  </a:cubicBezTo>
                  <a:close/>
                </a:path>
              </a:pathLst>
            </a:custGeom>
            <a:solidFill>
              <a:srgbClr val="E1E8EC"/>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5806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436357-F821-4CAD-ACC1-E602BA3DC712}"/>
              </a:ext>
            </a:extLst>
          </p:cNvPr>
          <p:cNvSpPr>
            <a:spLocks noGrp="1"/>
          </p:cNvSpPr>
          <p:nvPr>
            <p:ph type="title"/>
          </p:nvPr>
        </p:nvSpPr>
        <p:spPr>
          <a:xfrm>
            <a:off x="336001" y="189000"/>
            <a:ext cx="9225000" cy="936104"/>
          </a:xfrm>
        </p:spPr>
        <p:txBody>
          <a:bodyPr anchor="ctr">
            <a:normAutofit/>
          </a:bodyPr>
          <a:lstStyle/>
          <a:p>
            <a:r>
              <a:rPr lang="en-GB"/>
              <a:t>Useful links</a:t>
            </a:r>
          </a:p>
        </p:txBody>
      </p:sp>
      <p:sp>
        <p:nvSpPr>
          <p:cNvPr id="5" name="Content Placeholder 4">
            <a:extLst>
              <a:ext uri="{FF2B5EF4-FFF2-40B4-BE49-F238E27FC236}">
                <a16:creationId xmlns:a16="http://schemas.microsoft.com/office/drawing/2014/main" id="{DF49EB9D-AB97-4250-8AEB-C954142E7C9C}"/>
              </a:ext>
            </a:extLst>
          </p:cNvPr>
          <p:cNvSpPr>
            <a:spLocks noGrp="1"/>
          </p:cNvSpPr>
          <p:nvPr>
            <p:ph sz="quarter" idx="10"/>
          </p:nvPr>
        </p:nvSpPr>
        <p:spPr>
          <a:xfrm>
            <a:off x="336002" y="1264276"/>
            <a:ext cx="6934722" cy="5044724"/>
          </a:xfrm>
        </p:spPr>
        <p:txBody>
          <a:bodyPr anchor="ctr">
            <a:normAutofit/>
          </a:bodyPr>
          <a:lstStyle/>
          <a:p>
            <a:r>
              <a:rPr lang="en-GB">
                <a:hlinkClick r:id="rId3"/>
              </a:rPr>
              <a:t>Introduction to Digital Accessibility</a:t>
            </a:r>
            <a:r>
              <a:rPr lang="en-GB"/>
              <a:t> (UoS Blackboard course)</a:t>
            </a:r>
          </a:p>
          <a:p>
            <a:endParaRPr lang="en-GB"/>
          </a:p>
          <a:p>
            <a:r>
              <a:rPr lang="en-GB">
                <a:hlinkClick r:id="rId4"/>
              </a:rPr>
              <a:t>Microsoft accessibility fundamentals: Learning Path</a:t>
            </a:r>
            <a:r>
              <a:rPr lang="en-GB"/>
              <a:t> (Microsoft)</a:t>
            </a:r>
          </a:p>
          <a:p>
            <a:endParaRPr lang="en-GB"/>
          </a:p>
          <a:p>
            <a:r>
              <a:rPr lang="en-GB">
                <a:hlinkClick r:id="rId5"/>
              </a:rPr>
              <a:t>Digital Accessibility for the Modern Workplace</a:t>
            </a:r>
            <a:r>
              <a:rPr lang="en-GB"/>
              <a:t> (LinkedIn Learning)</a:t>
            </a:r>
          </a:p>
          <a:p>
            <a:endParaRPr lang="en-GB"/>
          </a:p>
          <a:p>
            <a:r>
              <a:rPr lang="en-GB">
                <a:hlinkClick r:id="rId6"/>
              </a:rPr>
              <a:t>Dyslexia friendly style guide</a:t>
            </a:r>
            <a:r>
              <a:rPr lang="en-GB"/>
              <a:t> (British Dyslexia Association)</a:t>
            </a:r>
          </a:p>
          <a:p>
            <a:pPr marL="0" indent="0">
              <a:buNone/>
            </a:pPr>
            <a:endParaRPr lang="en-GB"/>
          </a:p>
        </p:txBody>
      </p:sp>
      <p:pic>
        <p:nvPicPr>
          <p:cNvPr id="8" name="Content Placeholder 7">
            <a:extLst>
              <a:ext uri="{FF2B5EF4-FFF2-40B4-BE49-F238E27FC236}">
                <a16:creationId xmlns:a16="http://schemas.microsoft.com/office/drawing/2014/main" id="{9A9FFA37-624E-45F7-ADEB-2BC76358D4CF}"/>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7">
            <a:extLst>
              <a:ext uri="{28A0092B-C50C-407E-A947-70E740481C1C}">
                <a14:useLocalDpi xmlns:a14="http://schemas.microsoft.com/office/drawing/2010/main" val="0"/>
              </a:ext>
            </a:extLst>
          </a:blip>
          <a:srcRect l="36881" r="20984"/>
          <a:stretch/>
        </p:blipFill>
        <p:spPr>
          <a:xfrm>
            <a:off x="8077200" y="1264276"/>
            <a:ext cx="3778798" cy="5044723"/>
          </a:xfrm>
          <a:noFill/>
          <a:ln w="38100">
            <a:solidFill>
              <a:schemeClr val="tx1"/>
            </a:solidFill>
          </a:ln>
        </p:spPr>
      </p:pic>
    </p:spTree>
    <p:extLst>
      <p:ext uri="{BB962C8B-B14F-4D97-AF65-F5344CB8AC3E}">
        <p14:creationId xmlns:p14="http://schemas.microsoft.com/office/powerpoint/2010/main" val="4127417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CE94F2-AD7A-40E6-98FF-316B996D6495}"/>
              </a:ext>
            </a:extLst>
          </p:cNvPr>
          <p:cNvSpPr>
            <a:spLocks noGrp="1"/>
          </p:cNvSpPr>
          <p:nvPr>
            <p:ph type="title"/>
          </p:nvPr>
        </p:nvSpPr>
        <p:spPr/>
        <p:txBody>
          <a:bodyPr/>
          <a:lstStyle/>
          <a:p>
            <a:r>
              <a:rPr lang="en-GB"/>
              <a:t>Blackboard course 1</a:t>
            </a:r>
          </a:p>
        </p:txBody>
      </p:sp>
      <p:pic>
        <p:nvPicPr>
          <p:cNvPr id="7" name="Picture 6" descr="Introduction to digital accessibility on Blackboard.&#10;&#10;About this course.&#10;This course introduces digital accessibility: what it is, why it is so important and how you can play your part in creating a learning environment where nobody is excluded. The course includes a series of person-centred mini modules introducing accessibility requirements, focusing on key considerations for a range of impairments and conditions.&#10;There are seven sections to this course. Each can be accessed by using the course menu on the left. When you open a course section it will open in a new browser tab. When you wish to leave a section, close the tab and continue within this Blackboard course.&#10;The content is designed to be a reference to which you can refer when creating content or considering the needs and preferences of our diverse University population.&#10;A knowledge check is available to check your understanding of the content we cover within this course. &#10;A further section provides specific training on  creating accessible resources using Microsoft Office. Click for more options creating accessible resources using Microsoft Office. ">
            <a:extLst>
              <a:ext uri="{FF2B5EF4-FFF2-40B4-BE49-F238E27FC236}">
                <a16:creationId xmlns:a16="http://schemas.microsoft.com/office/drawing/2014/main" id="{4D69B94B-45F2-4F94-92AA-CCEF749BE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5264732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1CE94F2-AD7A-40E6-98FF-316B996D6495}"/>
              </a:ext>
            </a:extLst>
          </p:cNvPr>
          <p:cNvSpPr>
            <a:spLocks noGrp="1"/>
          </p:cNvSpPr>
          <p:nvPr>
            <p:ph type="title"/>
          </p:nvPr>
        </p:nvSpPr>
        <p:spPr/>
        <p:txBody>
          <a:bodyPr/>
          <a:lstStyle/>
          <a:p>
            <a:r>
              <a:rPr lang="en-GB"/>
              <a:t>Blackboard course 2</a:t>
            </a:r>
          </a:p>
        </p:txBody>
      </p:sp>
      <p:pic>
        <p:nvPicPr>
          <p:cNvPr id="3" name="Picture 2" descr="Digital Accessibility - Microsoft Office.&#10;&#10;Headings in Word&#10;Headings = Styles&#10;&#10;Microsoft Word groups the headings in the 'Styles' bar under 'Home' on the ribbon or at the top of the main window in Word for the web.&#10;&#10;Sometimes, when using styles, people pick them based on how they look in the examples in the styles pane, this can result in applying an inappropriate heading level.&#10;&#10;You can change the appearance of the heading style itself and it will automatically update everywhere it has been used.">
            <a:extLst>
              <a:ext uri="{FF2B5EF4-FFF2-40B4-BE49-F238E27FC236}">
                <a16:creationId xmlns:a16="http://schemas.microsoft.com/office/drawing/2014/main" id="{B578521C-60D0-4495-BDE9-845BC4C047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9374264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7DA74-F2B1-4008-84D9-D7E8BC4E831D}"/>
              </a:ext>
            </a:extLst>
          </p:cNvPr>
          <p:cNvSpPr>
            <a:spLocks noGrp="1"/>
          </p:cNvSpPr>
          <p:nvPr>
            <p:ph type="title"/>
          </p:nvPr>
        </p:nvSpPr>
        <p:spPr>
          <a:xfrm>
            <a:off x="336001" y="189000"/>
            <a:ext cx="9225000" cy="936104"/>
          </a:xfrm>
        </p:spPr>
        <p:txBody>
          <a:bodyPr anchor="ctr">
            <a:normAutofit/>
          </a:bodyPr>
          <a:lstStyle/>
          <a:p>
            <a:r>
              <a:rPr lang="en-GB"/>
              <a:t>Office and PDF Accessibility</a:t>
            </a:r>
          </a:p>
        </p:txBody>
      </p:sp>
      <p:sp>
        <p:nvSpPr>
          <p:cNvPr id="3" name="Content Placeholder 2">
            <a:extLst>
              <a:ext uri="{FF2B5EF4-FFF2-40B4-BE49-F238E27FC236}">
                <a16:creationId xmlns:a16="http://schemas.microsoft.com/office/drawing/2014/main" id="{3B3BD113-15A9-4DE5-AB17-682DFAB47801}"/>
              </a:ext>
            </a:extLst>
          </p:cNvPr>
          <p:cNvSpPr>
            <a:spLocks noGrp="1"/>
          </p:cNvSpPr>
          <p:nvPr>
            <p:ph sz="quarter" idx="10"/>
          </p:nvPr>
        </p:nvSpPr>
        <p:spPr>
          <a:xfrm>
            <a:off x="336002" y="1264276"/>
            <a:ext cx="6934722" cy="5044724"/>
          </a:xfrm>
        </p:spPr>
        <p:txBody>
          <a:bodyPr anchor="ctr">
            <a:normAutofit/>
          </a:bodyPr>
          <a:lstStyle/>
          <a:p>
            <a:r>
              <a:rPr lang="en-GB" sz="1900"/>
              <a:t>PDFs</a:t>
            </a:r>
          </a:p>
          <a:p>
            <a:pPr lvl="1"/>
            <a:r>
              <a:rPr lang="en-GB" sz="1900">
                <a:hlinkClick r:id="rId3"/>
              </a:rPr>
              <a:t>Creating accessible PDFs</a:t>
            </a:r>
            <a:r>
              <a:rPr lang="en-GB" sz="1900"/>
              <a:t> (UoS SharePoint)</a:t>
            </a:r>
          </a:p>
          <a:p>
            <a:r>
              <a:rPr lang="en-GB" sz="1900"/>
              <a:t>Word</a:t>
            </a:r>
          </a:p>
          <a:p>
            <a:pPr lvl="1"/>
            <a:r>
              <a:rPr lang="en-GB" sz="1900">
                <a:hlinkClick r:id="rId4"/>
              </a:rPr>
              <a:t>Make your Word documents accessible to people with disabilities</a:t>
            </a:r>
            <a:r>
              <a:rPr lang="en-GB" sz="1900"/>
              <a:t> (Microsoft)</a:t>
            </a:r>
          </a:p>
          <a:p>
            <a:pPr lvl="1"/>
            <a:r>
              <a:rPr lang="en-GB" sz="1900">
                <a:hlinkClick r:id="rId5"/>
              </a:rPr>
              <a:t>Making Word accessible using Styles</a:t>
            </a:r>
            <a:r>
              <a:rPr lang="en-GB" sz="1900"/>
              <a:t> (Jon Lightfoot’s recorded presentation)</a:t>
            </a:r>
          </a:p>
          <a:p>
            <a:r>
              <a:rPr lang="en-GB" sz="1900"/>
              <a:t>PowerPoint</a:t>
            </a:r>
          </a:p>
          <a:p>
            <a:pPr lvl="1"/>
            <a:r>
              <a:rPr lang="en-GB" sz="1900">
                <a:hlinkClick r:id="rId6"/>
              </a:rPr>
              <a:t>Make your PowerPoint presentations accessible to people with disabilities</a:t>
            </a:r>
            <a:r>
              <a:rPr lang="en-GB" sz="1900"/>
              <a:t> (Microsoft)</a:t>
            </a:r>
          </a:p>
          <a:p>
            <a:pPr lvl="1"/>
            <a:r>
              <a:rPr lang="en-GB" sz="1900">
                <a:hlinkClick r:id="rId7"/>
              </a:rPr>
              <a:t>Three ways PowerPoint’s “Design Ideas” excludes your audience, and how to fix it </a:t>
            </a:r>
            <a:br>
              <a:rPr lang="en-GB" sz="1900"/>
            </a:br>
            <a:r>
              <a:rPr lang="en-GB" sz="1900"/>
              <a:t>(Digital Learning)</a:t>
            </a:r>
          </a:p>
          <a:p>
            <a:r>
              <a:rPr lang="en-GB" sz="1900"/>
              <a:t>Excel</a:t>
            </a:r>
          </a:p>
          <a:p>
            <a:pPr lvl="1"/>
            <a:r>
              <a:rPr lang="en-GB" sz="1900">
                <a:hlinkClick r:id="rId8"/>
              </a:rPr>
              <a:t>Make your Excel documents accessible to people with disabilities</a:t>
            </a:r>
            <a:r>
              <a:rPr lang="en-GB" sz="1900"/>
              <a:t> (Microsoft)</a:t>
            </a:r>
          </a:p>
        </p:txBody>
      </p:sp>
      <p:pic>
        <p:nvPicPr>
          <p:cNvPr id="6" name="Content Placeholder 5">
            <a:extLst>
              <a:ext uri="{FF2B5EF4-FFF2-40B4-BE49-F238E27FC236}">
                <a16:creationId xmlns:a16="http://schemas.microsoft.com/office/drawing/2014/main" id="{70B00EEB-A0A0-49A5-AD3F-0B8B38699C0F}"/>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9">
            <a:extLst>
              <a:ext uri="{28A0092B-C50C-407E-A947-70E740481C1C}">
                <a14:useLocalDpi xmlns:a14="http://schemas.microsoft.com/office/drawing/2010/main" val="0"/>
              </a:ext>
            </a:extLst>
          </a:blip>
          <a:srcRect l="41902" r="8098"/>
          <a:stretch/>
        </p:blipFill>
        <p:spPr>
          <a:xfrm>
            <a:off x="8077200" y="1264276"/>
            <a:ext cx="3778798" cy="5044723"/>
          </a:xfrm>
          <a:noFill/>
          <a:ln w="38100">
            <a:solidFill>
              <a:schemeClr val="accent1"/>
            </a:solidFill>
          </a:ln>
        </p:spPr>
      </p:pic>
    </p:spTree>
    <p:extLst>
      <p:ext uri="{BB962C8B-B14F-4D97-AF65-F5344CB8AC3E}">
        <p14:creationId xmlns:p14="http://schemas.microsoft.com/office/powerpoint/2010/main" val="13376324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F0654-ACEA-41BC-8547-8B697D55B53D}"/>
              </a:ext>
            </a:extLst>
          </p:cNvPr>
          <p:cNvSpPr>
            <a:spLocks noGrp="1"/>
          </p:cNvSpPr>
          <p:nvPr>
            <p:ph type="title"/>
          </p:nvPr>
        </p:nvSpPr>
        <p:spPr>
          <a:xfrm>
            <a:off x="336001" y="189000"/>
            <a:ext cx="9225000" cy="936104"/>
          </a:xfrm>
        </p:spPr>
        <p:txBody>
          <a:bodyPr anchor="ctr">
            <a:normAutofit/>
          </a:bodyPr>
          <a:lstStyle/>
          <a:p>
            <a:r>
              <a:rPr lang="en-GB"/>
              <a:t>Make your computer work for you!</a:t>
            </a:r>
          </a:p>
        </p:txBody>
      </p:sp>
      <p:sp>
        <p:nvSpPr>
          <p:cNvPr id="3" name="Content Placeholder 2">
            <a:extLst>
              <a:ext uri="{FF2B5EF4-FFF2-40B4-BE49-F238E27FC236}">
                <a16:creationId xmlns:a16="http://schemas.microsoft.com/office/drawing/2014/main" id="{3D47FA3A-136A-4564-829A-F30B1F7B4B17}"/>
              </a:ext>
            </a:extLst>
          </p:cNvPr>
          <p:cNvSpPr>
            <a:spLocks noGrp="1"/>
          </p:cNvSpPr>
          <p:nvPr>
            <p:ph sz="quarter" idx="10"/>
          </p:nvPr>
        </p:nvSpPr>
        <p:spPr>
          <a:xfrm>
            <a:off x="336002" y="1264276"/>
            <a:ext cx="6934722" cy="5044724"/>
          </a:xfrm>
        </p:spPr>
        <p:txBody>
          <a:bodyPr anchor="ctr">
            <a:normAutofit/>
          </a:bodyPr>
          <a:lstStyle/>
          <a:p>
            <a:pPr>
              <a:lnSpc>
                <a:spcPct val="100000"/>
              </a:lnSpc>
            </a:pPr>
            <a:r>
              <a:rPr lang="en-GB">
                <a:hlinkClick r:id="rId3"/>
              </a:rPr>
              <a:t>Dictate your documents in Word </a:t>
            </a:r>
            <a:r>
              <a:rPr lang="en-GB"/>
              <a:t>(Microsoft)</a:t>
            </a:r>
          </a:p>
          <a:p>
            <a:pPr>
              <a:lnSpc>
                <a:spcPct val="100000"/>
              </a:lnSpc>
            </a:pPr>
            <a:r>
              <a:rPr lang="en-GB">
                <a:hlinkClick r:id="rId4"/>
              </a:rPr>
              <a:t>Use Immersive Reader in Word</a:t>
            </a:r>
            <a:r>
              <a:rPr lang="en-GB"/>
              <a:t> (Microsoft)</a:t>
            </a:r>
          </a:p>
          <a:p>
            <a:pPr>
              <a:lnSpc>
                <a:spcPct val="100000"/>
              </a:lnSpc>
            </a:pPr>
            <a:r>
              <a:rPr lang="en-GB">
                <a:hlinkClick r:id="rId5"/>
              </a:rPr>
              <a:t>Reduce blue light in Windows</a:t>
            </a:r>
            <a:r>
              <a:rPr lang="en-GB"/>
              <a:t> (Microsoft)</a:t>
            </a:r>
          </a:p>
          <a:p>
            <a:pPr>
              <a:lnSpc>
                <a:spcPct val="100000"/>
              </a:lnSpc>
            </a:pPr>
            <a:r>
              <a:rPr lang="en-GB">
                <a:hlinkClick r:id="rId6"/>
              </a:rPr>
              <a:t>Make text and apps bigger in Windows</a:t>
            </a:r>
            <a:r>
              <a:rPr lang="en-GB"/>
              <a:t> (Microsoft)</a:t>
            </a:r>
          </a:p>
          <a:p>
            <a:pPr>
              <a:lnSpc>
                <a:spcPct val="100000"/>
              </a:lnSpc>
            </a:pPr>
            <a:r>
              <a:rPr lang="en-GB">
                <a:hlinkClick r:id="rId7"/>
              </a:rPr>
              <a:t>Make Windows easier to see</a:t>
            </a:r>
            <a:r>
              <a:rPr lang="en-GB"/>
              <a:t> (Microsoft)</a:t>
            </a:r>
          </a:p>
          <a:p>
            <a:pPr>
              <a:lnSpc>
                <a:spcPct val="100000"/>
              </a:lnSpc>
            </a:pPr>
            <a:r>
              <a:rPr lang="en-GB">
                <a:hlinkClick r:id="rId8"/>
              </a:rPr>
              <a:t>Change colours in Windows </a:t>
            </a:r>
            <a:r>
              <a:rPr lang="en-GB"/>
              <a:t>(Microsoft)</a:t>
            </a:r>
          </a:p>
          <a:p>
            <a:pPr>
              <a:lnSpc>
                <a:spcPct val="100000"/>
              </a:lnSpc>
            </a:pPr>
            <a:r>
              <a:rPr lang="en-GB">
                <a:hlinkClick r:id="rId9"/>
              </a:rPr>
              <a:t>Listen to your emails in Outlook </a:t>
            </a:r>
            <a:r>
              <a:rPr lang="en-GB"/>
              <a:t>(Microsoft)</a:t>
            </a:r>
          </a:p>
          <a:p>
            <a:endParaRPr lang="en-GB"/>
          </a:p>
          <a:p>
            <a:r>
              <a:rPr lang="en-GB">
                <a:hlinkClick r:id="rId10"/>
              </a:rPr>
              <a:t>My Computer, My Way</a:t>
            </a:r>
            <a:r>
              <a:rPr lang="en-GB"/>
              <a:t> (AbilityNet)</a:t>
            </a:r>
          </a:p>
        </p:txBody>
      </p:sp>
      <p:pic>
        <p:nvPicPr>
          <p:cNvPr id="6" name="Content Placeholder 5">
            <a:extLst>
              <a:ext uri="{FF2B5EF4-FFF2-40B4-BE49-F238E27FC236}">
                <a16:creationId xmlns:a16="http://schemas.microsoft.com/office/drawing/2014/main" id="{432DC82F-B0FE-4E34-B6D2-F3E473D94A5C}"/>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11">
            <a:extLst>
              <a:ext uri="{28A0092B-C50C-407E-A947-70E740481C1C}">
                <a14:useLocalDpi xmlns:a14="http://schemas.microsoft.com/office/drawing/2010/main" val="0"/>
              </a:ext>
            </a:extLst>
          </a:blip>
          <a:srcRect r="10024" b="2"/>
          <a:stretch/>
        </p:blipFill>
        <p:spPr>
          <a:xfrm>
            <a:off x="8077200" y="1264276"/>
            <a:ext cx="3778798" cy="5044723"/>
          </a:xfrm>
          <a:noFill/>
          <a:ln w="38100">
            <a:solidFill>
              <a:schemeClr val="accent1"/>
            </a:solidFill>
          </a:ln>
        </p:spPr>
      </p:pic>
    </p:spTree>
    <p:extLst>
      <p:ext uri="{BB962C8B-B14F-4D97-AF65-F5344CB8AC3E}">
        <p14:creationId xmlns:p14="http://schemas.microsoft.com/office/powerpoint/2010/main" val="1803352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A24EA94E-62AB-EDE2-3FAA-CF96D52AB264}"/>
              </a:ext>
            </a:extLst>
          </p:cNvPr>
          <p:cNvSpPr>
            <a:spLocks noGrp="1"/>
          </p:cNvSpPr>
          <p:nvPr>
            <p:ph type="title"/>
          </p:nvPr>
        </p:nvSpPr>
        <p:spPr>
          <a:xfrm>
            <a:off x="336001" y="189000"/>
            <a:ext cx="9225000" cy="936104"/>
          </a:xfrm>
        </p:spPr>
        <p:txBody>
          <a:bodyPr/>
          <a:lstStyle/>
          <a:p>
            <a:r>
              <a:rPr lang="en-US"/>
              <a:t>New to the 365 Community SharePoint Site</a:t>
            </a:r>
          </a:p>
        </p:txBody>
      </p:sp>
      <p:pic>
        <p:nvPicPr>
          <p:cNvPr id="10" name="Content Placeholder 9" descr="Introduction to 365 Accessibility tools SharePoint site.&#10;&#10;Microsoft has a number of tools that make using a Windows device and their 365 apps easier. This page contains links to Microsoft's Accessibility site and some of these tools.">
            <a:extLst>
              <a:ext uri="{FF2B5EF4-FFF2-40B4-BE49-F238E27FC236}">
                <a16:creationId xmlns:a16="http://schemas.microsoft.com/office/drawing/2014/main" id="{8FF86683-210E-42B6-9488-8DB111137183}"/>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1583684" y="1264276"/>
            <a:ext cx="4439357" cy="5044724"/>
          </a:xfrm>
          <a:noFill/>
          <a:ln w="38100">
            <a:solidFill>
              <a:schemeClr val="accent1"/>
            </a:solidFill>
          </a:ln>
          <a:effectLst>
            <a:outerShdw blurRad="50800" dist="38100" dir="2700000" algn="tl" rotWithShape="0">
              <a:prstClr val="black">
                <a:alpha val="40000"/>
              </a:prstClr>
            </a:outerShdw>
          </a:effectLst>
        </p:spPr>
      </p:pic>
      <p:sp>
        <p:nvSpPr>
          <p:cNvPr id="17" name="Content Placeholder 3">
            <a:extLst>
              <a:ext uri="{FF2B5EF4-FFF2-40B4-BE49-F238E27FC236}">
                <a16:creationId xmlns:a16="http://schemas.microsoft.com/office/drawing/2014/main" id="{73013A8B-C819-7ED1-F005-7D538AC6EC47}"/>
              </a:ext>
            </a:extLst>
          </p:cNvPr>
          <p:cNvSpPr>
            <a:spLocks noGrp="1"/>
          </p:cNvSpPr>
          <p:nvPr>
            <p:ph sz="quarter" idx="12"/>
          </p:nvPr>
        </p:nvSpPr>
        <p:spPr>
          <a:xfrm>
            <a:off x="6801633" y="1264276"/>
            <a:ext cx="5054365" cy="5044723"/>
          </a:xfrm>
        </p:spPr>
        <p:txBody>
          <a:bodyPr anchor="ctr">
            <a:normAutofit/>
          </a:bodyPr>
          <a:lstStyle/>
          <a:p>
            <a:pPr marL="0" indent="0">
              <a:buNone/>
            </a:pPr>
            <a:r>
              <a:rPr lang="en-US" sz="4000">
                <a:hlinkClick r:id="rId4"/>
              </a:rPr>
              <a:t>365 Community Accessibility Hub</a:t>
            </a:r>
            <a:endParaRPr lang="en-US" sz="4000"/>
          </a:p>
        </p:txBody>
      </p:sp>
    </p:spTree>
    <p:extLst>
      <p:ext uri="{BB962C8B-B14F-4D97-AF65-F5344CB8AC3E}">
        <p14:creationId xmlns:p14="http://schemas.microsoft.com/office/powerpoint/2010/main" val="436599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AA83D-3D33-4235-B65C-F0815619D605}"/>
              </a:ext>
            </a:extLst>
          </p:cNvPr>
          <p:cNvSpPr>
            <a:spLocks noGrp="1"/>
          </p:cNvSpPr>
          <p:nvPr>
            <p:ph type="title"/>
          </p:nvPr>
        </p:nvSpPr>
        <p:spPr/>
        <p:txBody>
          <a:bodyPr/>
          <a:lstStyle/>
          <a:p>
            <a:r>
              <a:rPr lang="en-GB"/>
              <a:t>Discussion</a:t>
            </a:r>
          </a:p>
        </p:txBody>
      </p:sp>
      <p:grpSp>
        <p:nvGrpSpPr>
          <p:cNvPr id="62" name="Group 61">
            <a:extLst>
              <a:ext uri="{FF2B5EF4-FFF2-40B4-BE49-F238E27FC236}">
                <a16:creationId xmlns:a16="http://schemas.microsoft.com/office/drawing/2014/main" id="{8B3FE30D-557F-411F-8216-65B9C07BB17C}"/>
              </a:ext>
              <a:ext uri="{C183D7F6-B498-43B3-948B-1728B52AA6E4}">
                <adec:decorative xmlns:adec="http://schemas.microsoft.com/office/drawing/2017/decorative" val="1"/>
              </a:ext>
            </a:extLst>
          </p:cNvPr>
          <p:cNvGrpSpPr>
            <a:grpSpLocks noChangeAspect="1"/>
          </p:cNvGrpSpPr>
          <p:nvPr/>
        </p:nvGrpSpPr>
        <p:grpSpPr>
          <a:xfrm>
            <a:off x="473851" y="1125104"/>
            <a:ext cx="11019527" cy="5480666"/>
            <a:chOff x="2789238" y="2112963"/>
            <a:chExt cx="6613525" cy="3289299"/>
          </a:xfrm>
          <a:effectLst>
            <a:outerShdw blurRad="50800" dist="38100" dir="2700000" algn="tl" rotWithShape="0">
              <a:prstClr val="black">
                <a:alpha val="40000"/>
              </a:prstClr>
            </a:outerShdw>
          </a:effectLst>
        </p:grpSpPr>
        <p:sp>
          <p:nvSpPr>
            <p:cNvPr id="63" name="Freeform 6">
              <a:extLst>
                <a:ext uri="{FF2B5EF4-FFF2-40B4-BE49-F238E27FC236}">
                  <a16:creationId xmlns:a16="http://schemas.microsoft.com/office/drawing/2014/main" id="{E9620AFE-9CE5-4FDC-B54E-9ED38BD72003}"/>
                </a:ext>
              </a:extLst>
            </p:cNvPr>
            <p:cNvSpPr>
              <a:spLocks noEditPoints="1"/>
            </p:cNvSpPr>
            <p:nvPr/>
          </p:nvSpPr>
          <p:spPr bwMode="auto">
            <a:xfrm>
              <a:off x="5697538" y="4903788"/>
              <a:ext cx="161925" cy="485775"/>
            </a:xfrm>
            <a:custGeom>
              <a:avLst/>
              <a:gdLst>
                <a:gd name="T0" fmla="*/ 1514 w 2275"/>
                <a:gd name="T1" fmla="*/ 152 h 6809"/>
                <a:gd name="T2" fmla="*/ 116 w 2275"/>
                <a:gd name="T3" fmla="*/ 102 h 6809"/>
                <a:gd name="T4" fmla="*/ 1015 w 2275"/>
                <a:gd name="T5" fmla="*/ 6703 h 6809"/>
                <a:gd name="T6" fmla="*/ 2163 w 2275"/>
                <a:gd name="T7" fmla="*/ 6703 h 6809"/>
                <a:gd name="T8" fmla="*/ 1514 w 2275"/>
                <a:gd name="T9" fmla="*/ 152 h 6809"/>
                <a:gd name="T10" fmla="*/ 916 w 2275"/>
                <a:gd name="T11" fmla="*/ 6770 h 6809"/>
                <a:gd name="T12" fmla="*/ 2 w 2275"/>
                <a:gd name="T13" fmla="*/ 61 h 6809"/>
                <a:gd name="T14" fmla="*/ 15 w 2275"/>
                <a:gd name="T15" fmla="*/ 18 h 6809"/>
                <a:gd name="T16" fmla="*/ 57 w 2275"/>
                <a:gd name="T17" fmla="*/ 1 h 6809"/>
                <a:gd name="T18" fmla="*/ 1564 w 2275"/>
                <a:gd name="T19" fmla="*/ 57 h 6809"/>
                <a:gd name="T20" fmla="*/ 1615 w 2275"/>
                <a:gd name="T21" fmla="*/ 104 h 6809"/>
                <a:gd name="T22" fmla="*/ 2274 w 2275"/>
                <a:gd name="T23" fmla="*/ 6761 h 6809"/>
                <a:gd name="T24" fmla="*/ 2261 w 2275"/>
                <a:gd name="T25" fmla="*/ 6798 h 6809"/>
                <a:gd name="T26" fmla="*/ 2221 w 2275"/>
                <a:gd name="T27" fmla="*/ 6809 h 6809"/>
                <a:gd name="T28" fmla="*/ 969 w 2275"/>
                <a:gd name="T29" fmla="*/ 6809 h 6809"/>
                <a:gd name="T30" fmla="*/ 916 w 2275"/>
                <a:gd name="T31" fmla="*/ 6770 h 6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75" h="6809">
                  <a:moveTo>
                    <a:pt x="1514" y="152"/>
                  </a:moveTo>
                  <a:lnTo>
                    <a:pt x="116" y="102"/>
                  </a:lnTo>
                  <a:lnTo>
                    <a:pt x="1015" y="6703"/>
                  </a:lnTo>
                  <a:lnTo>
                    <a:pt x="2163" y="6703"/>
                  </a:lnTo>
                  <a:lnTo>
                    <a:pt x="1514" y="152"/>
                  </a:lnTo>
                  <a:close/>
                  <a:moveTo>
                    <a:pt x="916" y="6770"/>
                  </a:moveTo>
                  <a:lnTo>
                    <a:pt x="2" y="61"/>
                  </a:lnTo>
                  <a:cubicBezTo>
                    <a:pt x="0" y="45"/>
                    <a:pt x="5" y="30"/>
                    <a:pt x="15" y="18"/>
                  </a:cubicBezTo>
                  <a:cubicBezTo>
                    <a:pt x="26" y="6"/>
                    <a:pt x="41" y="0"/>
                    <a:pt x="57" y="1"/>
                  </a:cubicBezTo>
                  <a:lnTo>
                    <a:pt x="1564" y="57"/>
                  </a:lnTo>
                  <a:cubicBezTo>
                    <a:pt x="1590" y="59"/>
                    <a:pt x="1612" y="78"/>
                    <a:pt x="1615" y="104"/>
                  </a:cubicBezTo>
                  <a:lnTo>
                    <a:pt x="2274" y="6761"/>
                  </a:lnTo>
                  <a:cubicBezTo>
                    <a:pt x="2275" y="6776"/>
                    <a:pt x="2270" y="6787"/>
                    <a:pt x="2261" y="6798"/>
                  </a:cubicBezTo>
                  <a:cubicBezTo>
                    <a:pt x="2250" y="6809"/>
                    <a:pt x="2236" y="6809"/>
                    <a:pt x="2221" y="6809"/>
                  </a:cubicBezTo>
                  <a:lnTo>
                    <a:pt x="969" y="6809"/>
                  </a:lnTo>
                  <a:cubicBezTo>
                    <a:pt x="942" y="6809"/>
                    <a:pt x="920" y="6796"/>
                    <a:pt x="916" y="67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4" name="Freeform 7">
              <a:extLst>
                <a:ext uri="{FF2B5EF4-FFF2-40B4-BE49-F238E27FC236}">
                  <a16:creationId xmlns:a16="http://schemas.microsoft.com/office/drawing/2014/main" id="{673EFE34-6A2F-4DDC-B055-10FBF04F1012}"/>
                </a:ext>
              </a:extLst>
            </p:cNvPr>
            <p:cNvSpPr>
              <a:spLocks/>
            </p:cNvSpPr>
            <p:nvPr/>
          </p:nvSpPr>
          <p:spPr bwMode="auto">
            <a:xfrm>
              <a:off x="5715001" y="4987925"/>
              <a:ext cx="114300" cy="106362"/>
            </a:xfrm>
            <a:custGeom>
              <a:avLst/>
              <a:gdLst>
                <a:gd name="T0" fmla="*/ 1398 w 1600"/>
                <a:gd name="T1" fmla="*/ 0 h 1494"/>
                <a:gd name="T2" fmla="*/ 1600 w 1600"/>
                <a:gd name="T3" fmla="*/ 1494 h 1494"/>
                <a:gd name="T4" fmla="*/ 159 w 1600"/>
                <a:gd name="T5" fmla="*/ 1494 h 1494"/>
                <a:gd name="T6" fmla="*/ 0 w 1600"/>
                <a:gd name="T7" fmla="*/ 11 h 1494"/>
                <a:gd name="T8" fmla="*/ 1398 w 1600"/>
                <a:gd name="T9" fmla="*/ 0 h 1494"/>
              </a:gdLst>
              <a:ahLst/>
              <a:cxnLst>
                <a:cxn ang="0">
                  <a:pos x="T0" y="T1"/>
                </a:cxn>
                <a:cxn ang="0">
                  <a:pos x="T2" y="T3"/>
                </a:cxn>
                <a:cxn ang="0">
                  <a:pos x="T4" y="T5"/>
                </a:cxn>
                <a:cxn ang="0">
                  <a:pos x="T6" y="T7"/>
                </a:cxn>
                <a:cxn ang="0">
                  <a:pos x="T8" y="T9"/>
                </a:cxn>
              </a:cxnLst>
              <a:rect l="0" t="0" r="r" b="b"/>
              <a:pathLst>
                <a:path w="1600" h="1494">
                  <a:moveTo>
                    <a:pt x="1398" y="0"/>
                  </a:moveTo>
                  <a:lnTo>
                    <a:pt x="1600" y="1494"/>
                  </a:lnTo>
                  <a:lnTo>
                    <a:pt x="159" y="1494"/>
                  </a:lnTo>
                  <a:lnTo>
                    <a:pt x="0" y="11"/>
                  </a:lnTo>
                  <a:lnTo>
                    <a:pt x="139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5" name="Freeform 8">
              <a:extLst>
                <a:ext uri="{FF2B5EF4-FFF2-40B4-BE49-F238E27FC236}">
                  <a16:creationId xmlns:a16="http://schemas.microsoft.com/office/drawing/2014/main" id="{D1DC478A-D5CE-4453-A83D-9D6851A6CC0D}"/>
                </a:ext>
              </a:extLst>
            </p:cNvPr>
            <p:cNvSpPr>
              <a:spLocks noEditPoints="1"/>
            </p:cNvSpPr>
            <p:nvPr/>
          </p:nvSpPr>
          <p:spPr bwMode="auto">
            <a:xfrm>
              <a:off x="3759201" y="4903788"/>
              <a:ext cx="163513" cy="485775"/>
            </a:xfrm>
            <a:custGeom>
              <a:avLst/>
              <a:gdLst>
                <a:gd name="T0" fmla="*/ 2166 w 2282"/>
                <a:gd name="T1" fmla="*/ 100 h 6810"/>
                <a:gd name="T2" fmla="*/ 768 w 2282"/>
                <a:gd name="T3" fmla="*/ 156 h 6810"/>
                <a:gd name="T4" fmla="*/ 112 w 2282"/>
                <a:gd name="T5" fmla="*/ 6704 h 6810"/>
                <a:gd name="T6" fmla="*/ 1263 w 2282"/>
                <a:gd name="T7" fmla="*/ 6704 h 6810"/>
                <a:gd name="T8" fmla="*/ 2166 w 2282"/>
                <a:gd name="T9" fmla="*/ 100 h 6810"/>
                <a:gd name="T10" fmla="*/ 15 w 2282"/>
                <a:gd name="T11" fmla="*/ 6799 h 6810"/>
                <a:gd name="T12" fmla="*/ 1 w 2282"/>
                <a:gd name="T13" fmla="*/ 6765 h 6810"/>
                <a:gd name="T14" fmla="*/ 667 w 2282"/>
                <a:gd name="T15" fmla="*/ 107 h 6810"/>
                <a:gd name="T16" fmla="*/ 718 w 2282"/>
                <a:gd name="T17" fmla="*/ 59 h 6810"/>
                <a:gd name="T18" fmla="*/ 2225 w 2282"/>
                <a:gd name="T19" fmla="*/ 1 h 6810"/>
                <a:gd name="T20" fmla="*/ 2266 w 2282"/>
                <a:gd name="T21" fmla="*/ 18 h 6810"/>
                <a:gd name="T22" fmla="*/ 2279 w 2282"/>
                <a:gd name="T23" fmla="*/ 58 h 6810"/>
                <a:gd name="T24" fmla="*/ 1362 w 2282"/>
                <a:gd name="T25" fmla="*/ 6771 h 6810"/>
                <a:gd name="T26" fmla="*/ 1309 w 2282"/>
                <a:gd name="T27" fmla="*/ 6810 h 6810"/>
                <a:gd name="T28" fmla="*/ 54 w 2282"/>
                <a:gd name="T29" fmla="*/ 6810 h 6810"/>
                <a:gd name="T30" fmla="*/ 15 w 2282"/>
                <a:gd name="T31" fmla="*/ 6799 h 6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2" h="6810">
                  <a:moveTo>
                    <a:pt x="2166" y="100"/>
                  </a:moveTo>
                  <a:lnTo>
                    <a:pt x="768" y="156"/>
                  </a:lnTo>
                  <a:lnTo>
                    <a:pt x="112" y="6704"/>
                  </a:lnTo>
                  <a:lnTo>
                    <a:pt x="1263" y="6704"/>
                  </a:lnTo>
                  <a:lnTo>
                    <a:pt x="2166" y="100"/>
                  </a:lnTo>
                  <a:close/>
                  <a:moveTo>
                    <a:pt x="15" y="6799"/>
                  </a:moveTo>
                  <a:cubicBezTo>
                    <a:pt x="5" y="6788"/>
                    <a:pt x="0" y="6780"/>
                    <a:pt x="1" y="6765"/>
                  </a:cubicBezTo>
                  <a:lnTo>
                    <a:pt x="667" y="107"/>
                  </a:lnTo>
                  <a:cubicBezTo>
                    <a:pt x="670" y="80"/>
                    <a:pt x="691" y="60"/>
                    <a:pt x="718" y="59"/>
                  </a:cubicBezTo>
                  <a:lnTo>
                    <a:pt x="2225" y="1"/>
                  </a:lnTo>
                  <a:cubicBezTo>
                    <a:pt x="2240" y="0"/>
                    <a:pt x="2256" y="6"/>
                    <a:pt x="2266" y="18"/>
                  </a:cubicBezTo>
                  <a:cubicBezTo>
                    <a:pt x="2277" y="29"/>
                    <a:pt x="2282" y="43"/>
                    <a:pt x="2279" y="58"/>
                  </a:cubicBezTo>
                  <a:lnTo>
                    <a:pt x="1362" y="6771"/>
                  </a:lnTo>
                  <a:cubicBezTo>
                    <a:pt x="1358" y="6797"/>
                    <a:pt x="1336" y="6810"/>
                    <a:pt x="1309" y="6810"/>
                  </a:cubicBezTo>
                  <a:lnTo>
                    <a:pt x="54" y="6810"/>
                  </a:lnTo>
                  <a:cubicBezTo>
                    <a:pt x="39" y="6810"/>
                    <a:pt x="25" y="6810"/>
                    <a:pt x="15" y="67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6" name="Freeform 9">
              <a:extLst>
                <a:ext uri="{FF2B5EF4-FFF2-40B4-BE49-F238E27FC236}">
                  <a16:creationId xmlns:a16="http://schemas.microsoft.com/office/drawing/2014/main" id="{1654E301-C602-4409-AD3C-2BF7A799672C}"/>
                </a:ext>
              </a:extLst>
            </p:cNvPr>
            <p:cNvSpPr>
              <a:spLocks/>
            </p:cNvSpPr>
            <p:nvPr/>
          </p:nvSpPr>
          <p:spPr bwMode="auto">
            <a:xfrm>
              <a:off x="3790951" y="4987925"/>
              <a:ext cx="114300" cy="106362"/>
            </a:xfrm>
            <a:custGeom>
              <a:avLst/>
              <a:gdLst>
                <a:gd name="T0" fmla="*/ 202 w 1601"/>
                <a:gd name="T1" fmla="*/ 0 h 1494"/>
                <a:gd name="T2" fmla="*/ 0 w 1601"/>
                <a:gd name="T3" fmla="*/ 1494 h 1494"/>
                <a:gd name="T4" fmla="*/ 1442 w 1601"/>
                <a:gd name="T5" fmla="*/ 1494 h 1494"/>
                <a:gd name="T6" fmla="*/ 1601 w 1601"/>
                <a:gd name="T7" fmla="*/ 11 h 1494"/>
                <a:gd name="T8" fmla="*/ 202 w 1601"/>
                <a:gd name="T9" fmla="*/ 0 h 1494"/>
              </a:gdLst>
              <a:ahLst/>
              <a:cxnLst>
                <a:cxn ang="0">
                  <a:pos x="T0" y="T1"/>
                </a:cxn>
                <a:cxn ang="0">
                  <a:pos x="T2" y="T3"/>
                </a:cxn>
                <a:cxn ang="0">
                  <a:pos x="T4" y="T5"/>
                </a:cxn>
                <a:cxn ang="0">
                  <a:pos x="T6" y="T7"/>
                </a:cxn>
                <a:cxn ang="0">
                  <a:pos x="T8" y="T9"/>
                </a:cxn>
              </a:cxnLst>
              <a:rect l="0" t="0" r="r" b="b"/>
              <a:pathLst>
                <a:path w="1601" h="1494">
                  <a:moveTo>
                    <a:pt x="202" y="0"/>
                  </a:moveTo>
                  <a:lnTo>
                    <a:pt x="0" y="1494"/>
                  </a:lnTo>
                  <a:lnTo>
                    <a:pt x="1442" y="1494"/>
                  </a:lnTo>
                  <a:lnTo>
                    <a:pt x="1601" y="11"/>
                  </a:lnTo>
                  <a:lnTo>
                    <a:pt x="202"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7" name="Freeform 10">
              <a:extLst>
                <a:ext uri="{FF2B5EF4-FFF2-40B4-BE49-F238E27FC236}">
                  <a16:creationId xmlns:a16="http://schemas.microsoft.com/office/drawing/2014/main" id="{4B034D53-D7D1-4BB8-AA8E-EAECE6672DA9}"/>
                </a:ext>
              </a:extLst>
            </p:cNvPr>
            <p:cNvSpPr>
              <a:spLocks/>
            </p:cNvSpPr>
            <p:nvPr/>
          </p:nvSpPr>
          <p:spPr bwMode="auto">
            <a:xfrm>
              <a:off x="3371851" y="3375025"/>
              <a:ext cx="2881313" cy="1058862"/>
            </a:xfrm>
            <a:custGeom>
              <a:avLst/>
              <a:gdLst>
                <a:gd name="T0" fmla="*/ 36849 w 40186"/>
                <a:gd name="T1" fmla="*/ 0 h 14804"/>
                <a:gd name="T2" fmla="*/ 3055 w 40186"/>
                <a:gd name="T3" fmla="*/ 0 h 14804"/>
                <a:gd name="T4" fmla="*/ 1370 w 40186"/>
                <a:gd name="T5" fmla="*/ 1606 h 14804"/>
                <a:gd name="T6" fmla="*/ 0 w 40186"/>
                <a:gd name="T7" fmla="*/ 14804 h 14804"/>
                <a:gd name="T8" fmla="*/ 40186 w 40186"/>
                <a:gd name="T9" fmla="*/ 14804 h 14804"/>
                <a:gd name="T10" fmla="*/ 38534 w 40186"/>
                <a:gd name="T11" fmla="*/ 1606 h 14804"/>
                <a:gd name="T12" fmla="*/ 36849 w 40186"/>
                <a:gd name="T13" fmla="*/ 0 h 14804"/>
              </a:gdLst>
              <a:ahLst/>
              <a:cxnLst>
                <a:cxn ang="0">
                  <a:pos x="T0" y="T1"/>
                </a:cxn>
                <a:cxn ang="0">
                  <a:pos x="T2" y="T3"/>
                </a:cxn>
                <a:cxn ang="0">
                  <a:pos x="T4" y="T5"/>
                </a:cxn>
                <a:cxn ang="0">
                  <a:pos x="T6" y="T7"/>
                </a:cxn>
                <a:cxn ang="0">
                  <a:pos x="T8" y="T9"/>
                </a:cxn>
                <a:cxn ang="0">
                  <a:pos x="T10" y="T11"/>
                </a:cxn>
                <a:cxn ang="0">
                  <a:pos x="T12" y="T13"/>
                </a:cxn>
              </a:cxnLst>
              <a:rect l="0" t="0" r="r" b="b"/>
              <a:pathLst>
                <a:path w="40186" h="14804">
                  <a:moveTo>
                    <a:pt x="36849" y="0"/>
                  </a:moveTo>
                  <a:lnTo>
                    <a:pt x="3055" y="0"/>
                  </a:lnTo>
                  <a:cubicBezTo>
                    <a:pt x="2154" y="0"/>
                    <a:pt x="1413" y="707"/>
                    <a:pt x="1370" y="1606"/>
                  </a:cubicBezTo>
                  <a:lnTo>
                    <a:pt x="0" y="14804"/>
                  </a:lnTo>
                  <a:lnTo>
                    <a:pt x="40186" y="14804"/>
                  </a:lnTo>
                  <a:lnTo>
                    <a:pt x="38534" y="1606"/>
                  </a:lnTo>
                  <a:cubicBezTo>
                    <a:pt x="38491" y="707"/>
                    <a:pt x="37749" y="0"/>
                    <a:pt x="36849" y="0"/>
                  </a:cubicBezTo>
                  <a:close/>
                </a:path>
              </a:pathLst>
            </a:custGeom>
            <a:solidFill>
              <a:srgbClr val="E1E8EC"/>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68" name="Freeform 11">
              <a:extLst>
                <a:ext uri="{FF2B5EF4-FFF2-40B4-BE49-F238E27FC236}">
                  <a16:creationId xmlns:a16="http://schemas.microsoft.com/office/drawing/2014/main" id="{0B7AA5CA-824F-4FEA-840E-52B53EBE8343}"/>
                </a:ext>
              </a:extLst>
            </p:cNvPr>
            <p:cNvSpPr>
              <a:spLocks/>
            </p:cNvSpPr>
            <p:nvPr/>
          </p:nvSpPr>
          <p:spPr bwMode="auto">
            <a:xfrm>
              <a:off x="3236913" y="3840163"/>
              <a:ext cx="3133725" cy="1154112"/>
            </a:xfrm>
            <a:custGeom>
              <a:avLst/>
              <a:gdLst>
                <a:gd name="T0" fmla="*/ 42544 w 43709"/>
                <a:gd name="T1" fmla="*/ 0 h 16157"/>
                <a:gd name="T2" fmla="*/ 39595 w 43709"/>
                <a:gd name="T3" fmla="*/ 0 h 16157"/>
                <a:gd name="T4" fmla="*/ 38417 w 43709"/>
                <a:gd name="T5" fmla="*/ 1169 h 16157"/>
                <a:gd name="T6" fmla="*/ 37988 w 43709"/>
                <a:gd name="T7" fmla="*/ 5803 h 16157"/>
                <a:gd name="T8" fmla="*/ 36807 w 43709"/>
                <a:gd name="T9" fmla="*/ 6879 h 16157"/>
                <a:gd name="T10" fmla="*/ 6901 w 43709"/>
                <a:gd name="T11" fmla="*/ 6879 h 16157"/>
                <a:gd name="T12" fmla="*/ 5721 w 43709"/>
                <a:gd name="T13" fmla="*/ 5803 h 16157"/>
                <a:gd name="T14" fmla="*/ 5291 w 43709"/>
                <a:gd name="T15" fmla="*/ 1169 h 16157"/>
                <a:gd name="T16" fmla="*/ 4123 w 43709"/>
                <a:gd name="T17" fmla="*/ 0 h 16157"/>
                <a:gd name="T18" fmla="*/ 1174 w 43709"/>
                <a:gd name="T19" fmla="*/ 0 h 16157"/>
                <a:gd name="T20" fmla="*/ 0 w 43709"/>
                <a:gd name="T21" fmla="*/ 1174 h 16157"/>
                <a:gd name="T22" fmla="*/ 529 w 43709"/>
                <a:gd name="T23" fmla="*/ 14789 h 16157"/>
                <a:gd name="T24" fmla="*/ 1881 w 43709"/>
                <a:gd name="T25" fmla="*/ 16157 h 16157"/>
                <a:gd name="T26" fmla="*/ 41832 w 43709"/>
                <a:gd name="T27" fmla="*/ 16157 h 16157"/>
                <a:gd name="T28" fmla="*/ 43180 w 43709"/>
                <a:gd name="T29" fmla="*/ 14789 h 16157"/>
                <a:gd name="T30" fmla="*/ 43709 w 43709"/>
                <a:gd name="T31" fmla="*/ 1174 h 16157"/>
                <a:gd name="T32" fmla="*/ 42544 w 43709"/>
                <a:gd name="T33" fmla="*/ 0 h 16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709" h="16157">
                  <a:moveTo>
                    <a:pt x="42544" y="0"/>
                  </a:moveTo>
                  <a:lnTo>
                    <a:pt x="39595" y="0"/>
                  </a:lnTo>
                  <a:cubicBezTo>
                    <a:pt x="38952" y="0"/>
                    <a:pt x="38417" y="526"/>
                    <a:pt x="38417" y="1169"/>
                  </a:cubicBezTo>
                  <a:lnTo>
                    <a:pt x="37988" y="5803"/>
                  </a:lnTo>
                  <a:cubicBezTo>
                    <a:pt x="37931" y="6413"/>
                    <a:pt x="37420" y="6879"/>
                    <a:pt x="36807" y="6879"/>
                  </a:cubicBezTo>
                  <a:lnTo>
                    <a:pt x="6901" y="6879"/>
                  </a:lnTo>
                  <a:cubicBezTo>
                    <a:pt x="6289" y="6879"/>
                    <a:pt x="5778" y="6413"/>
                    <a:pt x="5721" y="5803"/>
                  </a:cubicBezTo>
                  <a:lnTo>
                    <a:pt x="5291" y="1169"/>
                  </a:lnTo>
                  <a:cubicBezTo>
                    <a:pt x="5291" y="526"/>
                    <a:pt x="4766" y="0"/>
                    <a:pt x="4123" y="0"/>
                  </a:cubicBezTo>
                  <a:lnTo>
                    <a:pt x="1174" y="0"/>
                  </a:lnTo>
                  <a:cubicBezTo>
                    <a:pt x="528" y="0"/>
                    <a:pt x="0" y="528"/>
                    <a:pt x="0" y="1174"/>
                  </a:cubicBezTo>
                  <a:lnTo>
                    <a:pt x="529" y="14789"/>
                  </a:lnTo>
                  <a:cubicBezTo>
                    <a:pt x="529" y="15536"/>
                    <a:pt x="1134" y="16157"/>
                    <a:pt x="1881" y="16157"/>
                  </a:cubicBezTo>
                  <a:lnTo>
                    <a:pt x="41832" y="16157"/>
                  </a:lnTo>
                  <a:cubicBezTo>
                    <a:pt x="42579" y="16157"/>
                    <a:pt x="43180" y="15536"/>
                    <a:pt x="43180" y="14789"/>
                  </a:cubicBezTo>
                  <a:lnTo>
                    <a:pt x="43709" y="1174"/>
                  </a:lnTo>
                  <a:cubicBezTo>
                    <a:pt x="43709" y="528"/>
                    <a:pt x="43190" y="0"/>
                    <a:pt x="42544" y="0"/>
                  </a:cubicBezTo>
                  <a:close/>
                </a:path>
              </a:pathLst>
            </a:custGeom>
            <a:solidFill>
              <a:srgbClr val="E1E8EC"/>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69" name="Freeform 12">
              <a:extLst>
                <a:ext uri="{FF2B5EF4-FFF2-40B4-BE49-F238E27FC236}">
                  <a16:creationId xmlns:a16="http://schemas.microsoft.com/office/drawing/2014/main" id="{01A725FE-46D1-4685-8278-D2B3D3388F98}"/>
                </a:ext>
              </a:extLst>
            </p:cNvPr>
            <p:cNvSpPr>
              <a:spLocks/>
            </p:cNvSpPr>
            <p:nvPr/>
          </p:nvSpPr>
          <p:spPr bwMode="auto">
            <a:xfrm>
              <a:off x="5138738" y="5124450"/>
              <a:ext cx="455613" cy="265112"/>
            </a:xfrm>
            <a:custGeom>
              <a:avLst/>
              <a:gdLst>
                <a:gd name="T0" fmla="*/ 5672 w 6357"/>
                <a:gd name="T1" fmla="*/ 3697 h 3698"/>
                <a:gd name="T2" fmla="*/ 928 w 6357"/>
                <a:gd name="T3" fmla="*/ 3675 h 3698"/>
                <a:gd name="T4" fmla="*/ 360 w 6357"/>
                <a:gd name="T5" fmla="*/ 3107 h 3698"/>
                <a:gd name="T6" fmla="*/ 452 w 6357"/>
                <a:gd name="T7" fmla="*/ 2353 h 3698"/>
                <a:gd name="T8" fmla="*/ 0 w 6357"/>
                <a:gd name="T9" fmla="*/ 449 h 3698"/>
                <a:gd name="T10" fmla="*/ 2485 w 6357"/>
                <a:gd name="T11" fmla="*/ 0 h 3698"/>
                <a:gd name="T12" fmla="*/ 2776 w 6357"/>
                <a:gd name="T13" fmla="*/ 1621 h 3698"/>
                <a:gd name="T14" fmla="*/ 2979 w 6357"/>
                <a:gd name="T15" fmla="*/ 1914 h 3698"/>
                <a:gd name="T16" fmla="*/ 4418 w 6357"/>
                <a:gd name="T17" fmla="*/ 2353 h 3698"/>
                <a:gd name="T18" fmla="*/ 5578 w 6357"/>
                <a:gd name="T19" fmla="*/ 2736 h 3698"/>
                <a:gd name="T20" fmla="*/ 5672 w 6357"/>
                <a:gd name="T21" fmla="*/ 3697 h 3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57" h="3698">
                  <a:moveTo>
                    <a:pt x="5672" y="3697"/>
                  </a:moveTo>
                  <a:lnTo>
                    <a:pt x="928" y="3675"/>
                  </a:lnTo>
                  <a:cubicBezTo>
                    <a:pt x="614" y="3673"/>
                    <a:pt x="359" y="3420"/>
                    <a:pt x="360" y="3107"/>
                  </a:cubicBezTo>
                  <a:cubicBezTo>
                    <a:pt x="361" y="2865"/>
                    <a:pt x="410" y="2599"/>
                    <a:pt x="452" y="2353"/>
                  </a:cubicBezTo>
                  <a:lnTo>
                    <a:pt x="0" y="449"/>
                  </a:lnTo>
                  <a:lnTo>
                    <a:pt x="2485" y="0"/>
                  </a:lnTo>
                  <a:lnTo>
                    <a:pt x="2776" y="1621"/>
                  </a:lnTo>
                  <a:cubicBezTo>
                    <a:pt x="2773" y="1753"/>
                    <a:pt x="2855" y="1871"/>
                    <a:pt x="2979" y="1914"/>
                  </a:cubicBezTo>
                  <a:cubicBezTo>
                    <a:pt x="3293" y="2022"/>
                    <a:pt x="3866" y="2187"/>
                    <a:pt x="4418" y="2353"/>
                  </a:cubicBezTo>
                  <a:cubicBezTo>
                    <a:pt x="4871" y="2490"/>
                    <a:pt x="5310" y="2628"/>
                    <a:pt x="5578" y="2736"/>
                  </a:cubicBezTo>
                  <a:cubicBezTo>
                    <a:pt x="6357" y="3051"/>
                    <a:pt x="5926" y="3698"/>
                    <a:pt x="5672" y="3697"/>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70" name="Freeform 13">
              <a:extLst>
                <a:ext uri="{FF2B5EF4-FFF2-40B4-BE49-F238E27FC236}">
                  <a16:creationId xmlns:a16="http://schemas.microsoft.com/office/drawing/2014/main" id="{8452FE61-AABD-496F-ACB7-8E3BF26569D5}"/>
                </a:ext>
              </a:extLst>
            </p:cNvPr>
            <p:cNvSpPr>
              <a:spLocks/>
            </p:cNvSpPr>
            <p:nvPr/>
          </p:nvSpPr>
          <p:spPr bwMode="auto">
            <a:xfrm>
              <a:off x="5164138" y="5291138"/>
              <a:ext cx="431800" cy="98425"/>
            </a:xfrm>
            <a:custGeom>
              <a:avLst/>
              <a:gdLst>
                <a:gd name="T0" fmla="*/ 5326 w 6024"/>
                <a:gd name="T1" fmla="*/ 1386 h 1388"/>
                <a:gd name="T2" fmla="*/ 581 w 6024"/>
                <a:gd name="T3" fmla="*/ 1364 h 1388"/>
                <a:gd name="T4" fmla="*/ 1 w 6024"/>
                <a:gd name="T5" fmla="*/ 796 h 1388"/>
                <a:gd name="T6" fmla="*/ 104 w 6024"/>
                <a:gd name="T7" fmla="*/ 38 h 1388"/>
                <a:gd name="T8" fmla="*/ 726 w 6024"/>
                <a:gd name="T9" fmla="*/ 68 h 1388"/>
                <a:gd name="T10" fmla="*/ 2859 w 6024"/>
                <a:gd name="T11" fmla="*/ 534 h 1388"/>
                <a:gd name="T12" fmla="*/ 4070 w 6024"/>
                <a:gd name="T13" fmla="*/ 38 h 1388"/>
                <a:gd name="T14" fmla="*/ 5244 w 6024"/>
                <a:gd name="T15" fmla="*/ 413 h 1388"/>
                <a:gd name="T16" fmla="*/ 5326 w 6024"/>
                <a:gd name="T17" fmla="*/ 1386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4" h="1388">
                  <a:moveTo>
                    <a:pt x="5326" y="1386"/>
                  </a:moveTo>
                  <a:lnTo>
                    <a:pt x="581" y="1364"/>
                  </a:lnTo>
                  <a:cubicBezTo>
                    <a:pt x="268" y="1363"/>
                    <a:pt x="0" y="1109"/>
                    <a:pt x="1" y="796"/>
                  </a:cubicBezTo>
                  <a:cubicBezTo>
                    <a:pt x="3" y="555"/>
                    <a:pt x="62" y="284"/>
                    <a:pt x="104" y="38"/>
                  </a:cubicBezTo>
                  <a:cubicBezTo>
                    <a:pt x="278" y="0"/>
                    <a:pt x="487" y="3"/>
                    <a:pt x="726" y="68"/>
                  </a:cubicBezTo>
                  <a:cubicBezTo>
                    <a:pt x="1611" y="309"/>
                    <a:pt x="2610" y="555"/>
                    <a:pt x="2859" y="534"/>
                  </a:cubicBezTo>
                  <a:cubicBezTo>
                    <a:pt x="3257" y="500"/>
                    <a:pt x="3758" y="175"/>
                    <a:pt x="4070" y="38"/>
                  </a:cubicBezTo>
                  <a:cubicBezTo>
                    <a:pt x="4523" y="175"/>
                    <a:pt x="4977" y="305"/>
                    <a:pt x="5244" y="413"/>
                  </a:cubicBezTo>
                  <a:cubicBezTo>
                    <a:pt x="6024" y="728"/>
                    <a:pt x="5579" y="1388"/>
                    <a:pt x="5326" y="13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14">
              <a:extLst>
                <a:ext uri="{FF2B5EF4-FFF2-40B4-BE49-F238E27FC236}">
                  <a16:creationId xmlns:a16="http://schemas.microsoft.com/office/drawing/2014/main" id="{409E87C9-9E1E-41AC-B0F6-0A5A0FA23E28}"/>
                </a:ext>
              </a:extLst>
            </p:cNvPr>
            <p:cNvSpPr>
              <a:spLocks/>
            </p:cNvSpPr>
            <p:nvPr/>
          </p:nvSpPr>
          <p:spPr bwMode="auto">
            <a:xfrm>
              <a:off x="5138738" y="5157788"/>
              <a:ext cx="184150" cy="63500"/>
            </a:xfrm>
            <a:custGeom>
              <a:avLst/>
              <a:gdLst>
                <a:gd name="T0" fmla="*/ 215 w 2575"/>
                <a:gd name="T1" fmla="*/ 906 h 906"/>
                <a:gd name="T2" fmla="*/ 2575 w 2575"/>
                <a:gd name="T3" fmla="*/ 54 h 906"/>
                <a:gd name="T4" fmla="*/ 0 w 2575"/>
                <a:gd name="T5" fmla="*/ 0 h 906"/>
                <a:gd name="T6" fmla="*/ 215 w 2575"/>
                <a:gd name="T7" fmla="*/ 906 h 906"/>
              </a:gdLst>
              <a:ahLst/>
              <a:cxnLst>
                <a:cxn ang="0">
                  <a:pos x="T0" y="T1"/>
                </a:cxn>
                <a:cxn ang="0">
                  <a:pos x="T2" y="T3"/>
                </a:cxn>
                <a:cxn ang="0">
                  <a:pos x="T4" y="T5"/>
                </a:cxn>
                <a:cxn ang="0">
                  <a:pos x="T6" y="T7"/>
                </a:cxn>
              </a:cxnLst>
              <a:rect l="0" t="0" r="r" b="b"/>
              <a:pathLst>
                <a:path w="2575" h="906">
                  <a:moveTo>
                    <a:pt x="215" y="906"/>
                  </a:moveTo>
                  <a:lnTo>
                    <a:pt x="2575" y="54"/>
                  </a:lnTo>
                  <a:lnTo>
                    <a:pt x="0" y="0"/>
                  </a:lnTo>
                  <a:lnTo>
                    <a:pt x="215" y="90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15">
              <a:extLst>
                <a:ext uri="{FF2B5EF4-FFF2-40B4-BE49-F238E27FC236}">
                  <a16:creationId xmlns:a16="http://schemas.microsoft.com/office/drawing/2014/main" id="{48D8FF5E-2684-42EF-8A0B-5EAFDB2F1F34}"/>
                </a:ext>
              </a:extLst>
            </p:cNvPr>
            <p:cNvSpPr>
              <a:spLocks/>
            </p:cNvSpPr>
            <p:nvPr/>
          </p:nvSpPr>
          <p:spPr bwMode="auto">
            <a:xfrm>
              <a:off x="3889376" y="3586163"/>
              <a:ext cx="1641475" cy="1574800"/>
            </a:xfrm>
            <a:custGeom>
              <a:avLst/>
              <a:gdLst>
                <a:gd name="T0" fmla="*/ 20908 w 22892"/>
                <a:gd name="T1" fmla="*/ 10527 h 22031"/>
                <a:gd name="T2" fmla="*/ 16775 w 22892"/>
                <a:gd name="T3" fmla="*/ 5249 h 22031"/>
                <a:gd name="T4" fmla="*/ 12181 w 22892"/>
                <a:gd name="T5" fmla="*/ 3130 h 22031"/>
                <a:gd name="T6" fmla="*/ 12089 w 22892"/>
                <a:gd name="T7" fmla="*/ 3083 h 22031"/>
                <a:gd name="T8" fmla="*/ 9602 w 22892"/>
                <a:gd name="T9" fmla="*/ 1794 h 22031"/>
                <a:gd name="T10" fmla="*/ 9179 w 22892"/>
                <a:gd name="T11" fmla="*/ 347 h 22031"/>
                <a:gd name="T12" fmla="*/ 1719 w 22892"/>
                <a:gd name="T13" fmla="*/ 349 h 22031"/>
                <a:gd name="T14" fmla="*/ 430 w 22892"/>
                <a:gd name="T15" fmla="*/ 4828 h 22031"/>
                <a:gd name="T16" fmla="*/ 1306 w 22892"/>
                <a:gd name="T17" fmla="*/ 9577 h 22031"/>
                <a:gd name="T18" fmla="*/ 3994 w 22892"/>
                <a:gd name="T19" fmla="*/ 10435 h 22031"/>
                <a:gd name="T20" fmla="*/ 3500 w 22892"/>
                <a:gd name="T21" fmla="*/ 10435 h 22031"/>
                <a:gd name="T22" fmla="*/ 14723 w 22892"/>
                <a:gd name="T23" fmla="*/ 10430 h 22031"/>
                <a:gd name="T24" fmla="*/ 17437 w 22892"/>
                <a:gd name="T25" fmla="*/ 22031 h 22031"/>
                <a:gd name="T26" fmla="*/ 22892 w 22892"/>
                <a:gd name="T27" fmla="*/ 22031 h 22031"/>
                <a:gd name="T28" fmla="*/ 20908 w 22892"/>
                <a:gd name="T29" fmla="*/ 10527 h 2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892" h="22031">
                  <a:moveTo>
                    <a:pt x="20908" y="10527"/>
                  </a:moveTo>
                  <a:cubicBezTo>
                    <a:pt x="20117" y="6060"/>
                    <a:pt x="19535" y="6730"/>
                    <a:pt x="16775" y="5249"/>
                  </a:cubicBezTo>
                  <a:cubicBezTo>
                    <a:pt x="15437" y="4532"/>
                    <a:pt x="13658" y="3748"/>
                    <a:pt x="12181" y="3130"/>
                  </a:cubicBezTo>
                  <a:cubicBezTo>
                    <a:pt x="12151" y="3114"/>
                    <a:pt x="12120" y="3099"/>
                    <a:pt x="12089" y="3083"/>
                  </a:cubicBezTo>
                  <a:lnTo>
                    <a:pt x="9602" y="1794"/>
                  </a:lnTo>
                  <a:lnTo>
                    <a:pt x="9179" y="347"/>
                  </a:lnTo>
                  <a:cubicBezTo>
                    <a:pt x="6555" y="0"/>
                    <a:pt x="4369" y="0"/>
                    <a:pt x="1719" y="349"/>
                  </a:cubicBezTo>
                  <a:cubicBezTo>
                    <a:pt x="1594" y="339"/>
                    <a:pt x="788" y="2940"/>
                    <a:pt x="430" y="4828"/>
                  </a:cubicBezTo>
                  <a:cubicBezTo>
                    <a:pt x="0" y="7096"/>
                    <a:pt x="302" y="8530"/>
                    <a:pt x="1306" y="9577"/>
                  </a:cubicBezTo>
                  <a:cubicBezTo>
                    <a:pt x="1983" y="10282"/>
                    <a:pt x="2759" y="10435"/>
                    <a:pt x="3994" y="10435"/>
                  </a:cubicBezTo>
                  <a:lnTo>
                    <a:pt x="3500" y="10435"/>
                  </a:lnTo>
                  <a:lnTo>
                    <a:pt x="14723" y="10430"/>
                  </a:lnTo>
                  <a:lnTo>
                    <a:pt x="17437" y="22031"/>
                  </a:lnTo>
                  <a:lnTo>
                    <a:pt x="22892" y="22031"/>
                  </a:lnTo>
                  <a:cubicBezTo>
                    <a:pt x="22892" y="22031"/>
                    <a:pt x="21564" y="14231"/>
                    <a:pt x="20908" y="1052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16">
              <a:extLst>
                <a:ext uri="{FF2B5EF4-FFF2-40B4-BE49-F238E27FC236}">
                  <a16:creationId xmlns:a16="http://schemas.microsoft.com/office/drawing/2014/main" id="{79A21D32-CACB-491A-80E5-299B345E27C1}"/>
                </a:ext>
              </a:extLst>
            </p:cNvPr>
            <p:cNvSpPr>
              <a:spLocks/>
            </p:cNvSpPr>
            <p:nvPr/>
          </p:nvSpPr>
          <p:spPr bwMode="auto">
            <a:xfrm>
              <a:off x="4057651" y="4902200"/>
              <a:ext cx="333375" cy="500062"/>
            </a:xfrm>
            <a:custGeom>
              <a:avLst/>
              <a:gdLst>
                <a:gd name="T0" fmla="*/ 2485 w 4651"/>
                <a:gd name="T1" fmla="*/ 6711 h 6986"/>
                <a:gd name="T2" fmla="*/ 154 w 4651"/>
                <a:gd name="T3" fmla="*/ 2579 h 6986"/>
                <a:gd name="T4" fmla="*/ 366 w 4651"/>
                <a:gd name="T5" fmla="*/ 1805 h 6986"/>
                <a:gd name="T6" fmla="*/ 1066 w 4651"/>
                <a:gd name="T7" fmla="*/ 1511 h 6986"/>
                <a:gd name="T8" fmla="*/ 2476 w 4651"/>
                <a:gd name="T9" fmla="*/ 0 h 6986"/>
                <a:gd name="T10" fmla="*/ 4651 w 4651"/>
                <a:gd name="T11" fmla="*/ 1307 h 6986"/>
                <a:gd name="T12" fmla="*/ 2833 w 4651"/>
                <a:gd name="T13" fmla="*/ 3139 h 6986"/>
                <a:gd name="T14" fmla="*/ 2700 w 4651"/>
                <a:gd name="T15" fmla="*/ 3489 h 6986"/>
                <a:gd name="T16" fmla="*/ 3031 w 4651"/>
                <a:gd name="T17" fmla="*/ 4956 h 6986"/>
                <a:gd name="T18" fmla="*/ 3273 w 4651"/>
                <a:gd name="T19" fmla="*/ 6153 h 6986"/>
                <a:gd name="T20" fmla="*/ 2485 w 4651"/>
                <a:gd name="T21" fmla="*/ 6711 h 6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51" h="6986">
                  <a:moveTo>
                    <a:pt x="2485" y="6711"/>
                  </a:moveTo>
                  <a:lnTo>
                    <a:pt x="154" y="2579"/>
                  </a:lnTo>
                  <a:cubicBezTo>
                    <a:pt x="0" y="2306"/>
                    <a:pt x="94" y="1959"/>
                    <a:pt x="366" y="1805"/>
                  </a:cubicBezTo>
                  <a:cubicBezTo>
                    <a:pt x="577" y="1686"/>
                    <a:pt x="832" y="1595"/>
                    <a:pt x="1066" y="1511"/>
                  </a:cubicBezTo>
                  <a:lnTo>
                    <a:pt x="2476" y="0"/>
                  </a:lnTo>
                  <a:lnTo>
                    <a:pt x="4651" y="1307"/>
                  </a:lnTo>
                  <a:cubicBezTo>
                    <a:pt x="4651" y="1307"/>
                    <a:pt x="2965" y="3001"/>
                    <a:pt x="2833" y="3139"/>
                  </a:cubicBezTo>
                  <a:cubicBezTo>
                    <a:pt x="2732" y="3244"/>
                    <a:pt x="2676" y="3360"/>
                    <a:pt x="2700" y="3489"/>
                  </a:cubicBezTo>
                  <a:cubicBezTo>
                    <a:pt x="2762" y="3815"/>
                    <a:pt x="2902" y="4395"/>
                    <a:pt x="3031" y="4956"/>
                  </a:cubicBezTo>
                  <a:cubicBezTo>
                    <a:pt x="3137" y="5418"/>
                    <a:pt x="3234" y="5867"/>
                    <a:pt x="3273" y="6153"/>
                  </a:cubicBezTo>
                  <a:cubicBezTo>
                    <a:pt x="3385" y="6986"/>
                    <a:pt x="2609" y="6932"/>
                    <a:pt x="2485" y="6711"/>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17">
              <a:extLst>
                <a:ext uri="{FF2B5EF4-FFF2-40B4-BE49-F238E27FC236}">
                  <a16:creationId xmlns:a16="http://schemas.microsoft.com/office/drawing/2014/main" id="{D2B19643-23AF-413D-9157-225CB5F27CAE}"/>
                </a:ext>
              </a:extLst>
            </p:cNvPr>
            <p:cNvSpPr>
              <a:spLocks/>
            </p:cNvSpPr>
            <p:nvPr/>
          </p:nvSpPr>
          <p:spPr bwMode="auto">
            <a:xfrm>
              <a:off x="4056063" y="5010150"/>
              <a:ext cx="244475" cy="392112"/>
            </a:xfrm>
            <a:custGeom>
              <a:avLst/>
              <a:gdLst>
                <a:gd name="T0" fmla="*/ 2505 w 3405"/>
                <a:gd name="T1" fmla="*/ 5200 h 5475"/>
                <a:gd name="T2" fmla="*/ 154 w 3405"/>
                <a:gd name="T3" fmla="*/ 1076 h 5475"/>
                <a:gd name="T4" fmla="*/ 386 w 3405"/>
                <a:gd name="T5" fmla="*/ 294 h 5475"/>
                <a:gd name="T6" fmla="*/ 1086 w 3405"/>
                <a:gd name="T7" fmla="*/ 0 h 5475"/>
                <a:gd name="T8" fmla="*/ 1372 w 3405"/>
                <a:gd name="T9" fmla="*/ 551 h 5475"/>
                <a:gd name="T10" fmla="*/ 2024 w 3405"/>
                <a:gd name="T11" fmla="*/ 2635 h 5475"/>
                <a:gd name="T12" fmla="*/ 3051 w 3405"/>
                <a:gd name="T13" fmla="*/ 3445 h 5475"/>
                <a:gd name="T14" fmla="*/ 3293 w 3405"/>
                <a:gd name="T15" fmla="*/ 4642 h 5475"/>
                <a:gd name="T16" fmla="*/ 2505 w 3405"/>
                <a:gd name="T17" fmla="*/ 5200 h 5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5" h="5475">
                  <a:moveTo>
                    <a:pt x="2505" y="5200"/>
                  </a:moveTo>
                  <a:lnTo>
                    <a:pt x="154" y="1076"/>
                  </a:lnTo>
                  <a:cubicBezTo>
                    <a:pt x="0" y="804"/>
                    <a:pt x="119" y="441"/>
                    <a:pt x="386" y="294"/>
                  </a:cubicBezTo>
                  <a:cubicBezTo>
                    <a:pt x="598" y="177"/>
                    <a:pt x="852" y="84"/>
                    <a:pt x="1086" y="0"/>
                  </a:cubicBezTo>
                  <a:cubicBezTo>
                    <a:pt x="1206" y="133"/>
                    <a:pt x="1310" y="312"/>
                    <a:pt x="1372" y="551"/>
                  </a:cubicBezTo>
                  <a:cubicBezTo>
                    <a:pt x="1601" y="1439"/>
                    <a:pt x="1882" y="2430"/>
                    <a:pt x="2024" y="2635"/>
                  </a:cubicBezTo>
                  <a:cubicBezTo>
                    <a:pt x="2250" y="2964"/>
                    <a:pt x="2778" y="3242"/>
                    <a:pt x="3051" y="3445"/>
                  </a:cubicBezTo>
                  <a:cubicBezTo>
                    <a:pt x="3157" y="3907"/>
                    <a:pt x="3254" y="4356"/>
                    <a:pt x="3293" y="4642"/>
                  </a:cubicBezTo>
                  <a:cubicBezTo>
                    <a:pt x="3405" y="5475"/>
                    <a:pt x="2629" y="5421"/>
                    <a:pt x="2505" y="520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Freeform 18">
              <a:extLst>
                <a:ext uri="{FF2B5EF4-FFF2-40B4-BE49-F238E27FC236}">
                  <a16:creationId xmlns:a16="http://schemas.microsoft.com/office/drawing/2014/main" id="{F6987E0B-5718-4E25-AF51-433297692A0F}"/>
                </a:ext>
              </a:extLst>
            </p:cNvPr>
            <p:cNvSpPr>
              <a:spLocks/>
            </p:cNvSpPr>
            <p:nvPr/>
          </p:nvSpPr>
          <p:spPr bwMode="auto">
            <a:xfrm>
              <a:off x="4191001" y="4911725"/>
              <a:ext cx="157163" cy="127000"/>
            </a:xfrm>
            <a:custGeom>
              <a:avLst/>
              <a:gdLst>
                <a:gd name="T0" fmla="*/ 0 w 2194"/>
                <a:gd name="T1" fmla="*/ 523 h 1771"/>
                <a:gd name="T2" fmla="*/ 2194 w 2194"/>
                <a:gd name="T3" fmla="*/ 1771 h 1771"/>
                <a:gd name="T4" fmla="*/ 487 w 2194"/>
                <a:gd name="T5" fmla="*/ 0 h 1771"/>
                <a:gd name="T6" fmla="*/ 0 w 2194"/>
                <a:gd name="T7" fmla="*/ 523 h 1771"/>
              </a:gdLst>
              <a:ahLst/>
              <a:cxnLst>
                <a:cxn ang="0">
                  <a:pos x="T0" y="T1"/>
                </a:cxn>
                <a:cxn ang="0">
                  <a:pos x="T2" y="T3"/>
                </a:cxn>
                <a:cxn ang="0">
                  <a:pos x="T4" y="T5"/>
                </a:cxn>
                <a:cxn ang="0">
                  <a:pos x="T6" y="T7"/>
                </a:cxn>
              </a:cxnLst>
              <a:rect l="0" t="0" r="r" b="b"/>
              <a:pathLst>
                <a:path w="2194" h="1771">
                  <a:moveTo>
                    <a:pt x="0" y="523"/>
                  </a:moveTo>
                  <a:lnTo>
                    <a:pt x="2194" y="1771"/>
                  </a:lnTo>
                  <a:lnTo>
                    <a:pt x="487" y="0"/>
                  </a:lnTo>
                  <a:lnTo>
                    <a:pt x="0" y="523"/>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19">
              <a:extLst>
                <a:ext uri="{FF2B5EF4-FFF2-40B4-BE49-F238E27FC236}">
                  <a16:creationId xmlns:a16="http://schemas.microsoft.com/office/drawing/2014/main" id="{387D31EB-7517-4838-BBD8-4A3B0A016173}"/>
                </a:ext>
              </a:extLst>
            </p:cNvPr>
            <p:cNvSpPr>
              <a:spLocks/>
            </p:cNvSpPr>
            <p:nvPr/>
          </p:nvSpPr>
          <p:spPr bwMode="auto">
            <a:xfrm>
              <a:off x="4976813" y="4281488"/>
              <a:ext cx="87313" cy="458787"/>
            </a:xfrm>
            <a:custGeom>
              <a:avLst/>
              <a:gdLst>
                <a:gd name="T0" fmla="*/ 0 w 1198"/>
                <a:gd name="T1" fmla="*/ 2658 h 6421"/>
                <a:gd name="T2" fmla="*/ 1198 w 1198"/>
                <a:gd name="T3" fmla="*/ 0 h 6421"/>
                <a:gd name="T4" fmla="*/ 881 w 1198"/>
                <a:gd name="T5" fmla="*/ 6421 h 6421"/>
                <a:gd name="T6" fmla="*/ 0 w 1198"/>
                <a:gd name="T7" fmla="*/ 2658 h 6421"/>
              </a:gdLst>
              <a:ahLst/>
              <a:cxnLst>
                <a:cxn ang="0">
                  <a:pos x="T0" y="T1"/>
                </a:cxn>
                <a:cxn ang="0">
                  <a:pos x="T2" y="T3"/>
                </a:cxn>
                <a:cxn ang="0">
                  <a:pos x="T4" y="T5"/>
                </a:cxn>
                <a:cxn ang="0">
                  <a:pos x="T6" y="T7"/>
                </a:cxn>
              </a:cxnLst>
              <a:rect l="0" t="0" r="r" b="b"/>
              <a:pathLst>
                <a:path w="1198" h="6421">
                  <a:moveTo>
                    <a:pt x="0" y="2658"/>
                  </a:moveTo>
                  <a:lnTo>
                    <a:pt x="1198" y="0"/>
                  </a:lnTo>
                  <a:lnTo>
                    <a:pt x="881" y="6421"/>
                  </a:lnTo>
                  <a:lnTo>
                    <a:pt x="0" y="265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7" name="Freeform 20">
              <a:extLst>
                <a:ext uri="{FF2B5EF4-FFF2-40B4-BE49-F238E27FC236}">
                  <a16:creationId xmlns:a16="http://schemas.microsoft.com/office/drawing/2014/main" id="{6C8D7298-0604-432A-B0DC-45FEF4594AFE}"/>
                </a:ext>
              </a:extLst>
            </p:cNvPr>
            <p:cNvSpPr>
              <a:spLocks/>
            </p:cNvSpPr>
            <p:nvPr/>
          </p:nvSpPr>
          <p:spPr bwMode="auto">
            <a:xfrm>
              <a:off x="4081463" y="4024313"/>
              <a:ext cx="1038225" cy="1014412"/>
            </a:xfrm>
            <a:custGeom>
              <a:avLst/>
              <a:gdLst>
                <a:gd name="T0" fmla="*/ 13261 w 14471"/>
                <a:gd name="T1" fmla="*/ 0 h 14200"/>
                <a:gd name="T2" fmla="*/ 7789 w 14471"/>
                <a:gd name="T3" fmla="*/ 2458 h 14200"/>
                <a:gd name="T4" fmla="*/ 0 w 14471"/>
                <a:gd name="T5" fmla="*/ 10363 h 14200"/>
                <a:gd name="T6" fmla="*/ 3723 w 14471"/>
                <a:gd name="T7" fmla="*/ 14200 h 14200"/>
                <a:gd name="T8" fmla="*/ 12123 w 14471"/>
                <a:gd name="T9" fmla="*/ 6607 h 14200"/>
                <a:gd name="T10" fmla="*/ 13261 w 14471"/>
                <a:gd name="T11" fmla="*/ 0 h 14200"/>
              </a:gdLst>
              <a:ahLst/>
              <a:cxnLst>
                <a:cxn ang="0">
                  <a:pos x="T0" y="T1"/>
                </a:cxn>
                <a:cxn ang="0">
                  <a:pos x="T2" y="T3"/>
                </a:cxn>
                <a:cxn ang="0">
                  <a:pos x="T4" y="T5"/>
                </a:cxn>
                <a:cxn ang="0">
                  <a:pos x="T6" y="T7"/>
                </a:cxn>
                <a:cxn ang="0">
                  <a:pos x="T8" y="T9"/>
                </a:cxn>
                <a:cxn ang="0">
                  <a:pos x="T10" y="T11"/>
                </a:cxn>
              </a:cxnLst>
              <a:rect l="0" t="0" r="r" b="b"/>
              <a:pathLst>
                <a:path w="14471" h="14200">
                  <a:moveTo>
                    <a:pt x="13261" y="0"/>
                  </a:moveTo>
                  <a:lnTo>
                    <a:pt x="7789" y="2458"/>
                  </a:lnTo>
                  <a:lnTo>
                    <a:pt x="0" y="10363"/>
                  </a:lnTo>
                  <a:lnTo>
                    <a:pt x="3723" y="14200"/>
                  </a:lnTo>
                  <a:cubicBezTo>
                    <a:pt x="3723" y="14200"/>
                    <a:pt x="10010" y="8491"/>
                    <a:pt x="12123" y="6607"/>
                  </a:cubicBezTo>
                  <a:cubicBezTo>
                    <a:pt x="14471" y="4512"/>
                    <a:pt x="13971" y="3189"/>
                    <a:pt x="13261"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78" name="Freeform 21">
              <a:extLst>
                <a:ext uri="{FF2B5EF4-FFF2-40B4-BE49-F238E27FC236}">
                  <a16:creationId xmlns:a16="http://schemas.microsoft.com/office/drawing/2014/main" id="{11F96118-B1D3-441A-9EDB-8A2452ED0692}"/>
                </a:ext>
              </a:extLst>
            </p:cNvPr>
            <p:cNvSpPr>
              <a:spLocks/>
            </p:cNvSpPr>
            <p:nvPr/>
          </p:nvSpPr>
          <p:spPr bwMode="auto">
            <a:xfrm>
              <a:off x="4716463" y="3994150"/>
              <a:ext cx="220663" cy="100012"/>
            </a:xfrm>
            <a:custGeom>
              <a:avLst/>
              <a:gdLst>
                <a:gd name="T0" fmla="*/ 3020 w 3072"/>
                <a:gd name="T1" fmla="*/ 1281 h 1406"/>
                <a:gd name="T2" fmla="*/ 124 w 3072"/>
                <a:gd name="T3" fmla="*/ 37 h 1406"/>
                <a:gd name="T4" fmla="*/ 80 w 3072"/>
                <a:gd name="T5" fmla="*/ 133 h 1406"/>
                <a:gd name="T6" fmla="*/ 2979 w 3072"/>
                <a:gd name="T7" fmla="*/ 1378 h 1406"/>
                <a:gd name="T8" fmla="*/ 3020 w 3072"/>
                <a:gd name="T9" fmla="*/ 1281 h 1406"/>
              </a:gdLst>
              <a:ahLst/>
              <a:cxnLst>
                <a:cxn ang="0">
                  <a:pos x="T0" y="T1"/>
                </a:cxn>
                <a:cxn ang="0">
                  <a:pos x="T2" y="T3"/>
                </a:cxn>
                <a:cxn ang="0">
                  <a:pos x="T4" y="T5"/>
                </a:cxn>
                <a:cxn ang="0">
                  <a:pos x="T6" y="T7"/>
                </a:cxn>
                <a:cxn ang="0">
                  <a:pos x="T8" y="T9"/>
                </a:cxn>
              </a:cxnLst>
              <a:rect l="0" t="0" r="r" b="b"/>
              <a:pathLst>
                <a:path w="3072" h="1406">
                  <a:moveTo>
                    <a:pt x="3020" y="1281"/>
                  </a:moveTo>
                  <a:cubicBezTo>
                    <a:pt x="2727" y="1159"/>
                    <a:pt x="124" y="37"/>
                    <a:pt x="124" y="37"/>
                  </a:cubicBezTo>
                  <a:cubicBezTo>
                    <a:pt x="44" y="0"/>
                    <a:pt x="0" y="97"/>
                    <a:pt x="80" y="133"/>
                  </a:cubicBezTo>
                  <a:cubicBezTo>
                    <a:pt x="80" y="133"/>
                    <a:pt x="2685" y="1256"/>
                    <a:pt x="2979" y="1378"/>
                  </a:cubicBezTo>
                  <a:cubicBezTo>
                    <a:pt x="3072" y="1406"/>
                    <a:pt x="3072" y="1300"/>
                    <a:pt x="3020" y="12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Freeform 22">
              <a:extLst>
                <a:ext uri="{FF2B5EF4-FFF2-40B4-BE49-F238E27FC236}">
                  <a16:creationId xmlns:a16="http://schemas.microsoft.com/office/drawing/2014/main" id="{B45D5643-D325-4D9E-AF35-B405EA03CB8C}"/>
                </a:ext>
              </a:extLst>
            </p:cNvPr>
            <p:cNvSpPr>
              <a:spLocks/>
            </p:cNvSpPr>
            <p:nvPr/>
          </p:nvSpPr>
          <p:spPr bwMode="auto">
            <a:xfrm>
              <a:off x="3863976" y="2230438"/>
              <a:ext cx="825500" cy="804862"/>
            </a:xfrm>
            <a:custGeom>
              <a:avLst/>
              <a:gdLst>
                <a:gd name="T0" fmla="*/ 5009 w 11513"/>
                <a:gd name="T1" fmla="*/ 1234 h 11253"/>
                <a:gd name="T2" fmla="*/ 1799 w 11513"/>
                <a:gd name="T3" fmla="*/ 4163 h 11253"/>
                <a:gd name="T4" fmla="*/ 1411 w 11513"/>
                <a:gd name="T5" fmla="*/ 11253 h 11253"/>
                <a:gd name="T6" fmla="*/ 9220 w 11513"/>
                <a:gd name="T7" fmla="*/ 10956 h 11253"/>
                <a:gd name="T8" fmla="*/ 8162 w 11513"/>
                <a:gd name="T9" fmla="*/ 6229 h 11253"/>
                <a:gd name="T10" fmla="*/ 8326 w 11513"/>
                <a:gd name="T11" fmla="*/ 1129 h 11253"/>
                <a:gd name="T12" fmla="*/ 5009 w 11513"/>
                <a:gd name="T13" fmla="*/ 1234 h 11253"/>
              </a:gdLst>
              <a:ahLst/>
              <a:cxnLst>
                <a:cxn ang="0">
                  <a:pos x="T0" y="T1"/>
                </a:cxn>
                <a:cxn ang="0">
                  <a:pos x="T2" y="T3"/>
                </a:cxn>
                <a:cxn ang="0">
                  <a:pos x="T4" y="T5"/>
                </a:cxn>
                <a:cxn ang="0">
                  <a:pos x="T6" y="T7"/>
                </a:cxn>
                <a:cxn ang="0">
                  <a:pos x="T8" y="T9"/>
                </a:cxn>
                <a:cxn ang="0">
                  <a:pos x="T10" y="T11"/>
                </a:cxn>
                <a:cxn ang="0">
                  <a:pos x="T12" y="T13"/>
                </a:cxn>
              </a:cxnLst>
              <a:rect l="0" t="0" r="r" b="b"/>
              <a:pathLst>
                <a:path w="11513" h="11253">
                  <a:moveTo>
                    <a:pt x="5009" y="1234"/>
                  </a:moveTo>
                  <a:cubicBezTo>
                    <a:pt x="3240" y="938"/>
                    <a:pt x="2368" y="2113"/>
                    <a:pt x="1799" y="4163"/>
                  </a:cubicBezTo>
                  <a:cubicBezTo>
                    <a:pt x="1051" y="6859"/>
                    <a:pt x="0" y="10336"/>
                    <a:pt x="1411" y="11253"/>
                  </a:cubicBezTo>
                  <a:lnTo>
                    <a:pt x="9220" y="10956"/>
                  </a:lnTo>
                  <a:cubicBezTo>
                    <a:pt x="10561" y="9651"/>
                    <a:pt x="9126" y="7777"/>
                    <a:pt x="8162" y="6229"/>
                  </a:cubicBezTo>
                  <a:cubicBezTo>
                    <a:pt x="11513" y="4818"/>
                    <a:pt x="10112" y="1744"/>
                    <a:pt x="8326" y="1129"/>
                  </a:cubicBezTo>
                  <a:cubicBezTo>
                    <a:pt x="7220" y="748"/>
                    <a:pt x="6174" y="0"/>
                    <a:pt x="5009" y="1234"/>
                  </a:cubicBezTo>
                  <a:close/>
                </a:path>
              </a:pathLst>
            </a:custGeom>
            <a:solidFill>
              <a:srgbClr val="E1E8EC"/>
            </a:solidFill>
            <a:ln w="3175">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80" name="Freeform 23">
              <a:extLst>
                <a:ext uri="{FF2B5EF4-FFF2-40B4-BE49-F238E27FC236}">
                  <a16:creationId xmlns:a16="http://schemas.microsoft.com/office/drawing/2014/main" id="{CECE9051-5181-4FDE-BCC3-DA0466B38AFC}"/>
                </a:ext>
              </a:extLst>
            </p:cNvPr>
            <p:cNvSpPr>
              <a:spLocks/>
            </p:cNvSpPr>
            <p:nvPr/>
          </p:nvSpPr>
          <p:spPr bwMode="auto">
            <a:xfrm>
              <a:off x="4124326" y="2438400"/>
              <a:ext cx="385763" cy="628650"/>
            </a:xfrm>
            <a:custGeom>
              <a:avLst/>
              <a:gdLst>
                <a:gd name="T0" fmla="*/ 63 w 5368"/>
                <a:gd name="T1" fmla="*/ 2904 h 8810"/>
                <a:gd name="T2" fmla="*/ 747 w 5368"/>
                <a:gd name="T3" fmla="*/ 3758 h 8810"/>
                <a:gd name="T4" fmla="*/ 949 w 5368"/>
                <a:gd name="T5" fmla="*/ 4584 h 8810"/>
                <a:gd name="T6" fmla="*/ 808 w 5368"/>
                <a:gd name="T7" fmla="*/ 7156 h 8810"/>
                <a:gd name="T8" fmla="*/ 4045 w 5368"/>
                <a:gd name="T9" fmla="*/ 6938 h 8810"/>
                <a:gd name="T10" fmla="*/ 4010 w 5368"/>
                <a:gd name="T11" fmla="*/ 6489 h 8810"/>
                <a:gd name="T12" fmla="*/ 2241 w 5368"/>
                <a:gd name="T13" fmla="*/ 5437 h 8810"/>
                <a:gd name="T14" fmla="*/ 3944 w 5368"/>
                <a:gd name="T15" fmla="*/ 5428 h 8810"/>
                <a:gd name="T16" fmla="*/ 5082 w 5368"/>
                <a:gd name="T17" fmla="*/ 4008 h 8810"/>
                <a:gd name="T18" fmla="*/ 5157 w 5368"/>
                <a:gd name="T19" fmla="*/ 3766 h 8810"/>
                <a:gd name="T20" fmla="*/ 5209 w 5368"/>
                <a:gd name="T21" fmla="*/ 3558 h 8810"/>
                <a:gd name="T22" fmla="*/ 5282 w 5368"/>
                <a:gd name="T23" fmla="*/ 3162 h 8810"/>
                <a:gd name="T24" fmla="*/ 5312 w 5368"/>
                <a:gd name="T25" fmla="*/ 2900 h 8810"/>
                <a:gd name="T26" fmla="*/ 5327 w 5368"/>
                <a:gd name="T27" fmla="*/ 2721 h 8810"/>
                <a:gd name="T28" fmla="*/ 5299 w 5368"/>
                <a:gd name="T29" fmla="*/ 1571 h 8810"/>
                <a:gd name="T30" fmla="*/ 3951 w 5368"/>
                <a:gd name="T31" fmla="*/ 33 h 8810"/>
                <a:gd name="T32" fmla="*/ 2213 w 5368"/>
                <a:gd name="T33" fmla="*/ 787 h 8810"/>
                <a:gd name="T34" fmla="*/ 1213 w 5368"/>
                <a:gd name="T35" fmla="*/ 2254 h 8810"/>
                <a:gd name="T36" fmla="*/ 1043 w 5368"/>
                <a:gd name="T37" fmla="*/ 2510 h 8810"/>
                <a:gd name="T38" fmla="*/ 860 w 5368"/>
                <a:gd name="T39" fmla="*/ 2392 h 8810"/>
                <a:gd name="T40" fmla="*/ 722 w 5368"/>
                <a:gd name="T41" fmla="*/ 2244 h 8810"/>
                <a:gd name="T42" fmla="*/ 63 w 5368"/>
                <a:gd name="T43" fmla="*/ 2904 h 8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68" h="8810">
                  <a:moveTo>
                    <a:pt x="63" y="2904"/>
                  </a:moveTo>
                  <a:cubicBezTo>
                    <a:pt x="112" y="3470"/>
                    <a:pt x="372" y="3792"/>
                    <a:pt x="747" y="3758"/>
                  </a:cubicBezTo>
                  <a:cubicBezTo>
                    <a:pt x="760" y="3936"/>
                    <a:pt x="808" y="4291"/>
                    <a:pt x="949" y="4584"/>
                  </a:cubicBezTo>
                  <a:lnTo>
                    <a:pt x="808" y="7156"/>
                  </a:lnTo>
                  <a:cubicBezTo>
                    <a:pt x="2429" y="8810"/>
                    <a:pt x="4045" y="6938"/>
                    <a:pt x="4045" y="6938"/>
                  </a:cubicBezTo>
                  <a:lnTo>
                    <a:pt x="4010" y="6489"/>
                  </a:lnTo>
                  <a:lnTo>
                    <a:pt x="2241" y="5437"/>
                  </a:lnTo>
                  <a:cubicBezTo>
                    <a:pt x="2982" y="5723"/>
                    <a:pt x="3560" y="5618"/>
                    <a:pt x="3944" y="5428"/>
                  </a:cubicBezTo>
                  <a:cubicBezTo>
                    <a:pt x="4543" y="5132"/>
                    <a:pt x="4881" y="4582"/>
                    <a:pt x="5082" y="4008"/>
                  </a:cubicBezTo>
                  <a:cubicBezTo>
                    <a:pt x="5110" y="3928"/>
                    <a:pt x="5135" y="3847"/>
                    <a:pt x="5157" y="3766"/>
                  </a:cubicBezTo>
                  <a:cubicBezTo>
                    <a:pt x="5176" y="3697"/>
                    <a:pt x="5194" y="3627"/>
                    <a:pt x="5209" y="3558"/>
                  </a:cubicBezTo>
                  <a:cubicBezTo>
                    <a:pt x="5240" y="3425"/>
                    <a:pt x="5263" y="3292"/>
                    <a:pt x="5282" y="3162"/>
                  </a:cubicBezTo>
                  <a:cubicBezTo>
                    <a:pt x="5294" y="3073"/>
                    <a:pt x="5304" y="2986"/>
                    <a:pt x="5312" y="2900"/>
                  </a:cubicBezTo>
                  <a:cubicBezTo>
                    <a:pt x="5318" y="2839"/>
                    <a:pt x="5323" y="2780"/>
                    <a:pt x="5327" y="2721"/>
                  </a:cubicBezTo>
                  <a:cubicBezTo>
                    <a:pt x="5368" y="2070"/>
                    <a:pt x="5350" y="1855"/>
                    <a:pt x="5299" y="1571"/>
                  </a:cubicBezTo>
                  <a:cubicBezTo>
                    <a:pt x="5144" y="715"/>
                    <a:pt x="4562" y="0"/>
                    <a:pt x="3951" y="33"/>
                  </a:cubicBezTo>
                  <a:cubicBezTo>
                    <a:pt x="3331" y="67"/>
                    <a:pt x="3453" y="584"/>
                    <a:pt x="2213" y="787"/>
                  </a:cubicBezTo>
                  <a:cubicBezTo>
                    <a:pt x="1427" y="917"/>
                    <a:pt x="1288" y="1556"/>
                    <a:pt x="1213" y="2254"/>
                  </a:cubicBezTo>
                  <a:cubicBezTo>
                    <a:pt x="1194" y="2437"/>
                    <a:pt x="1127" y="2515"/>
                    <a:pt x="1043" y="2510"/>
                  </a:cubicBezTo>
                  <a:cubicBezTo>
                    <a:pt x="987" y="2506"/>
                    <a:pt x="923" y="2465"/>
                    <a:pt x="860" y="2392"/>
                  </a:cubicBezTo>
                  <a:cubicBezTo>
                    <a:pt x="821" y="2348"/>
                    <a:pt x="776" y="2299"/>
                    <a:pt x="722" y="2244"/>
                  </a:cubicBezTo>
                  <a:cubicBezTo>
                    <a:pt x="451" y="1971"/>
                    <a:pt x="0" y="2153"/>
                    <a:pt x="63" y="2904"/>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81" name="Freeform 24">
              <a:extLst>
                <a:ext uri="{FF2B5EF4-FFF2-40B4-BE49-F238E27FC236}">
                  <a16:creationId xmlns:a16="http://schemas.microsoft.com/office/drawing/2014/main" id="{40EF6924-0D25-4746-84A8-5E125FAE1F80}"/>
                </a:ext>
              </a:extLst>
            </p:cNvPr>
            <p:cNvSpPr>
              <a:spLocks/>
            </p:cNvSpPr>
            <p:nvPr/>
          </p:nvSpPr>
          <p:spPr bwMode="auto">
            <a:xfrm>
              <a:off x="4422776" y="2552700"/>
              <a:ext cx="74613" cy="33337"/>
            </a:xfrm>
            <a:custGeom>
              <a:avLst/>
              <a:gdLst>
                <a:gd name="T0" fmla="*/ 623 w 1054"/>
                <a:gd name="T1" fmla="*/ 93 h 464"/>
                <a:gd name="T2" fmla="*/ 39 w 1054"/>
                <a:gd name="T3" fmla="*/ 93 h 464"/>
                <a:gd name="T4" fmla="*/ 8 w 1054"/>
                <a:gd name="T5" fmla="*/ 155 h 464"/>
                <a:gd name="T6" fmla="*/ 70 w 1054"/>
                <a:gd name="T7" fmla="*/ 186 h 464"/>
                <a:gd name="T8" fmla="*/ 960 w 1054"/>
                <a:gd name="T9" fmla="*/ 440 h 464"/>
                <a:gd name="T10" fmla="*/ 1029 w 1054"/>
                <a:gd name="T11" fmla="*/ 447 h 464"/>
                <a:gd name="T12" fmla="*/ 1037 w 1054"/>
                <a:gd name="T13" fmla="*/ 378 h 464"/>
                <a:gd name="T14" fmla="*/ 623 w 1054"/>
                <a:gd name="T15" fmla="*/ 93 h 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4" h="464">
                  <a:moveTo>
                    <a:pt x="623" y="93"/>
                  </a:moveTo>
                  <a:cubicBezTo>
                    <a:pt x="323" y="0"/>
                    <a:pt x="43" y="92"/>
                    <a:pt x="39" y="93"/>
                  </a:cubicBezTo>
                  <a:cubicBezTo>
                    <a:pt x="13" y="102"/>
                    <a:pt x="0" y="130"/>
                    <a:pt x="8" y="155"/>
                  </a:cubicBezTo>
                  <a:cubicBezTo>
                    <a:pt x="17" y="181"/>
                    <a:pt x="45" y="195"/>
                    <a:pt x="70" y="186"/>
                  </a:cubicBezTo>
                  <a:cubicBezTo>
                    <a:pt x="92" y="179"/>
                    <a:pt x="617" y="8"/>
                    <a:pt x="960" y="440"/>
                  </a:cubicBezTo>
                  <a:cubicBezTo>
                    <a:pt x="977" y="461"/>
                    <a:pt x="1008" y="464"/>
                    <a:pt x="1029" y="447"/>
                  </a:cubicBezTo>
                  <a:cubicBezTo>
                    <a:pt x="1050" y="430"/>
                    <a:pt x="1054" y="400"/>
                    <a:pt x="1037" y="378"/>
                  </a:cubicBezTo>
                  <a:cubicBezTo>
                    <a:pt x="913" y="222"/>
                    <a:pt x="766" y="137"/>
                    <a:pt x="623" y="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Freeform 25">
              <a:extLst>
                <a:ext uri="{FF2B5EF4-FFF2-40B4-BE49-F238E27FC236}">
                  <a16:creationId xmlns:a16="http://schemas.microsoft.com/office/drawing/2014/main" id="{687B40C3-55AF-4F88-8C59-87BCB622263F}"/>
                </a:ext>
              </a:extLst>
            </p:cNvPr>
            <p:cNvSpPr>
              <a:spLocks/>
            </p:cNvSpPr>
            <p:nvPr/>
          </p:nvSpPr>
          <p:spPr bwMode="auto">
            <a:xfrm>
              <a:off x="4260851" y="2544763"/>
              <a:ext cx="77788" cy="28575"/>
            </a:xfrm>
            <a:custGeom>
              <a:avLst/>
              <a:gdLst>
                <a:gd name="T0" fmla="*/ 465 w 1079"/>
                <a:gd name="T1" fmla="*/ 83 h 405"/>
                <a:gd name="T2" fmla="*/ 1045 w 1079"/>
                <a:gd name="T3" fmla="*/ 154 h 405"/>
                <a:gd name="T4" fmla="*/ 1068 w 1079"/>
                <a:gd name="T5" fmla="*/ 220 h 405"/>
                <a:gd name="T6" fmla="*/ 1002 w 1079"/>
                <a:gd name="T7" fmla="*/ 242 h 405"/>
                <a:gd name="T8" fmla="*/ 88 w 1079"/>
                <a:gd name="T9" fmla="*/ 386 h 405"/>
                <a:gd name="T10" fmla="*/ 19 w 1079"/>
                <a:gd name="T11" fmla="*/ 386 h 405"/>
                <a:gd name="T12" fmla="*/ 19 w 1079"/>
                <a:gd name="T13" fmla="*/ 316 h 405"/>
                <a:gd name="T14" fmla="*/ 465 w 1079"/>
                <a:gd name="T15" fmla="*/ 83 h 4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9" h="405">
                  <a:moveTo>
                    <a:pt x="465" y="83"/>
                  </a:moveTo>
                  <a:cubicBezTo>
                    <a:pt x="774" y="27"/>
                    <a:pt x="1041" y="152"/>
                    <a:pt x="1045" y="154"/>
                  </a:cubicBezTo>
                  <a:cubicBezTo>
                    <a:pt x="1069" y="166"/>
                    <a:pt x="1079" y="195"/>
                    <a:pt x="1068" y="220"/>
                  </a:cubicBezTo>
                  <a:cubicBezTo>
                    <a:pt x="1056" y="244"/>
                    <a:pt x="1027" y="254"/>
                    <a:pt x="1002" y="242"/>
                  </a:cubicBezTo>
                  <a:cubicBezTo>
                    <a:pt x="981" y="232"/>
                    <a:pt x="481" y="0"/>
                    <a:pt x="88" y="386"/>
                  </a:cubicBezTo>
                  <a:cubicBezTo>
                    <a:pt x="69" y="405"/>
                    <a:pt x="38" y="405"/>
                    <a:pt x="19" y="386"/>
                  </a:cubicBezTo>
                  <a:cubicBezTo>
                    <a:pt x="0" y="366"/>
                    <a:pt x="0" y="335"/>
                    <a:pt x="19" y="316"/>
                  </a:cubicBezTo>
                  <a:cubicBezTo>
                    <a:pt x="162" y="176"/>
                    <a:pt x="318" y="109"/>
                    <a:pt x="465"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3" name="Freeform 26">
              <a:extLst>
                <a:ext uri="{FF2B5EF4-FFF2-40B4-BE49-F238E27FC236}">
                  <a16:creationId xmlns:a16="http://schemas.microsoft.com/office/drawing/2014/main" id="{FBAEC717-C990-4B61-BBA5-9DC61036BEF2}"/>
                </a:ext>
              </a:extLst>
            </p:cNvPr>
            <p:cNvSpPr>
              <a:spLocks/>
            </p:cNvSpPr>
            <p:nvPr/>
          </p:nvSpPr>
          <p:spPr bwMode="auto">
            <a:xfrm>
              <a:off x="4440238" y="2598738"/>
              <a:ext cx="33338" cy="39687"/>
            </a:xfrm>
            <a:custGeom>
              <a:avLst/>
              <a:gdLst>
                <a:gd name="T0" fmla="*/ 9 w 481"/>
                <a:gd name="T1" fmla="*/ 262 h 553"/>
                <a:gd name="T2" fmla="*/ 224 w 481"/>
                <a:gd name="T3" fmla="*/ 545 h 553"/>
                <a:gd name="T4" fmla="*/ 472 w 481"/>
                <a:gd name="T5" fmla="*/ 291 h 553"/>
                <a:gd name="T6" fmla="*/ 257 w 481"/>
                <a:gd name="T7" fmla="*/ 8 h 553"/>
                <a:gd name="T8" fmla="*/ 9 w 481"/>
                <a:gd name="T9" fmla="*/ 262 h 553"/>
              </a:gdLst>
              <a:ahLst/>
              <a:cxnLst>
                <a:cxn ang="0">
                  <a:pos x="T0" y="T1"/>
                </a:cxn>
                <a:cxn ang="0">
                  <a:pos x="T2" y="T3"/>
                </a:cxn>
                <a:cxn ang="0">
                  <a:pos x="T4" y="T5"/>
                </a:cxn>
                <a:cxn ang="0">
                  <a:pos x="T6" y="T7"/>
                </a:cxn>
                <a:cxn ang="0">
                  <a:pos x="T8" y="T9"/>
                </a:cxn>
              </a:cxnLst>
              <a:rect l="0" t="0" r="r" b="b"/>
              <a:pathLst>
                <a:path w="481" h="553">
                  <a:moveTo>
                    <a:pt x="9" y="262"/>
                  </a:moveTo>
                  <a:cubicBezTo>
                    <a:pt x="0" y="410"/>
                    <a:pt x="96" y="537"/>
                    <a:pt x="224" y="545"/>
                  </a:cubicBezTo>
                  <a:cubicBezTo>
                    <a:pt x="351" y="553"/>
                    <a:pt x="462" y="439"/>
                    <a:pt x="472" y="291"/>
                  </a:cubicBezTo>
                  <a:cubicBezTo>
                    <a:pt x="481" y="142"/>
                    <a:pt x="385" y="16"/>
                    <a:pt x="257" y="8"/>
                  </a:cubicBezTo>
                  <a:cubicBezTo>
                    <a:pt x="129" y="0"/>
                    <a:pt x="18" y="114"/>
                    <a:pt x="9" y="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4" name="Freeform 27">
              <a:extLst>
                <a:ext uri="{FF2B5EF4-FFF2-40B4-BE49-F238E27FC236}">
                  <a16:creationId xmlns:a16="http://schemas.microsoft.com/office/drawing/2014/main" id="{3B56A3C9-8431-42F9-B62D-51740243609E}"/>
                </a:ext>
              </a:extLst>
            </p:cNvPr>
            <p:cNvSpPr>
              <a:spLocks/>
            </p:cNvSpPr>
            <p:nvPr/>
          </p:nvSpPr>
          <p:spPr bwMode="auto">
            <a:xfrm>
              <a:off x="4289426" y="2590800"/>
              <a:ext cx="33338" cy="39687"/>
            </a:xfrm>
            <a:custGeom>
              <a:avLst/>
              <a:gdLst>
                <a:gd name="T0" fmla="*/ 9 w 481"/>
                <a:gd name="T1" fmla="*/ 263 h 554"/>
                <a:gd name="T2" fmla="*/ 224 w 481"/>
                <a:gd name="T3" fmla="*/ 546 h 554"/>
                <a:gd name="T4" fmla="*/ 472 w 481"/>
                <a:gd name="T5" fmla="*/ 292 h 554"/>
                <a:gd name="T6" fmla="*/ 257 w 481"/>
                <a:gd name="T7" fmla="*/ 8 h 554"/>
                <a:gd name="T8" fmla="*/ 9 w 481"/>
                <a:gd name="T9" fmla="*/ 263 h 554"/>
              </a:gdLst>
              <a:ahLst/>
              <a:cxnLst>
                <a:cxn ang="0">
                  <a:pos x="T0" y="T1"/>
                </a:cxn>
                <a:cxn ang="0">
                  <a:pos x="T2" y="T3"/>
                </a:cxn>
                <a:cxn ang="0">
                  <a:pos x="T4" y="T5"/>
                </a:cxn>
                <a:cxn ang="0">
                  <a:pos x="T6" y="T7"/>
                </a:cxn>
                <a:cxn ang="0">
                  <a:pos x="T8" y="T9"/>
                </a:cxn>
              </a:cxnLst>
              <a:rect l="0" t="0" r="r" b="b"/>
              <a:pathLst>
                <a:path w="481" h="554">
                  <a:moveTo>
                    <a:pt x="9" y="263"/>
                  </a:moveTo>
                  <a:cubicBezTo>
                    <a:pt x="0" y="411"/>
                    <a:pt x="96" y="538"/>
                    <a:pt x="224" y="546"/>
                  </a:cubicBezTo>
                  <a:cubicBezTo>
                    <a:pt x="351" y="554"/>
                    <a:pt x="463" y="440"/>
                    <a:pt x="472" y="292"/>
                  </a:cubicBezTo>
                  <a:cubicBezTo>
                    <a:pt x="481" y="143"/>
                    <a:pt x="385" y="16"/>
                    <a:pt x="257" y="8"/>
                  </a:cubicBezTo>
                  <a:cubicBezTo>
                    <a:pt x="130" y="0"/>
                    <a:pt x="18" y="114"/>
                    <a:pt x="9" y="26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5" name="Freeform 28">
              <a:extLst>
                <a:ext uri="{FF2B5EF4-FFF2-40B4-BE49-F238E27FC236}">
                  <a16:creationId xmlns:a16="http://schemas.microsoft.com/office/drawing/2014/main" id="{8D02CF8B-950D-447B-94C7-88787EFF82A6}"/>
                </a:ext>
              </a:extLst>
            </p:cNvPr>
            <p:cNvSpPr>
              <a:spLocks/>
            </p:cNvSpPr>
            <p:nvPr/>
          </p:nvSpPr>
          <p:spPr bwMode="auto">
            <a:xfrm>
              <a:off x="4354513" y="2616200"/>
              <a:ext cx="46038" cy="68262"/>
            </a:xfrm>
            <a:custGeom>
              <a:avLst/>
              <a:gdLst>
                <a:gd name="T0" fmla="*/ 242 w 641"/>
                <a:gd name="T1" fmla="*/ 939 h 940"/>
                <a:gd name="T2" fmla="*/ 525 w 641"/>
                <a:gd name="T3" fmla="*/ 838 h 940"/>
                <a:gd name="T4" fmla="*/ 618 w 641"/>
                <a:gd name="T5" fmla="*/ 570 h 940"/>
                <a:gd name="T6" fmla="*/ 506 w 641"/>
                <a:gd name="T7" fmla="*/ 72 h 940"/>
                <a:gd name="T8" fmla="*/ 411 w 641"/>
                <a:gd name="T9" fmla="*/ 96 h 940"/>
                <a:gd name="T10" fmla="*/ 522 w 641"/>
                <a:gd name="T11" fmla="*/ 593 h 940"/>
                <a:gd name="T12" fmla="*/ 460 w 641"/>
                <a:gd name="T13" fmla="*/ 764 h 940"/>
                <a:gd name="T14" fmla="*/ 72 w 641"/>
                <a:gd name="T15" fmla="*/ 811 h 940"/>
                <a:gd name="T16" fmla="*/ 9 w 641"/>
                <a:gd name="T17" fmla="*/ 839 h 940"/>
                <a:gd name="T18" fmla="*/ 38 w 641"/>
                <a:gd name="T19" fmla="*/ 903 h 940"/>
                <a:gd name="T20" fmla="*/ 242 w 641"/>
                <a:gd name="T21" fmla="*/ 93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1" h="940">
                  <a:moveTo>
                    <a:pt x="242" y="939"/>
                  </a:moveTo>
                  <a:cubicBezTo>
                    <a:pt x="350" y="938"/>
                    <a:pt x="451" y="903"/>
                    <a:pt x="525" y="838"/>
                  </a:cubicBezTo>
                  <a:cubicBezTo>
                    <a:pt x="608" y="765"/>
                    <a:pt x="641" y="667"/>
                    <a:pt x="618" y="570"/>
                  </a:cubicBezTo>
                  <a:cubicBezTo>
                    <a:pt x="573" y="387"/>
                    <a:pt x="536" y="216"/>
                    <a:pt x="506" y="72"/>
                  </a:cubicBezTo>
                  <a:cubicBezTo>
                    <a:pt x="488" y="0"/>
                    <a:pt x="393" y="24"/>
                    <a:pt x="411" y="96"/>
                  </a:cubicBezTo>
                  <a:cubicBezTo>
                    <a:pt x="441" y="240"/>
                    <a:pt x="478" y="411"/>
                    <a:pt x="522" y="593"/>
                  </a:cubicBezTo>
                  <a:cubicBezTo>
                    <a:pt x="537" y="654"/>
                    <a:pt x="515" y="716"/>
                    <a:pt x="460" y="764"/>
                  </a:cubicBezTo>
                  <a:cubicBezTo>
                    <a:pt x="390" y="827"/>
                    <a:pt x="246" y="876"/>
                    <a:pt x="72" y="811"/>
                  </a:cubicBezTo>
                  <a:cubicBezTo>
                    <a:pt x="47" y="801"/>
                    <a:pt x="19" y="814"/>
                    <a:pt x="9" y="839"/>
                  </a:cubicBezTo>
                  <a:cubicBezTo>
                    <a:pt x="0" y="865"/>
                    <a:pt x="12" y="893"/>
                    <a:pt x="38" y="903"/>
                  </a:cubicBezTo>
                  <a:cubicBezTo>
                    <a:pt x="105" y="928"/>
                    <a:pt x="175" y="940"/>
                    <a:pt x="242" y="939"/>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31">
              <a:extLst>
                <a:ext uri="{FF2B5EF4-FFF2-40B4-BE49-F238E27FC236}">
                  <a16:creationId xmlns:a16="http://schemas.microsoft.com/office/drawing/2014/main" id="{1565CF32-ED02-4075-B405-FC99E0FD7839}"/>
                </a:ext>
              </a:extLst>
            </p:cNvPr>
            <p:cNvSpPr>
              <a:spLocks/>
            </p:cNvSpPr>
            <p:nvPr/>
          </p:nvSpPr>
          <p:spPr bwMode="auto">
            <a:xfrm>
              <a:off x="4327526" y="2701925"/>
              <a:ext cx="71438" cy="46037"/>
            </a:xfrm>
            <a:custGeom>
              <a:avLst/>
              <a:gdLst>
                <a:gd name="T0" fmla="*/ 84 w 1008"/>
                <a:gd name="T1" fmla="*/ 34 h 647"/>
                <a:gd name="T2" fmla="*/ 404 w 1008"/>
                <a:gd name="T3" fmla="*/ 544 h 647"/>
                <a:gd name="T4" fmla="*/ 902 w 1008"/>
                <a:gd name="T5" fmla="*/ 258 h 647"/>
                <a:gd name="T6" fmla="*/ 84 w 1008"/>
                <a:gd name="T7" fmla="*/ 34 h 647"/>
              </a:gdLst>
              <a:ahLst/>
              <a:cxnLst>
                <a:cxn ang="0">
                  <a:pos x="T0" y="T1"/>
                </a:cxn>
                <a:cxn ang="0">
                  <a:pos x="T2" y="T3"/>
                </a:cxn>
                <a:cxn ang="0">
                  <a:pos x="T4" y="T5"/>
                </a:cxn>
                <a:cxn ang="0">
                  <a:pos x="T6" y="T7"/>
                </a:cxn>
              </a:cxnLst>
              <a:rect l="0" t="0" r="r" b="b"/>
              <a:pathLst>
                <a:path w="1008" h="647">
                  <a:moveTo>
                    <a:pt x="84" y="34"/>
                  </a:moveTo>
                  <a:cubicBezTo>
                    <a:pt x="24" y="0"/>
                    <a:pt x="0" y="444"/>
                    <a:pt x="404" y="544"/>
                  </a:cubicBezTo>
                  <a:cubicBezTo>
                    <a:pt x="817" y="647"/>
                    <a:pt x="1008" y="239"/>
                    <a:pt x="902" y="258"/>
                  </a:cubicBezTo>
                  <a:cubicBezTo>
                    <a:pt x="493" y="310"/>
                    <a:pt x="283" y="225"/>
                    <a:pt x="84" y="3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7" name="Freeform 32">
              <a:extLst>
                <a:ext uri="{FF2B5EF4-FFF2-40B4-BE49-F238E27FC236}">
                  <a16:creationId xmlns:a16="http://schemas.microsoft.com/office/drawing/2014/main" id="{346CD0F5-5562-4956-8198-85D9AFAC68A5}"/>
                </a:ext>
              </a:extLst>
            </p:cNvPr>
            <p:cNvSpPr>
              <a:spLocks/>
            </p:cNvSpPr>
            <p:nvPr/>
          </p:nvSpPr>
          <p:spPr bwMode="auto">
            <a:xfrm>
              <a:off x="3697288" y="2898775"/>
              <a:ext cx="1216025" cy="854075"/>
            </a:xfrm>
            <a:custGeom>
              <a:avLst/>
              <a:gdLst>
                <a:gd name="T0" fmla="*/ 15724 w 16959"/>
                <a:gd name="T1" fmla="*/ 9837 h 11952"/>
                <a:gd name="T2" fmla="*/ 12989 w 16959"/>
                <a:gd name="T3" fmla="*/ 8942 h 11952"/>
                <a:gd name="T4" fmla="*/ 12937 w 16959"/>
                <a:gd name="T5" fmla="*/ 8849 h 11952"/>
                <a:gd name="T6" fmla="*/ 12162 w 16959"/>
                <a:gd name="T7" fmla="*/ 7409 h 11952"/>
                <a:gd name="T8" fmla="*/ 12161 w 16959"/>
                <a:gd name="T9" fmla="*/ 7427 h 11952"/>
                <a:gd name="T10" fmla="*/ 12575 w 16959"/>
                <a:gd name="T11" fmla="*/ 10584 h 11952"/>
                <a:gd name="T12" fmla="*/ 3579 w 16959"/>
                <a:gd name="T13" fmla="*/ 10654 h 11952"/>
                <a:gd name="T14" fmla="*/ 4089 w 16959"/>
                <a:gd name="T15" fmla="*/ 7410 h 11952"/>
                <a:gd name="T16" fmla="*/ 3736 w 16959"/>
                <a:gd name="T17" fmla="*/ 9206 h 11952"/>
                <a:gd name="T18" fmla="*/ 2222 w 16959"/>
                <a:gd name="T19" fmla="*/ 11157 h 11952"/>
                <a:gd name="T20" fmla="*/ 775 w 16959"/>
                <a:gd name="T21" fmla="*/ 7065 h 11952"/>
                <a:gd name="T22" fmla="*/ 2328 w 16959"/>
                <a:gd name="T23" fmla="*/ 2656 h 11952"/>
                <a:gd name="T24" fmla="*/ 6709 w 16959"/>
                <a:gd name="T25" fmla="*/ 29 h 11952"/>
                <a:gd name="T26" fmla="*/ 9894 w 16959"/>
                <a:gd name="T27" fmla="*/ 0 h 11952"/>
                <a:gd name="T28" fmla="*/ 14278 w 16959"/>
                <a:gd name="T29" fmla="*/ 2535 h 11952"/>
                <a:gd name="T30" fmla="*/ 16465 w 16959"/>
                <a:gd name="T31" fmla="*/ 6839 h 11952"/>
                <a:gd name="T32" fmla="*/ 15724 w 16959"/>
                <a:gd name="T33" fmla="*/ 9837 h 11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959" h="11952">
                  <a:moveTo>
                    <a:pt x="15724" y="9837"/>
                  </a:moveTo>
                  <a:cubicBezTo>
                    <a:pt x="14565" y="10315"/>
                    <a:pt x="13511" y="9824"/>
                    <a:pt x="12989" y="8942"/>
                  </a:cubicBezTo>
                  <a:cubicBezTo>
                    <a:pt x="12971" y="8912"/>
                    <a:pt x="12954" y="8881"/>
                    <a:pt x="12937" y="8849"/>
                  </a:cubicBezTo>
                  <a:cubicBezTo>
                    <a:pt x="12622" y="8258"/>
                    <a:pt x="12364" y="7788"/>
                    <a:pt x="12162" y="7409"/>
                  </a:cubicBezTo>
                  <a:lnTo>
                    <a:pt x="12161" y="7427"/>
                  </a:lnTo>
                  <a:lnTo>
                    <a:pt x="12575" y="10584"/>
                  </a:lnTo>
                  <a:cubicBezTo>
                    <a:pt x="12477" y="10646"/>
                    <a:pt x="7581" y="11236"/>
                    <a:pt x="3579" y="10654"/>
                  </a:cubicBezTo>
                  <a:lnTo>
                    <a:pt x="4089" y="7410"/>
                  </a:lnTo>
                  <a:cubicBezTo>
                    <a:pt x="4197" y="7912"/>
                    <a:pt x="4052" y="8613"/>
                    <a:pt x="3736" y="9206"/>
                  </a:cubicBezTo>
                  <a:cubicBezTo>
                    <a:pt x="3235" y="10146"/>
                    <a:pt x="3247" y="11952"/>
                    <a:pt x="2222" y="11157"/>
                  </a:cubicBezTo>
                  <a:cubicBezTo>
                    <a:pt x="811" y="10064"/>
                    <a:pt x="0" y="9243"/>
                    <a:pt x="775" y="7065"/>
                  </a:cubicBezTo>
                  <a:cubicBezTo>
                    <a:pt x="1516" y="4984"/>
                    <a:pt x="1657" y="4349"/>
                    <a:pt x="2328" y="2656"/>
                  </a:cubicBezTo>
                  <a:cubicBezTo>
                    <a:pt x="3176" y="513"/>
                    <a:pt x="4595" y="29"/>
                    <a:pt x="6709" y="29"/>
                  </a:cubicBezTo>
                  <a:cubicBezTo>
                    <a:pt x="7693" y="523"/>
                    <a:pt x="9053" y="424"/>
                    <a:pt x="9894" y="0"/>
                  </a:cubicBezTo>
                  <a:cubicBezTo>
                    <a:pt x="12008" y="0"/>
                    <a:pt x="13299" y="786"/>
                    <a:pt x="14278" y="2535"/>
                  </a:cubicBezTo>
                  <a:cubicBezTo>
                    <a:pt x="15056" y="3926"/>
                    <a:pt x="15759" y="4823"/>
                    <a:pt x="16465" y="6839"/>
                  </a:cubicBezTo>
                  <a:cubicBezTo>
                    <a:pt x="16959" y="8250"/>
                    <a:pt x="16488" y="9523"/>
                    <a:pt x="15724" y="98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33">
              <a:extLst>
                <a:ext uri="{FF2B5EF4-FFF2-40B4-BE49-F238E27FC236}">
                  <a16:creationId xmlns:a16="http://schemas.microsoft.com/office/drawing/2014/main" id="{3F0A1667-ABC1-4C1D-A379-300F56F28ABF}"/>
                </a:ext>
              </a:extLst>
            </p:cNvPr>
            <p:cNvSpPr>
              <a:spLocks/>
            </p:cNvSpPr>
            <p:nvPr/>
          </p:nvSpPr>
          <p:spPr bwMode="auto">
            <a:xfrm>
              <a:off x="4098926" y="3740150"/>
              <a:ext cx="233363" cy="230187"/>
            </a:xfrm>
            <a:custGeom>
              <a:avLst/>
              <a:gdLst>
                <a:gd name="T0" fmla="*/ 1176 w 3252"/>
                <a:gd name="T1" fmla="*/ 2864 h 3228"/>
                <a:gd name="T2" fmla="*/ 2834 w 3252"/>
                <a:gd name="T3" fmla="*/ 845 h 3228"/>
                <a:gd name="T4" fmla="*/ 1176 w 3252"/>
                <a:gd name="T5" fmla="*/ 2864 h 3228"/>
              </a:gdLst>
              <a:ahLst/>
              <a:cxnLst>
                <a:cxn ang="0">
                  <a:pos x="T0" y="T1"/>
                </a:cxn>
                <a:cxn ang="0">
                  <a:pos x="T2" y="T3"/>
                </a:cxn>
                <a:cxn ang="0">
                  <a:pos x="T4" y="T5"/>
                </a:cxn>
              </a:cxnLst>
              <a:rect l="0" t="0" r="r" b="b"/>
              <a:pathLst>
                <a:path w="3252" h="3228">
                  <a:moveTo>
                    <a:pt x="1176" y="2864"/>
                  </a:moveTo>
                  <a:cubicBezTo>
                    <a:pt x="1735" y="3228"/>
                    <a:pt x="3252" y="1275"/>
                    <a:pt x="2834" y="845"/>
                  </a:cubicBezTo>
                  <a:cubicBezTo>
                    <a:pt x="1874" y="0"/>
                    <a:pt x="0" y="2048"/>
                    <a:pt x="1176" y="28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34">
              <a:extLst>
                <a:ext uri="{FF2B5EF4-FFF2-40B4-BE49-F238E27FC236}">
                  <a16:creationId xmlns:a16="http://schemas.microsoft.com/office/drawing/2014/main" id="{E5612164-6E2A-4AD0-9E33-E5A2CB2EF601}"/>
                </a:ext>
              </a:extLst>
            </p:cNvPr>
            <p:cNvSpPr>
              <a:spLocks/>
            </p:cNvSpPr>
            <p:nvPr/>
          </p:nvSpPr>
          <p:spPr bwMode="auto">
            <a:xfrm>
              <a:off x="4064001" y="3678238"/>
              <a:ext cx="560388" cy="361950"/>
            </a:xfrm>
            <a:custGeom>
              <a:avLst/>
              <a:gdLst>
                <a:gd name="T0" fmla="*/ 3074 w 7798"/>
                <a:gd name="T1" fmla="*/ 4014 h 5065"/>
                <a:gd name="T2" fmla="*/ 4030 w 7798"/>
                <a:gd name="T3" fmla="*/ 4433 h 5065"/>
                <a:gd name="T4" fmla="*/ 5595 w 7798"/>
                <a:gd name="T5" fmla="*/ 4345 h 5065"/>
                <a:gd name="T6" fmla="*/ 6766 w 7798"/>
                <a:gd name="T7" fmla="*/ 4737 h 5065"/>
                <a:gd name="T8" fmla="*/ 6740 w 7798"/>
                <a:gd name="T9" fmla="*/ 4519 h 5065"/>
                <a:gd name="T10" fmla="*/ 7199 w 7798"/>
                <a:gd name="T11" fmla="*/ 4490 h 5065"/>
                <a:gd name="T12" fmla="*/ 7135 w 7798"/>
                <a:gd name="T13" fmla="*/ 4235 h 5065"/>
                <a:gd name="T14" fmla="*/ 7586 w 7798"/>
                <a:gd name="T15" fmla="*/ 4222 h 5065"/>
                <a:gd name="T16" fmla="*/ 7496 w 7798"/>
                <a:gd name="T17" fmla="*/ 3912 h 5065"/>
                <a:gd name="T18" fmla="*/ 7749 w 7798"/>
                <a:gd name="T19" fmla="*/ 3823 h 5065"/>
                <a:gd name="T20" fmla="*/ 7459 w 7798"/>
                <a:gd name="T21" fmla="*/ 3303 h 5065"/>
                <a:gd name="T22" fmla="*/ 6009 w 7798"/>
                <a:gd name="T23" fmla="*/ 2322 h 5065"/>
                <a:gd name="T24" fmla="*/ 3899 w 7798"/>
                <a:gd name="T25" fmla="*/ 2360 h 5065"/>
                <a:gd name="T26" fmla="*/ 1658 w 7798"/>
                <a:gd name="T27" fmla="*/ 0 h 5065"/>
                <a:gd name="T28" fmla="*/ 0 w 7798"/>
                <a:gd name="T29" fmla="*/ 1764 h 5065"/>
                <a:gd name="T30" fmla="*/ 2225 w 7798"/>
                <a:gd name="T31" fmla="*/ 3402 h 5065"/>
                <a:gd name="T32" fmla="*/ 3074 w 7798"/>
                <a:gd name="T33" fmla="*/ 4014 h 5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98" h="5065">
                  <a:moveTo>
                    <a:pt x="3074" y="4014"/>
                  </a:moveTo>
                  <a:cubicBezTo>
                    <a:pt x="3393" y="4251"/>
                    <a:pt x="3589" y="4397"/>
                    <a:pt x="4030" y="4433"/>
                  </a:cubicBezTo>
                  <a:cubicBezTo>
                    <a:pt x="4507" y="4472"/>
                    <a:pt x="5189" y="4204"/>
                    <a:pt x="5595" y="4345"/>
                  </a:cubicBezTo>
                  <a:cubicBezTo>
                    <a:pt x="5903" y="4450"/>
                    <a:pt x="6576" y="5065"/>
                    <a:pt x="6766" y="4737"/>
                  </a:cubicBezTo>
                  <a:cubicBezTo>
                    <a:pt x="6802" y="4674"/>
                    <a:pt x="6786" y="4598"/>
                    <a:pt x="6740" y="4519"/>
                  </a:cubicBezTo>
                  <a:cubicBezTo>
                    <a:pt x="6937" y="4622"/>
                    <a:pt x="7119" y="4663"/>
                    <a:pt x="7199" y="4490"/>
                  </a:cubicBezTo>
                  <a:cubicBezTo>
                    <a:pt x="7226" y="4432"/>
                    <a:pt x="7197" y="4335"/>
                    <a:pt x="7135" y="4235"/>
                  </a:cubicBezTo>
                  <a:cubicBezTo>
                    <a:pt x="7328" y="4327"/>
                    <a:pt x="7505" y="4364"/>
                    <a:pt x="7586" y="4222"/>
                  </a:cubicBezTo>
                  <a:cubicBezTo>
                    <a:pt x="7637" y="4136"/>
                    <a:pt x="7586" y="4023"/>
                    <a:pt x="7496" y="3912"/>
                  </a:cubicBezTo>
                  <a:cubicBezTo>
                    <a:pt x="7607" y="3937"/>
                    <a:pt x="7699" y="3919"/>
                    <a:pt x="7749" y="3823"/>
                  </a:cubicBezTo>
                  <a:cubicBezTo>
                    <a:pt x="7798" y="3727"/>
                    <a:pt x="7740" y="3533"/>
                    <a:pt x="7459" y="3303"/>
                  </a:cubicBezTo>
                  <a:cubicBezTo>
                    <a:pt x="7111" y="3018"/>
                    <a:pt x="6251" y="2454"/>
                    <a:pt x="6009" y="2322"/>
                  </a:cubicBezTo>
                  <a:cubicBezTo>
                    <a:pt x="5595" y="2096"/>
                    <a:pt x="4211" y="2499"/>
                    <a:pt x="3899" y="2360"/>
                  </a:cubicBezTo>
                  <a:cubicBezTo>
                    <a:pt x="3256" y="1644"/>
                    <a:pt x="1658" y="0"/>
                    <a:pt x="1658" y="0"/>
                  </a:cubicBezTo>
                  <a:lnTo>
                    <a:pt x="0" y="1764"/>
                  </a:lnTo>
                  <a:cubicBezTo>
                    <a:pt x="0" y="1764"/>
                    <a:pt x="1252" y="2741"/>
                    <a:pt x="2225" y="3402"/>
                  </a:cubicBezTo>
                  <a:cubicBezTo>
                    <a:pt x="2572" y="3638"/>
                    <a:pt x="2876" y="3867"/>
                    <a:pt x="3074" y="4014"/>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90" name="Freeform 35">
              <a:extLst>
                <a:ext uri="{FF2B5EF4-FFF2-40B4-BE49-F238E27FC236}">
                  <a16:creationId xmlns:a16="http://schemas.microsoft.com/office/drawing/2014/main" id="{F96EAA5D-E4C1-438D-A9BF-61597FC4DF9C}"/>
                </a:ext>
              </a:extLst>
            </p:cNvPr>
            <p:cNvSpPr>
              <a:spLocks/>
            </p:cNvSpPr>
            <p:nvPr/>
          </p:nvSpPr>
          <p:spPr bwMode="auto">
            <a:xfrm>
              <a:off x="4497388" y="3922713"/>
              <a:ext cx="80963" cy="58737"/>
            </a:xfrm>
            <a:custGeom>
              <a:avLst/>
              <a:gdLst>
                <a:gd name="T0" fmla="*/ 1115 w 1124"/>
                <a:gd name="T1" fmla="*/ 730 h 815"/>
                <a:gd name="T2" fmla="*/ 1112 w 1124"/>
                <a:gd name="T3" fmla="*/ 785 h 815"/>
                <a:gd name="T4" fmla="*/ 1038 w 1124"/>
                <a:gd name="T5" fmla="*/ 798 h 815"/>
                <a:gd name="T6" fmla="*/ 30 w 1124"/>
                <a:gd name="T7" fmla="*/ 104 h 815"/>
                <a:gd name="T8" fmla="*/ 17 w 1124"/>
                <a:gd name="T9" fmla="*/ 30 h 815"/>
                <a:gd name="T10" fmla="*/ 91 w 1124"/>
                <a:gd name="T11" fmla="*/ 17 h 815"/>
                <a:gd name="T12" fmla="*/ 1099 w 1124"/>
                <a:gd name="T13" fmla="*/ 712 h 815"/>
                <a:gd name="T14" fmla="*/ 1115 w 1124"/>
                <a:gd name="T15" fmla="*/ 730 h 8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4" h="815">
                  <a:moveTo>
                    <a:pt x="1115" y="730"/>
                  </a:moveTo>
                  <a:cubicBezTo>
                    <a:pt x="1124" y="747"/>
                    <a:pt x="1124" y="768"/>
                    <a:pt x="1112" y="785"/>
                  </a:cubicBezTo>
                  <a:cubicBezTo>
                    <a:pt x="1095" y="809"/>
                    <a:pt x="1062" y="815"/>
                    <a:pt x="1038" y="798"/>
                  </a:cubicBezTo>
                  <a:lnTo>
                    <a:pt x="30" y="104"/>
                  </a:lnTo>
                  <a:cubicBezTo>
                    <a:pt x="6" y="87"/>
                    <a:pt x="0" y="54"/>
                    <a:pt x="17" y="30"/>
                  </a:cubicBezTo>
                  <a:cubicBezTo>
                    <a:pt x="34" y="6"/>
                    <a:pt x="67" y="0"/>
                    <a:pt x="91" y="17"/>
                  </a:cubicBezTo>
                  <a:lnTo>
                    <a:pt x="1099" y="712"/>
                  </a:lnTo>
                  <a:cubicBezTo>
                    <a:pt x="1106" y="717"/>
                    <a:pt x="1112" y="723"/>
                    <a:pt x="1115" y="7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1" name="Freeform 36">
              <a:extLst>
                <a:ext uri="{FF2B5EF4-FFF2-40B4-BE49-F238E27FC236}">
                  <a16:creationId xmlns:a16="http://schemas.microsoft.com/office/drawing/2014/main" id="{BB647D7F-2F9A-4A78-A7A6-B556015A23F0}"/>
                </a:ext>
              </a:extLst>
            </p:cNvPr>
            <p:cNvSpPr>
              <a:spLocks/>
            </p:cNvSpPr>
            <p:nvPr/>
          </p:nvSpPr>
          <p:spPr bwMode="auto">
            <a:xfrm>
              <a:off x="4510088" y="3894138"/>
              <a:ext cx="88900" cy="63500"/>
            </a:xfrm>
            <a:custGeom>
              <a:avLst/>
              <a:gdLst>
                <a:gd name="T0" fmla="*/ 1219 w 1228"/>
                <a:gd name="T1" fmla="*/ 802 h 887"/>
                <a:gd name="T2" fmla="*/ 1216 w 1228"/>
                <a:gd name="T3" fmla="*/ 858 h 887"/>
                <a:gd name="T4" fmla="*/ 1142 w 1228"/>
                <a:gd name="T5" fmla="*/ 871 h 887"/>
                <a:gd name="T6" fmla="*/ 29 w 1228"/>
                <a:gd name="T7" fmla="*/ 104 h 887"/>
                <a:gd name="T8" fmla="*/ 17 w 1228"/>
                <a:gd name="T9" fmla="*/ 30 h 887"/>
                <a:gd name="T10" fmla="*/ 90 w 1228"/>
                <a:gd name="T11" fmla="*/ 17 h 887"/>
                <a:gd name="T12" fmla="*/ 1203 w 1228"/>
                <a:gd name="T13" fmla="*/ 784 h 887"/>
                <a:gd name="T14" fmla="*/ 1219 w 1228"/>
                <a:gd name="T15" fmla="*/ 802 h 8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8" h="887">
                  <a:moveTo>
                    <a:pt x="1219" y="802"/>
                  </a:moveTo>
                  <a:cubicBezTo>
                    <a:pt x="1228" y="819"/>
                    <a:pt x="1228" y="841"/>
                    <a:pt x="1216" y="858"/>
                  </a:cubicBezTo>
                  <a:cubicBezTo>
                    <a:pt x="1199" y="882"/>
                    <a:pt x="1166" y="887"/>
                    <a:pt x="1142" y="871"/>
                  </a:cubicBezTo>
                  <a:lnTo>
                    <a:pt x="29" y="104"/>
                  </a:lnTo>
                  <a:cubicBezTo>
                    <a:pt x="6" y="87"/>
                    <a:pt x="0" y="54"/>
                    <a:pt x="17" y="30"/>
                  </a:cubicBezTo>
                  <a:cubicBezTo>
                    <a:pt x="33" y="6"/>
                    <a:pt x="66" y="0"/>
                    <a:pt x="90" y="17"/>
                  </a:cubicBezTo>
                  <a:lnTo>
                    <a:pt x="1203" y="784"/>
                  </a:lnTo>
                  <a:cubicBezTo>
                    <a:pt x="1210" y="789"/>
                    <a:pt x="1216" y="795"/>
                    <a:pt x="1219" y="80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37">
              <a:extLst>
                <a:ext uri="{FF2B5EF4-FFF2-40B4-BE49-F238E27FC236}">
                  <a16:creationId xmlns:a16="http://schemas.microsoft.com/office/drawing/2014/main" id="{0AD309E5-77B6-4A64-B4FE-338E76BE00EB}"/>
                </a:ext>
              </a:extLst>
            </p:cNvPr>
            <p:cNvSpPr>
              <a:spLocks/>
            </p:cNvSpPr>
            <p:nvPr/>
          </p:nvSpPr>
          <p:spPr bwMode="auto">
            <a:xfrm>
              <a:off x="4473576" y="3946525"/>
              <a:ext cx="69850" cy="50800"/>
            </a:xfrm>
            <a:custGeom>
              <a:avLst/>
              <a:gdLst>
                <a:gd name="T0" fmla="*/ 964 w 973"/>
                <a:gd name="T1" fmla="*/ 637 h 723"/>
                <a:gd name="T2" fmla="*/ 961 w 973"/>
                <a:gd name="T3" fmla="*/ 693 h 723"/>
                <a:gd name="T4" fmla="*/ 887 w 973"/>
                <a:gd name="T5" fmla="*/ 706 h 723"/>
                <a:gd name="T6" fmla="*/ 29 w 973"/>
                <a:gd name="T7" fmla="*/ 104 h 723"/>
                <a:gd name="T8" fmla="*/ 16 w 973"/>
                <a:gd name="T9" fmla="*/ 30 h 723"/>
                <a:gd name="T10" fmla="*/ 90 w 973"/>
                <a:gd name="T11" fmla="*/ 17 h 723"/>
                <a:gd name="T12" fmla="*/ 948 w 973"/>
                <a:gd name="T13" fmla="*/ 619 h 723"/>
                <a:gd name="T14" fmla="*/ 964 w 973"/>
                <a:gd name="T15" fmla="*/ 637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3" h="723">
                  <a:moveTo>
                    <a:pt x="964" y="637"/>
                  </a:moveTo>
                  <a:cubicBezTo>
                    <a:pt x="973" y="654"/>
                    <a:pt x="973" y="676"/>
                    <a:pt x="961" y="693"/>
                  </a:cubicBezTo>
                  <a:cubicBezTo>
                    <a:pt x="944" y="717"/>
                    <a:pt x="911" y="723"/>
                    <a:pt x="887" y="706"/>
                  </a:cubicBezTo>
                  <a:lnTo>
                    <a:pt x="29" y="104"/>
                  </a:lnTo>
                  <a:cubicBezTo>
                    <a:pt x="5" y="87"/>
                    <a:pt x="0" y="54"/>
                    <a:pt x="16" y="30"/>
                  </a:cubicBezTo>
                  <a:cubicBezTo>
                    <a:pt x="33" y="6"/>
                    <a:pt x="66" y="0"/>
                    <a:pt x="90" y="17"/>
                  </a:cubicBezTo>
                  <a:lnTo>
                    <a:pt x="948" y="619"/>
                  </a:lnTo>
                  <a:cubicBezTo>
                    <a:pt x="955" y="624"/>
                    <a:pt x="961" y="630"/>
                    <a:pt x="964" y="63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38">
              <a:extLst>
                <a:ext uri="{FF2B5EF4-FFF2-40B4-BE49-F238E27FC236}">
                  <a16:creationId xmlns:a16="http://schemas.microsoft.com/office/drawing/2014/main" id="{3F854B2E-8C71-4897-8BDB-C06D9D0424AD}"/>
                </a:ext>
              </a:extLst>
            </p:cNvPr>
            <p:cNvSpPr>
              <a:spLocks/>
            </p:cNvSpPr>
            <p:nvPr/>
          </p:nvSpPr>
          <p:spPr bwMode="auto">
            <a:xfrm>
              <a:off x="3659188" y="3455988"/>
              <a:ext cx="642938" cy="488950"/>
            </a:xfrm>
            <a:custGeom>
              <a:avLst/>
              <a:gdLst>
                <a:gd name="T0" fmla="*/ 4675 w 8975"/>
                <a:gd name="T1" fmla="*/ 0 h 6835"/>
                <a:gd name="T2" fmla="*/ 8975 w 8975"/>
                <a:gd name="T3" fmla="*/ 4816 h 6835"/>
                <a:gd name="T4" fmla="*/ 7317 w 8975"/>
                <a:gd name="T5" fmla="*/ 6835 h 6835"/>
                <a:gd name="T6" fmla="*/ 2241 w 8975"/>
                <a:gd name="T7" fmla="*/ 2928 h 6835"/>
                <a:gd name="T8" fmla="*/ 4675 w 8975"/>
                <a:gd name="T9" fmla="*/ 0 h 6835"/>
              </a:gdLst>
              <a:ahLst/>
              <a:cxnLst>
                <a:cxn ang="0">
                  <a:pos x="T0" y="T1"/>
                </a:cxn>
                <a:cxn ang="0">
                  <a:pos x="T2" y="T3"/>
                </a:cxn>
                <a:cxn ang="0">
                  <a:pos x="T4" y="T5"/>
                </a:cxn>
                <a:cxn ang="0">
                  <a:pos x="T6" y="T7"/>
                </a:cxn>
                <a:cxn ang="0">
                  <a:pos x="T8" y="T9"/>
                </a:cxn>
              </a:cxnLst>
              <a:rect l="0" t="0" r="r" b="b"/>
              <a:pathLst>
                <a:path w="8975" h="6835">
                  <a:moveTo>
                    <a:pt x="4675" y="0"/>
                  </a:moveTo>
                  <a:cubicBezTo>
                    <a:pt x="5106" y="323"/>
                    <a:pt x="7232" y="3053"/>
                    <a:pt x="8975" y="4816"/>
                  </a:cubicBezTo>
                  <a:cubicBezTo>
                    <a:pt x="8452" y="4405"/>
                    <a:pt x="6953" y="6592"/>
                    <a:pt x="7317" y="6835"/>
                  </a:cubicBezTo>
                  <a:cubicBezTo>
                    <a:pt x="7317" y="6835"/>
                    <a:pt x="3687" y="4198"/>
                    <a:pt x="2241" y="2928"/>
                  </a:cubicBezTo>
                  <a:cubicBezTo>
                    <a:pt x="0" y="961"/>
                    <a:pt x="4675" y="0"/>
                    <a:pt x="4675"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39">
              <a:extLst>
                <a:ext uri="{FF2B5EF4-FFF2-40B4-BE49-F238E27FC236}">
                  <a16:creationId xmlns:a16="http://schemas.microsoft.com/office/drawing/2014/main" id="{4E5E3FD3-D608-46FB-BFB3-3EFB2F288EAB}"/>
                </a:ext>
              </a:extLst>
            </p:cNvPr>
            <p:cNvSpPr>
              <a:spLocks/>
            </p:cNvSpPr>
            <p:nvPr/>
          </p:nvSpPr>
          <p:spPr bwMode="auto">
            <a:xfrm>
              <a:off x="4568826" y="3271838"/>
              <a:ext cx="60325" cy="265112"/>
            </a:xfrm>
            <a:custGeom>
              <a:avLst/>
              <a:gdLst>
                <a:gd name="T0" fmla="*/ 837 w 837"/>
                <a:gd name="T1" fmla="*/ 3721 h 3721"/>
                <a:gd name="T2" fmla="*/ 785 w 837"/>
                <a:gd name="T3" fmla="*/ 3628 h 3721"/>
                <a:gd name="T4" fmla="*/ 10 w 837"/>
                <a:gd name="T5" fmla="*/ 2188 h 3721"/>
                <a:gd name="T6" fmla="*/ 9 w 837"/>
                <a:gd name="T7" fmla="*/ 2206 h 3721"/>
                <a:gd name="T8" fmla="*/ 0 w 837"/>
                <a:gd name="T9" fmla="*/ 2188 h 3721"/>
                <a:gd name="T10" fmla="*/ 0 w 837"/>
                <a:gd name="T11" fmla="*/ 0 h 3721"/>
                <a:gd name="T12" fmla="*/ 837 w 837"/>
                <a:gd name="T13" fmla="*/ 3721 h 3721"/>
              </a:gdLst>
              <a:ahLst/>
              <a:cxnLst>
                <a:cxn ang="0">
                  <a:pos x="T0" y="T1"/>
                </a:cxn>
                <a:cxn ang="0">
                  <a:pos x="T2" y="T3"/>
                </a:cxn>
                <a:cxn ang="0">
                  <a:pos x="T4" y="T5"/>
                </a:cxn>
                <a:cxn ang="0">
                  <a:pos x="T6" y="T7"/>
                </a:cxn>
                <a:cxn ang="0">
                  <a:pos x="T8" y="T9"/>
                </a:cxn>
                <a:cxn ang="0">
                  <a:pos x="T10" y="T11"/>
                </a:cxn>
                <a:cxn ang="0">
                  <a:pos x="T12" y="T13"/>
                </a:cxn>
              </a:cxnLst>
              <a:rect l="0" t="0" r="r" b="b"/>
              <a:pathLst>
                <a:path w="837" h="3721">
                  <a:moveTo>
                    <a:pt x="837" y="3721"/>
                  </a:moveTo>
                  <a:cubicBezTo>
                    <a:pt x="819" y="3691"/>
                    <a:pt x="802" y="3660"/>
                    <a:pt x="785" y="3628"/>
                  </a:cubicBezTo>
                  <a:cubicBezTo>
                    <a:pt x="470" y="3037"/>
                    <a:pt x="212" y="2567"/>
                    <a:pt x="10" y="2188"/>
                  </a:cubicBezTo>
                  <a:lnTo>
                    <a:pt x="9" y="2206"/>
                  </a:lnTo>
                  <a:lnTo>
                    <a:pt x="0" y="2188"/>
                  </a:lnTo>
                  <a:lnTo>
                    <a:pt x="0" y="0"/>
                  </a:lnTo>
                  <a:lnTo>
                    <a:pt x="837" y="3721"/>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5" name="Freeform 40">
              <a:extLst>
                <a:ext uri="{FF2B5EF4-FFF2-40B4-BE49-F238E27FC236}">
                  <a16:creationId xmlns:a16="http://schemas.microsoft.com/office/drawing/2014/main" id="{28A37B3E-406B-4FED-96DB-B4F3B73BD011}"/>
                </a:ext>
              </a:extLst>
            </p:cNvPr>
            <p:cNvSpPr>
              <a:spLocks/>
            </p:cNvSpPr>
            <p:nvPr/>
          </p:nvSpPr>
          <p:spPr bwMode="auto">
            <a:xfrm>
              <a:off x="4846638" y="2992438"/>
              <a:ext cx="236538" cy="211137"/>
            </a:xfrm>
            <a:custGeom>
              <a:avLst/>
              <a:gdLst>
                <a:gd name="T0" fmla="*/ 793 w 3308"/>
                <a:gd name="T1" fmla="*/ 545 h 2951"/>
                <a:gd name="T2" fmla="*/ 3078 w 3308"/>
                <a:gd name="T3" fmla="*/ 1812 h 2951"/>
                <a:gd name="T4" fmla="*/ 793 w 3308"/>
                <a:gd name="T5" fmla="*/ 545 h 2951"/>
              </a:gdLst>
              <a:ahLst/>
              <a:cxnLst>
                <a:cxn ang="0">
                  <a:pos x="T0" y="T1"/>
                </a:cxn>
                <a:cxn ang="0">
                  <a:pos x="T2" y="T3"/>
                </a:cxn>
                <a:cxn ang="0">
                  <a:pos x="T4" y="T5"/>
                </a:cxn>
              </a:cxnLst>
              <a:rect l="0" t="0" r="r" b="b"/>
              <a:pathLst>
                <a:path w="3308" h="2951">
                  <a:moveTo>
                    <a:pt x="793" y="545"/>
                  </a:moveTo>
                  <a:cubicBezTo>
                    <a:pt x="1179" y="0"/>
                    <a:pt x="3308" y="1258"/>
                    <a:pt x="3078" y="1812"/>
                  </a:cubicBezTo>
                  <a:cubicBezTo>
                    <a:pt x="2496" y="2951"/>
                    <a:pt x="0" y="1736"/>
                    <a:pt x="793" y="5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6" name="Freeform 41">
              <a:extLst>
                <a:ext uri="{FF2B5EF4-FFF2-40B4-BE49-F238E27FC236}">
                  <a16:creationId xmlns:a16="http://schemas.microsoft.com/office/drawing/2014/main" id="{5E1A5A60-0CA9-4826-AC49-4BC46E4BBD77}"/>
                </a:ext>
              </a:extLst>
            </p:cNvPr>
            <p:cNvSpPr>
              <a:spLocks/>
            </p:cNvSpPr>
            <p:nvPr/>
          </p:nvSpPr>
          <p:spPr bwMode="auto">
            <a:xfrm>
              <a:off x="4851401" y="2919413"/>
              <a:ext cx="207963" cy="234950"/>
            </a:xfrm>
            <a:custGeom>
              <a:avLst/>
              <a:gdLst>
                <a:gd name="T0" fmla="*/ 1743 w 2884"/>
                <a:gd name="T1" fmla="*/ 0 h 3289"/>
                <a:gd name="T2" fmla="*/ 0 w 2884"/>
                <a:gd name="T3" fmla="*/ 2660 h 3289"/>
                <a:gd name="T4" fmla="*/ 2128 w 2884"/>
                <a:gd name="T5" fmla="*/ 3289 h 3289"/>
                <a:gd name="T6" fmla="*/ 2884 w 2884"/>
                <a:gd name="T7" fmla="*/ 1647 h 3289"/>
                <a:gd name="T8" fmla="*/ 1743 w 2884"/>
                <a:gd name="T9" fmla="*/ 0 h 3289"/>
              </a:gdLst>
              <a:ahLst/>
              <a:cxnLst>
                <a:cxn ang="0">
                  <a:pos x="T0" y="T1"/>
                </a:cxn>
                <a:cxn ang="0">
                  <a:pos x="T2" y="T3"/>
                </a:cxn>
                <a:cxn ang="0">
                  <a:pos x="T4" y="T5"/>
                </a:cxn>
                <a:cxn ang="0">
                  <a:pos x="T6" y="T7"/>
                </a:cxn>
                <a:cxn ang="0">
                  <a:pos x="T8" y="T9"/>
                </a:cxn>
              </a:cxnLst>
              <a:rect l="0" t="0" r="r" b="b"/>
              <a:pathLst>
                <a:path w="2884" h="3289">
                  <a:moveTo>
                    <a:pt x="1743" y="0"/>
                  </a:moveTo>
                  <a:lnTo>
                    <a:pt x="0" y="2660"/>
                  </a:lnTo>
                  <a:lnTo>
                    <a:pt x="2128" y="3289"/>
                  </a:lnTo>
                  <a:lnTo>
                    <a:pt x="2884" y="1647"/>
                  </a:lnTo>
                  <a:lnTo>
                    <a:pt x="1743" y="0"/>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97" name="Freeform 42">
              <a:extLst>
                <a:ext uri="{FF2B5EF4-FFF2-40B4-BE49-F238E27FC236}">
                  <a16:creationId xmlns:a16="http://schemas.microsoft.com/office/drawing/2014/main" id="{38B85276-9F27-4B91-A21D-CD875F9E74C7}"/>
                </a:ext>
              </a:extLst>
            </p:cNvPr>
            <p:cNvSpPr>
              <a:spLocks/>
            </p:cNvSpPr>
            <p:nvPr/>
          </p:nvSpPr>
          <p:spPr bwMode="auto">
            <a:xfrm>
              <a:off x="4929188" y="2806700"/>
              <a:ext cx="171450" cy="204787"/>
            </a:xfrm>
            <a:custGeom>
              <a:avLst/>
              <a:gdLst>
                <a:gd name="T0" fmla="*/ 1862 w 2394"/>
                <a:gd name="T1" fmla="*/ 280 h 2872"/>
                <a:gd name="T2" fmla="*/ 2239 w 2394"/>
                <a:gd name="T3" fmla="*/ 48 h 2872"/>
                <a:gd name="T4" fmla="*/ 2136 w 2394"/>
                <a:gd name="T5" fmla="*/ 624 h 2872"/>
                <a:gd name="T6" fmla="*/ 1581 w 2394"/>
                <a:gd name="T7" fmla="*/ 1484 h 2872"/>
                <a:gd name="T8" fmla="*/ 0 w 2394"/>
                <a:gd name="T9" fmla="*/ 2872 h 2872"/>
                <a:gd name="T10" fmla="*/ 693 w 2394"/>
                <a:gd name="T11" fmla="*/ 1316 h 2872"/>
                <a:gd name="T12" fmla="*/ 1862 w 2394"/>
                <a:gd name="T13" fmla="*/ 280 h 2872"/>
              </a:gdLst>
              <a:ahLst/>
              <a:cxnLst>
                <a:cxn ang="0">
                  <a:pos x="T0" y="T1"/>
                </a:cxn>
                <a:cxn ang="0">
                  <a:pos x="T2" y="T3"/>
                </a:cxn>
                <a:cxn ang="0">
                  <a:pos x="T4" y="T5"/>
                </a:cxn>
                <a:cxn ang="0">
                  <a:pos x="T6" y="T7"/>
                </a:cxn>
                <a:cxn ang="0">
                  <a:pos x="T8" y="T9"/>
                </a:cxn>
                <a:cxn ang="0">
                  <a:pos x="T10" y="T11"/>
                </a:cxn>
                <a:cxn ang="0">
                  <a:pos x="T12" y="T13"/>
                </a:cxn>
              </a:cxnLst>
              <a:rect l="0" t="0" r="r" b="b"/>
              <a:pathLst>
                <a:path w="2394" h="2872">
                  <a:moveTo>
                    <a:pt x="1862" y="280"/>
                  </a:moveTo>
                  <a:cubicBezTo>
                    <a:pt x="2033" y="91"/>
                    <a:pt x="2155" y="0"/>
                    <a:pt x="2239" y="48"/>
                  </a:cubicBezTo>
                  <a:cubicBezTo>
                    <a:pt x="2394" y="137"/>
                    <a:pt x="2338" y="345"/>
                    <a:pt x="2136" y="624"/>
                  </a:cubicBezTo>
                  <a:cubicBezTo>
                    <a:pt x="1782" y="1115"/>
                    <a:pt x="1573" y="1443"/>
                    <a:pt x="1581" y="1484"/>
                  </a:cubicBezTo>
                  <a:cubicBezTo>
                    <a:pt x="1582" y="1492"/>
                    <a:pt x="0" y="2872"/>
                    <a:pt x="0" y="2872"/>
                  </a:cubicBezTo>
                  <a:cubicBezTo>
                    <a:pt x="20" y="2850"/>
                    <a:pt x="307" y="1856"/>
                    <a:pt x="693" y="1316"/>
                  </a:cubicBezTo>
                  <a:cubicBezTo>
                    <a:pt x="1057" y="808"/>
                    <a:pt x="1432" y="754"/>
                    <a:pt x="1862" y="280"/>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98" name="Freeform 43">
              <a:extLst>
                <a:ext uri="{FF2B5EF4-FFF2-40B4-BE49-F238E27FC236}">
                  <a16:creationId xmlns:a16="http://schemas.microsoft.com/office/drawing/2014/main" id="{D2CA388F-1C53-47B1-A634-AFFB00E196DC}"/>
                </a:ext>
              </a:extLst>
            </p:cNvPr>
            <p:cNvSpPr>
              <a:spLocks/>
            </p:cNvSpPr>
            <p:nvPr/>
          </p:nvSpPr>
          <p:spPr bwMode="auto">
            <a:xfrm>
              <a:off x="4911726" y="2790825"/>
              <a:ext cx="333375" cy="273050"/>
            </a:xfrm>
            <a:custGeom>
              <a:avLst/>
              <a:gdLst>
                <a:gd name="T0" fmla="*/ 482 w 4667"/>
                <a:gd name="T1" fmla="*/ 2572 h 3818"/>
                <a:gd name="T2" fmla="*/ 789 w 4667"/>
                <a:gd name="T3" fmla="*/ 2399 h 3818"/>
                <a:gd name="T4" fmla="*/ 1799 w 4667"/>
                <a:gd name="T5" fmla="*/ 1599 h 3818"/>
                <a:gd name="T6" fmla="*/ 3394 w 4667"/>
                <a:gd name="T7" fmla="*/ 350 h 3818"/>
                <a:gd name="T8" fmla="*/ 3972 w 4667"/>
                <a:gd name="T9" fmla="*/ 107 h 3818"/>
                <a:gd name="T10" fmla="*/ 3939 w 4667"/>
                <a:gd name="T11" fmla="*/ 465 h 3818"/>
                <a:gd name="T12" fmla="*/ 4043 w 4667"/>
                <a:gd name="T13" fmla="*/ 393 h 3818"/>
                <a:gd name="T14" fmla="*/ 4430 w 4667"/>
                <a:gd name="T15" fmla="*/ 282 h 3818"/>
                <a:gd name="T16" fmla="*/ 4363 w 4667"/>
                <a:gd name="T17" fmla="*/ 693 h 3818"/>
                <a:gd name="T18" fmla="*/ 4226 w 4667"/>
                <a:gd name="T19" fmla="*/ 816 h 3818"/>
                <a:gd name="T20" fmla="*/ 4594 w 4667"/>
                <a:gd name="T21" fmla="*/ 803 h 3818"/>
                <a:gd name="T22" fmla="*/ 4277 w 4667"/>
                <a:gd name="T23" fmla="*/ 1342 h 3818"/>
                <a:gd name="T24" fmla="*/ 4013 w 4667"/>
                <a:gd name="T25" fmla="*/ 1604 h 3818"/>
                <a:gd name="T26" fmla="*/ 4277 w 4667"/>
                <a:gd name="T27" fmla="*/ 1519 h 3818"/>
                <a:gd name="T28" fmla="*/ 4159 w 4667"/>
                <a:gd name="T29" fmla="*/ 1998 h 3818"/>
                <a:gd name="T30" fmla="*/ 3311 w 4667"/>
                <a:gd name="T31" fmla="*/ 2894 h 3818"/>
                <a:gd name="T32" fmla="*/ 1630 w 4667"/>
                <a:gd name="T33" fmla="*/ 3794 h 3818"/>
                <a:gd name="T34" fmla="*/ 482 w 4667"/>
                <a:gd name="T35" fmla="*/ 2572 h 3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67" h="3818">
                  <a:moveTo>
                    <a:pt x="482" y="2572"/>
                  </a:moveTo>
                  <a:cubicBezTo>
                    <a:pt x="647" y="2487"/>
                    <a:pt x="757" y="2427"/>
                    <a:pt x="789" y="2399"/>
                  </a:cubicBezTo>
                  <a:cubicBezTo>
                    <a:pt x="810" y="2380"/>
                    <a:pt x="1359" y="1898"/>
                    <a:pt x="1799" y="1599"/>
                  </a:cubicBezTo>
                  <a:cubicBezTo>
                    <a:pt x="2046" y="1431"/>
                    <a:pt x="2775" y="816"/>
                    <a:pt x="3394" y="350"/>
                  </a:cubicBezTo>
                  <a:cubicBezTo>
                    <a:pt x="3620" y="179"/>
                    <a:pt x="3821" y="0"/>
                    <a:pt x="3972" y="107"/>
                  </a:cubicBezTo>
                  <a:cubicBezTo>
                    <a:pt x="4065" y="173"/>
                    <a:pt x="4012" y="381"/>
                    <a:pt x="3939" y="465"/>
                  </a:cubicBezTo>
                  <a:cubicBezTo>
                    <a:pt x="3958" y="450"/>
                    <a:pt x="4018" y="413"/>
                    <a:pt x="4043" y="393"/>
                  </a:cubicBezTo>
                  <a:cubicBezTo>
                    <a:pt x="4224" y="251"/>
                    <a:pt x="4329" y="226"/>
                    <a:pt x="4430" y="282"/>
                  </a:cubicBezTo>
                  <a:cubicBezTo>
                    <a:pt x="4568" y="360"/>
                    <a:pt x="4530" y="537"/>
                    <a:pt x="4363" y="693"/>
                  </a:cubicBezTo>
                  <a:cubicBezTo>
                    <a:pt x="4329" y="725"/>
                    <a:pt x="4258" y="789"/>
                    <a:pt x="4226" y="816"/>
                  </a:cubicBezTo>
                  <a:cubicBezTo>
                    <a:pt x="4237" y="807"/>
                    <a:pt x="4489" y="637"/>
                    <a:pt x="4594" y="803"/>
                  </a:cubicBezTo>
                  <a:cubicBezTo>
                    <a:pt x="4667" y="918"/>
                    <a:pt x="4466" y="1116"/>
                    <a:pt x="4277" y="1342"/>
                  </a:cubicBezTo>
                  <a:cubicBezTo>
                    <a:pt x="4194" y="1442"/>
                    <a:pt x="4013" y="1604"/>
                    <a:pt x="4013" y="1604"/>
                  </a:cubicBezTo>
                  <a:cubicBezTo>
                    <a:pt x="4158" y="1508"/>
                    <a:pt x="4217" y="1499"/>
                    <a:pt x="4277" y="1519"/>
                  </a:cubicBezTo>
                  <a:cubicBezTo>
                    <a:pt x="4383" y="1554"/>
                    <a:pt x="4411" y="1726"/>
                    <a:pt x="4159" y="1998"/>
                  </a:cubicBezTo>
                  <a:cubicBezTo>
                    <a:pt x="3819" y="2365"/>
                    <a:pt x="3535" y="2698"/>
                    <a:pt x="3311" y="2894"/>
                  </a:cubicBezTo>
                  <a:cubicBezTo>
                    <a:pt x="2961" y="3200"/>
                    <a:pt x="2758" y="3501"/>
                    <a:pt x="1630" y="3794"/>
                  </a:cubicBezTo>
                  <a:cubicBezTo>
                    <a:pt x="1538" y="3818"/>
                    <a:pt x="0" y="2872"/>
                    <a:pt x="482" y="2572"/>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endParaRPr lang="en-GB"/>
            </a:p>
          </p:txBody>
        </p:sp>
        <p:sp>
          <p:nvSpPr>
            <p:cNvPr id="99" name="Freeform 44">
              <a:extLst>
                <a:ext uri="{FF2B5EF4-FFF2-40B4-BE49-F238E27FC236}">
                  <a16:creationId xmlns:a16="http://schemas.microsoft.com/office/drawing/2014/main" id="{2EB06AC4-953B-4A9B-829C-3B3C87F0CE31}"/>
                </a:ext>
              </a:extLst>
            </p:cNvPr>
            <p:cNvSpPr>
              <a:spLocks/>
            </p:cNvSpPr>
            <p:nvPr/>
          </p:nvSpPr>
          <p:spPr bwMode="auto">
            <a:xfrm>
              <a:off x="5127626" y="2906713"/>
              <a:ext cx="69850" cy="58737"/>
            </a:xfrm>
            <a:custGeom>
              <a:avLst/>
              <a:gdLst>
                <a:gd name="T0" fmla="*/ 124 w 985"/>
                <a:gd name="T1" fmla="*/ 784 h 828"/>
                <a:gd name="T2" fmla="*/ 949 w 985"/>
                <a:gd name="T3" fmla="*/ 108 h 828"/>
                <a:gd name="T4" fmla="*/ 967 w 985"/>
                <a:gd name="T5" fmla="*/ 27 h 828"/>
                <a:gd name="T6" fmla="*/ 885 w 985"/>
                <a:gd name="T7" fmla="*/ 21 h 828"/>
                <a:gd name="T8" fmla="*/ 64 w 985"/>
                <a:gd name="T9" fmla="*/ 694 h 828"/>
                <a:gd name="T10" fmla="*/ 124 w 985"/>
                <a:gd name="T11" fmla="*/ 784 h 828"/>
              </a:gdLst>
              <a:ahLst/>
              <a:cxnLst>
                <a:cxn ang="0">
                  <a:pos x="T0" y="T1"/>
                </a:cxn>
                <a:cxn ang="0">
                  <a:pos x="T2" y="T3"/>
                </a:cxn>
                <a:cxn ang="0">
                  <a:pos x="T4" y="T5"/>
                </a:cxn>
                <a:cxn ang="0">
                  <a:pos x="T6" y="T7"/>
                </a:cxn>
                <a:cxn ang="0">
                  <a:pos x="T8" y="T9"/>
                </a:cxn>
                <a:cxn ang="0">
                  <a:pos x="T10" y="T11"/>
                </a:cxn>
              </a:cxnLst>
              <a:rect l="0" t="0" r="r" b="b"/>
              <a:pathLst>
                <a:path w="985" h="828">
                  <a:moveTo>
                    <a:pt x="124" y="784"/>
                  </a:moveTo>
                  <a:cubicBezTo>
                    <a:pt x="499" y="524"/>
                    <a:pt x="944" y="112"/>
                    <a:pt x="949" y="108"/>
                  </a:cubicBezTo>
                  <a:cubicBezTo>
                    <a:pt x="977" y="88"/>
                    <a:pt x="985" y="51"/>
                    <a:pt x="967" y="27"/>
                  </a:cubicBezTo>
                  <a:cubicBezTo>
                    <a:pt x="950" y="2"/>
                    <a:pt x="913" y="0"/>
                    <a:pt x="885" y="21"/>
                  </a:cubicBezTo>
                  <a:cubicBezTo>
                    <a:pt x="880" y="25"/>
                    <a:pt x="436" y="434"/>
                    <a:pt x="64" y="694"/>
                  </a:cubicBezTo>
                  <a:cubicBezTo>
                    <a:pt x="0" y="738"/>
                    <a:pt x="62" y="828"/>
                    <a:pt x="124" y="78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0" name="Freeform 45">
              <a:extLst>
                <a:ext uri="{FF2B5EF4-FFF2-40B4-BE49-F238E27FC236}">
                  <a16:creationId xmlns:a16="http://schemas.microsoft.com/office/drawing/2014/main" id="{FC2F58E7-D68A-41EA-B2B1-707C45CF9774}"/>
                </a:ext>
              </a:extLst>
            </p:cNvPr>
            <p:cNvSpPr>
              <a:spLocks/>
            </p:cNvSpPr>
            <p:nvPr/>
          </p:nvSpPr>
          <p:spPr bwMode="auto">
            <a:xfrm>
              <a:off x="5099051" y="2852738"/>
              <a:ext cx="112713" cy="90487"/>
            </a:xfrm>
            <a:custGeom>
              <a:avLst/>
              <a:gdLst>
                <a:gd name="T0" fmla="*/ 123 w 1560"/>
                <a:gd name="T1" fmla="*/ 1229 h 1269"/>
                <a:gd name="T2" fmla="*/ 1526 w 1560"/>
                <a:gd name="T3" fmla="*/ 107 h 1269"/>
                <a:gd name="T4" fmla="*/ 1542 w 1560"/>
                <a:gd name="T5" fmla="*/ 26 h 1269"/>
                <a:gd name="T6" fmla="*/ 1459 w 1560"/>
                <a:gd name="T7" fmla="*/ 22 h 1269"/>
                <a:gd name="T8" fmla="*/ 76 w 1560"/>
                <a:gd name="T9" fmla="*/ 1130 h 1269"/>
                <a:gd name="T10" fmla="*/ 123 w 1560"/>
                <a:gd name="T11" fmla="*/ 1229 h 1269"/>
              </a:gdLst>
              <a:ahLst/>
              <a:cxnLst>
                <a:cxn ang="0">
                  <a:pos x="T0" y="T1"/>
                </a:cxn>
                <a:cxn ang="0">
                  <a:pos x="T2" y="T3"/>
                </a:cxn>
                <a:cxn ang="0">
                  <a:pos x="T4" y="T5"/>
                </a:cxn>
                <a:cxn ang="0">
                  <a:pos x="T6" y="T7"/>
                </a:cxn>
                <a:cxn ang="0">
                  <a:pos x="T8" y="T9"/>
                </a:cxn>
                <a:cxn ang="0">
                  <a:pos x="T10" y="T11"/>
                </a:cxn>
              </a:cxnLst>
              <a:rect l="0" t="0" r="r" b="b"/>
              <a:pathLst>
                <a:path w="1560" h="1269">
                  <a:moveTo>
                    <a:pt x="123" y="1229"/>
                  </a:moveTo>
                  <a:cubicBezTo>
                    <a:pt x="491" y="986"/>
                    <a:pt x="1490" y="136"/>
                    <a:pt x="1526" y="107"/>
                  </a:cubicBezTo>
                  <a:cubicBezTo>
                    <a:pt x="1553" y="86"/>
                    <a:pt x="1560" y="50"/>
                    <a:pt x="1542" y="26"/>
                  </a:cubicBezTo>
                  <a:cubicBezTo>
                    <a:pt x="1523" y="2"/>
                    <a:pt x="1486" y="0"/>
                    <a:pt x="1459" y="22"/>
                  </a:cubicBezTo>
                  <a:cubicBezTo>
                    <a:pt x="1450" y="29"/>
                    <a:pt x="575" y="797"/>
                    <a:pt x="76" y="1130"/>
                  </a:cubicBezTo>
                  <a:cubicBezTo>
                    <a:pt x="0" y="1181"/>
                    <a:pt x="62" y="1269"/>
                    <a:pt x="123" y="122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1" name="Freeform 46">
              <a:extLst>
                <a:ext uri="{FF2B5EF4-FFF2-40B4-BE49-F238E27FC236}">
                  <a16:creationId xmlns:a16="http://schemas.microsoft.com/office/drawing/2014/main" id="{D86651D1-2C0F-4754-95A8-4C665BD3179D}"/>
                </a:ext>
              </a:extLst>
            </p:cNvPr>
            <p:cNvSpPr>
              <a:spLocks/>
            </p:cNvSpPr>
            <p:nvPr/>
          </p:nvSpPr>
          <p:spPr bwMode="auto">
            <a:xfrm>
              <a:off x="5089526" y="2827338"/>
              <a:ext cx="101600" cy="84137"/>
            </a:xfrm>
            <a:custGeom>
              <a:avLst/>
              <a:gdLst>
                <a:gd name="T0" fmla="*/ 20 w 1424"/>
                <a:gd name="T1" fmla="*/ 1148 h 1173"/>
                <a:gd name="T2" fmla="*/ 91 w 1424"/>
                <a:gd name="T3" fmla="*/ 1157 h 1173"/>
                <a:gd name="T4" fmla="*/ 1390 w 1424"/>
                <a:gd name="T5" fmla="*/ 107 h 1173"/>
                <a:gd name="T6" fmla="*/ 1406 w 1424"/>
                <a:gd name="T7" fmla="*/ 26 h 1173"/>
                <a:gd name="T8" fmla="*/ 1322 w 1424"/>
                <a:gd name="T9" fmla="*/ 22 h 1173"/>
                <a:gd name="T10" fmla="*/ 44 w 1424"/>
                <a:gd name="T11" fmla="*/ 1058 h 1173"/>
                <a:gd name="T12" fmla="*/ 13 w 1424"/>
                <a:gd name="T13" fmla="*/ 1138 h 1173"/>
                <a:gd name="T14" fmla="*/ 20 w 1424"/>
                <a:gd name="T15" fmla="*/ 1148 h 1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4" h="1173">
                  <a:moveTo>
                    <a:pt x="20" y="1148"/>
                  </a:moveTo>
                  <a:cubicBezTo>
                    <a:pt x="35" y="1167"/>
                    <a:pt x="67" y="1173"/>
                    <a:pt x="91" y="1157"/>
                  </a:cubicBezTo>
                  <a:cubicBezTo>
                    <a:pt x="455" y="922"/>
                    <a:pt x="1353" y="136"/>
                    <a:pt x="1390" y="107"/>
                  </a:cubicBezTo>
                  <a:cubicBezTo>
                    <a:pt x="1417" y="86"/>
                    <a:pt x="1424" y="50"/>
                    <a:pt x="1406" y="26"/>
                  </a:cubicBezTo>
                  <a:cubicBezTo>
                    <a:pt x="1387" y="1"/>
                    <a:pt x="1350" y="0"/>
                    <a:pt x="1322" y="22"/>
                  </a:cubicBezTo>
                  <a:cubicBezTo>
                    <a:pt x="1314" y="29"/>
                    <a:pt x="488" y="745"/>
                    <a:pt x="44" y="1058"/>
                  </a:cubicBezTo>
                  <a:cubicBezTo>
                    <a:pt x="16" y="1078"/>
                    <a:pt x="0" y="1110"/>
                    <a:pt x="13" y="1138"/>
                  </a:cubicBezTo>
                  <a:cubicBezTo>
                    <a:pt x="15" y="1141"/>
                    <a:pt x="17" y="1145"/>
                    <a:pt x="20" y="11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2" name="Freeform 47">
              <a:extLst>
                <a:ext uri="{FF2B5EF4-FFF2-40B4-BE49-F238E27FC236}">
                  <a16:creationId xmlns:a16="http://schemas.microsoft.com/office/drawing/2014/main" id="{85F710A8-2039-497B-A000-48950FAE28C9}"/>
                </a:ext>
              </a:extLst>
            </p:cNvPr>
            <p:cNvSpPr>
              <a:spLocks/>
            </p:cNvSpPr>
            <p:nvPr/>
          </p:nvSpPr>
          <p:spPr bwMode="auto">
            <a:xfrm>
              <a:off x="4597401" y="3030538"/>
              <a:ext cx="469900" cy="528637"/>
            </a:xfrm>
            <a:custGeom>
              <a:avLst/>
              <a:gdLst>
                <a:gd name="T0" fmla="*/ 3817 w 6551"/>
                <a:gd name="T1" fmla="*/ 7380 h 7380"/>
                <a:gd name="T2" fmla="*/ 6551 w 6551"/>
                <a:gd name="T3" fmla="*/ 1267 h 7380"/>
                <a:gd name="T4" fmla="*/ 4266 w 6551"/>
                <a:gd name="T5" fmla="*/ 0 h 7380"/>
                <a:gd name="T6" fmla="*/ 1469 w 6551"/>
                <a:gd name="T7" fmla="*/ 4086 h 7380"/>
                <a:gd name="T8" fmla="*/ 3817 w 6551"/>
                <a:gd name="T9" fmla="*/ 7380 h 7380"/>
              </a:gdLst>
              <a:ahLst/>
              <a:cxnLst>
                <a:cxn ang="0">
                  <a:pos x="T0" y="T1"/>
                </a:cxn>
                <a:cxn ang="0">
                  <a:pos x="T2" y="T3"/>
                </a:cxn>
                <a:cxn ang="0">
                  <a:pos x="T4" y="T5"/>
                </a:cxn>
                <a:cxn ang="0">
                  <a:pos x="T6" y="T7"/>
                </a:cxn>
                <a:cxn ang="0">
                  <a:pos x="T8" y="T9"/>
                </a:cxn>
              </a:cxnLst>
              <a:rect l="0" t="0" r="r" b="b"/>
              <a:pathLst>
                <a:path w="6551" h="7380">
                  <a:moveTo>
                    <a:pt x="3817" y="7380"/>
                  </a:moveTo>
                  <a:cubicBezTo>
                    <a:pt x="4100" y="6922"/>
                    <a:pt x="5578" y="3547"/>
                    <a:pt x="6551" y="1267"/>
                  </a:cubicBezTo>
                  <a:cubicBezTo>
                    <a:pt x="6216" y="1842"/>
                    <a:pt x="4017" y="360"/>
                    <a:pt x="4266" y="0"/>
                  </a:cubicBezTo>
                  <a:cubicBezTo>
                    <a:pt x="4266" y="0"/>
                    <a:pt x="2483" y="2509"/>
                    <a:pt x="1469" y="4086"/>
                  </a:cubicBezTo>
                  <a:cubicBezTo>
                    <a:pt x="0" y="6371"/>
                    <a:pt x="3817" y="7380"/>
                    <a:pt x="3817" y="738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03" name="Freeform 48">
              <a:extLst>
                <a:ext uri="{FF2B5EF4-FFF2-40B4-BE49-F238E27FC236}">
                  <a16:creationId xmlns:a16="http://schemas.microsoft.com/office/drawing/2014/main" id="{F1172602-412B-47F7-B84C-D67BAD84FDFD}"/>
                </a:ext>
              </a:extLst>
            </p:cNvPr>
            <p:cNvSpPr>
              <a:spLocks/>
            </p:cNvSpPr>
            <p:nvPr/>
          </p:nvSpPr>
          <p:spPr bwMode="auto">
            <a:xfrm>
              <a:off x="4014788" y="3271838"/>
              <a:ext cx="49213" cy="260350"/>
            </a:xfrm>
            <a:custGeom>
              <a:avLst/>
              <a:gdLst>
                <a:gd name="T0" fmla="*/ 706 w 706"/>
                <a:gd name="T1" fmla="*/ 0 h 3633"/>
                <a:gd name="T2" fmla="*/ 0 w 706"/>
                <a:gd name="T3" fmla="*/ 2822 h 3633"/>
                <a:gd name="T4" fmla="*/ 670 w 706"/>
                <a:gd name="T5" fmla="*/ 3633 h 3633"/>
                <a:gd name="T6" fmla="*/ 706 w 706"/>
                <a:gd name="T7" fmla="*/ 0 h 3633"/>
              </a:gdLst>
              <a:ahLst/>
              <a:cxnLst>
                <a:cxn ang="0">
                  <a:pos x="T0" y="T1"/>
                </a:cxn>
                <a:cxn ang="0">
                  <a:pos x="T2" y="T3"/>
                </a:cxn>
                <a:cxn ang="0">
                  <a:pos x="T4" y="T5"/>
                </a:cxn>
                <a:cxn ang="0">
                  <a:pos x="T6" y="T7"/>
                </a:cxn>
              </a:cxnLst>
              <a:rect l="0" t="0" r="r" b="b"/>
              <a:pathLst>
                <a:path w="706" h="3633">
                  <a:moveTo>
                    <a:pt x="706" y="0"/>
                  </a:moveTo>
                  <a:lnTo>
                    <a:pt x="0" y="2822"/>
                  </a:lnTo>
                  <a:lnTo>
                    <a:pt x="670" y="3633"/>
                  </a:lnTo>
                  <a:lnTo>
                    <a:pt x="706"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49">
              <a:extLst>
                <a:ext uri="{FF2B5EF4-FFF2-40B4-BE49-F238E27FC236}">
                  <a16:creationId xmlns:a16="http://schemas.microsoft.com/office/drawing/2014/main" id="{A5C560F0-D021-492F-A796-E5156BD7BCCB}"/>
                </a:ext>
              </a:extLst>
            </p:cNvPr>
            <p:cNvSpPr>
              <a:spLocks noEditPoints="1"/>
            </p:cNvSpPr>
            <p:nvPr/>
          </p:nvSpPr>
          <p:spPr bwMode="auto">
            <a:xfrm>
              <a:off x="7062788" y="4899025"/>
              <a:ext cx="161925" cy="487362"/>
            </a:xfrm>
            <a:custGeom>
              <a:avLst/>
              <a:gdLst>
                <a:gd name="T0" fmla="*/ 113 w 2276"/>
                <a:gd name="T1" fmla="*/ 6703 h 6810"/>
                <a:gd name="T2" fmla="*/ 1261 w 2276"/>
                <a:gd name="T3" fmla="*/ 6703 h 6810"/>
                <a:gd name="T4" fmla="*/ 2160 w 2276"/>
                <a:gd name="T5" fmla="*/ 102 h 6810"/>
                <a:gd name="T6" fmla="*/ 762 w 2276"/>
                <a:gd name="T7" fmla="*/ 152 h 6810"/>
                <a:gd name="T8" fmla="*/ 113 w 2276"/>
                <a:gd name="T9" fmla="*/ 6703 h 6810"/>
                <a:gd name="T10" fmla="*/ 1307 w 2276"/>
                <a:gd name="T11" fmla="*/ 6809 h 6810"/>
                <a:gd name="T12" fmla="*/ 55 w 2276"/>
                <a:gd name="T13" fmla="*/ 6809 h 6810"/>
                <a:gd name="T14" fmla="*/ 15 w 2276"/>
                <a:gd name="T15" fmla="*/ 6799 h 6810"/>
                <a:gd name="T16" fmla="*/ 2 w 2276"/>
                <a:gd name="T17" fmla="*/ 6761 h 6810"/>
                <a:gd name="T18" fmla="*/ 661 w 2276"/>
                <a:gd name="T19" fmla="*/ 104 h 6810"/>
                <a:gd name="T20" fmla="*/ 712 w 2276"/>
                <a:gd name="T21" fmla="*/ 57 h 6810"/>
                <a:gd name="T22" fmla="*/ 2219 w 2276"/>
                <a:gd name="T23" fmla="*/ 1 h 6810"/>
                <a:gd name="T24" fmla="*/ 2260 w 2276"/>
                <a:gd name="T25" fmla="*/ 18 h 6810"/>
                <a:gd name="T26" fmla="*/ 2274 w 2276"/>
                <a:gd name="T27" fmla="*/ 61 h 6810"/>
                <a:gd name="T28" fmla="*/ 1359 w 2276"/>
                <a:gd name="T29" fmla="*/ 6770 h 6810"/>
                <a:gd name="T30" fmla="*/ 1307 w 2276"/>
                <a:gd name="T31" fmla="*/ 6809 h 6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76" h="6810">
                  <a:moveTo>
                    <a:pt x="113" y="6703"/>
                  </a:moveTo>
                  <a:lnTo>
                    <a:pt x="1261" y="6703"/>
                  </a:lnTo>
                  <a:lnTo>
                    <a:pt x="2160" y="102"/>
                  </a:lnTo>
                  <a:lnTo>
                    <a:pt x="762" y="152"/>
                  </a:lnTo>
                  <a:lnTo>
                    <a:pt x="113" y="6703"/>
                  </a:lnTo>
                  <a:close/>
                  <a:moveTo>
                    <a:pt x="1307" y="6809"/>
                  </a:moveTo>
                  <a:lnTo>
                    <a:pt x="55" y="6809"/>
                  </a:lnTo>
                  <a:cubicBezTo>
                    <a:pt x="40" y="6809"/>
                    <a:pt x="26" y="6810"/>
                    <a:pt x="15" y="6799"/>
                  </a:cubicBezTo>
                  <a:cubicBezTo>
                    <a:pt x="5" y="6787"/>
                    <a:pt x="0" y="6776"/>
                    <a:pt x="2" y="6761"/>
                  </a:cubicBezTo>
                  <a:lnTo>
                    <a:pt x="661" y="104"/>
                  </a:lnTo>
                  <a:cubicBezTo>
                    <a:pt x="664" y="78"/>
                    <a:pt x="686" y="58"/>
                    <a:pt x="712" y="57"/>
                  </a:cubicBezTo>
                  <a:lnTo>
                    <a:pt x="2219" y="1"/>
                  </a:lnTo>
                  <a:cubicBezTo>
                    <a:pt x="2235" y="0"/>
                    <a:pt x="2250" y="7"/>
                    <a:pt x="2260" y="18"/>
                  </a:cubicBezTo>
                  <a:cubicBezTo>
                    <a:pt x="2271" y="30"/>
                    <a:pt x="2276" y="45"/>
                    <a:pt x="2274" y="61"/>
                  </a:cubicBezTo>
                  <a:lnTo>
                    <a:pt x="1359" y="6770"/>
                  </a:lnTo>
                  <a:cubicBezTo>
                    <a:pt x="1356" y="6796"/>
                    <a:pt x="1334" y="6809"/>
                    <a:pt x="1307" y="68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5" name="Freeform 50">
              <a:extLst>
                <a:ext uri="{FF2B5EF4-FFF2-40B4-BE49-F238E27FC236}">
                  <a16:creationId xmlns:a16="http://schemas.microsoft.com/office/drawing/2014/main" id="{822AB36B-0750-464F-964E-6625524D7702}"/>
                </a:ext>
              </a:extLst>
            </p:cNvPr>
            <p:cNvSpPr>
              <a:spLocks/>
            </p:cNvSpPr>
            <p:nvPr/>
          </p:nvSpPr>
          <p:spPr bwMode="auto">
            <a:xfrm>
              <a:off x="7092951" y="4984750"/>
              <a:ext cx="114300" cy="106362"/>
            </a:xfrm>
            <a:custGeom>
              <a:avLst/>
              <a:gdLst>
                <a:gd name="T0" fmla="*/ 202 w 1601"/>
                <a:gd name="T1" fmla="*/ 0 h 1494"/>
                <a:gd name="T2" fmla="*/ 0 w 1601"/>
                <a:gd name="T3" fmla="*/ 1494 h 1494"/>
                <a:gd name="T4" fmla="*/ 1442 w 1601"/>
                <a:gd name="T5" fmla="*/ 1494 h 1494"/>
                <a:gd name="T6" fmla="*/ 1601 w 1601"/>
                <a:gd name="T7" fmla="*/ 11 h 1494"/>
                <a:gd name="T8" fmla="*/ 202 w 1601"/>
                <a:gd name="T9" fmla="*/ 0 h 1494"/>
              </a:gdLst>
              <a:ahLst/>
              <a:cxnLst>
                <a:cxn ang="0">
                  <a:pos x="T0" y="T1"/>
                </a:cxn>
                <a:cxn ang="0">
                  <a:pos x="T2" y="T3"/>
                </a:cxn>
                <a:cxn ang="0">
                  <a:pos x="T4" y="T5"/>
                </a:cxn>
                <a:cxn ang="0">
                  <a:pos x="T6" y="T7"/>
                </a:cxn>
                <a:cxn ang="0">
                  <a:pos x="T8" y="T9"/>
                </a:cxn>
              </a:cxnLst>
              <a:rect l="0" t="0" r="r" b="b"/>
              <a:pathLst>
                <a:path w="1601" h="1494">
                  <a:moveTo>
                    <a:pt x="202" y="0"/>
                  </a:moveTo>
                  <a:lnTo>
                    <a:pt x="0" y="1494"/>
                  </a:lnTo>
                  <a:lnTo>
                    <a:pt x="1442" y="1494"/>
                  </a:lnTo>
                  <a:lnTo>
                    <a:pt x="1601" y="11"/>
                  </a:lnTo>
                  <a:lnTo>
                    <a:pt x="202" y="0"/>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51">
              <a:extLst>
                <a:ext uri="{FF2B5EF4-FFF2-40B4-BE49-F238E27FC236}">
                  <a16:creationId xmlns:a16="http://schemas.microsoft.com/office/drawing/2014/main" id="{86C1E2EF-463E-4587-B173-B916FA1EEF4C}"/>
                </a:ext>
              </a:extLst>
            </p:cNvPr>
            <p:cNvSpPr>
              <a:spLocks noEditPoints="1"/>
            </p:cNvSpPr>
            <p:nvPr/>
          </p:nvSpPr>
          <p:spPr bwMode="auto">
            <a:xfrm>
              <a:off x="8107363" y="4899025"/>
              <a:ext cx="163513" cy="487362"/>
            </a:xfrm>
            <a:custGeom>
              <a:avLst/>
              <a:gdLst>
                <a:gd name="T0" fmla="*/ 1018 w 2281"/>
                <a:gd name="T1" fmla="*/ 6704 h 6811"/>
                <a:gd name="T2" fmla="*/ 2169 w 2281"/>
                <a:gd name="T3" fmla="*/ 6704 h 6811"/>
                <a:gd name="T4" fmla="*/ 1513 w 2281"/>
                <a:gd name="T5" fmla="*/ 156 h 6811"/>
                <a:gd name="T6" fmla="*/ 115 w 2281"/>
                <a:gd name="T7" fmla="*/ 100 h 6811"/>
                <a:gd name="T8" fmla="*/ 1018 w 2281"/>
                <a:gd name="T9" fmla="*/ 6704 h 6811"/>
                <a:gd name="T10" fmla="*/ 2228 w 2281"/>
                <a:gd name="T11" fmla="*/ 6810 h 6811"/>
                <a:gd name="T12" fmla="*/ 972 w 2281"/>
                <a:gd name="T13" fmla="*/ 6810 h 6811"/>
                <a:gd name="T14" fmla="*/ 920 w 2281"/>
                <a:gd name="T15" fmla="*/ 6771 h 6811"/>
                <a:gd name="T16" fmla="*/ 2 w 2281"/>
                <a:gd name="T17" fmla="*/ 59 h 6811"/>
                <a:gd name="T18" fmla="*/ 15 w 2281"/>
                <a:gd name="T19" fmla="*/ 17 h 6811"/>
                <a:gd name="T20" fmla="*/ 56 w 2281"/>
                <a:gd name="T21" fmla="*/ 1 h 6811"/>
                <a:gd name="T22" fmla="*/ 1563 w 2281"/>
                <a:gd name="T23" fmla="*/ 59 h 6811"/>
                <a:gd name="T24" fmla="*/ 1614 w 2281"/>
                <a:gd name="T25" fmla="*/ 107 h 6811"/>
                <a:gd name="T26" fmla="*/ 2280 w 2281"/>
                <a:gd name="T27" fmla="*/ 6765 h 6811"/>
                <a:gd name="T28" fmla="*/ 2267 w 2281"/>
                <a:gd name="T29" fmla="*/ 6799 h 6811"/>
                <a:gd name="T30" fmla="*/ 2228 w 2281"/>
                <a:gd name="T31" fmla="*/ 6810 h 6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81" h="6811">
                  <a:moveTo>
                    <a:pt x="1018" y="6704"/>
                  </a:moveTo>
                  <a:lnTo>
                    <a:pt x="2169" y="6704"/>
                  </a:lnTo>
                  <a:lnTo>
                    <a:pt x="1513" y="156"/>
                  </a:lnTo>
                  <a:lnTo>
                    <a:pt x="115" y="100"/>
                  </a:lnTo>
                  <a:lnTo>
                    <a:pt x="1018" y="6704"/>
                  </a:lnTo>
                  <a:close/>
                  <a:moveTo>
                    <a:pt x="2228" y="6810"/>
                  </a:moveTo>
                  <a:lnTo>
                    <a:pt x="972" y="6810"/>
                  </a:lnTo>
                  <a:cubicBezTo>
                    <a:pt x="945" y="6810"/>
                    <a:pt x="923" y="6797"/>
                    <a:pt x="920" y="6771"/>
                  </a:cubicBezTo>
                  <a:lnTo>
                    <a:pt x="2" y="59"/>
                  </a:lnTo>
                  <a:cubicBezTo>
                    <a:pt x="0" y="43"/>
                    <a:pt x="4" y="29"/>
                    <a:pt x="15" y="17"/>
                  </a:cubicBezTo>
                  <a:cubicBezTo>
                    <a:pt x="25" y="6"/>
                    <a:pt x="41" y="0"/>
                    <a:pt x="56" y="1"/>
                  </a:cubicBezTo>
                  <a:lnTo>
                    <a:pt x="1563" y="59"/>
                  </a:lnTo>
                  <a:cubicBezTo>
                    <a:pt x="1590" y="60"/>
                    <a:pt x="1612" y="81"/>
                    <a:pt x="1614" y="107"/>
                  </a:cubicBezTo>
                  <a:lnTo>
                    <a:pt x="2280" y="6765"/>
                  </a:lnTo>
                  <a:cubicBezTo>
                    <a:pt x="2281" y="6781"/>
                    <a:pt x="2277" y="6788"/>
                    <a:pt x="2267" y="6799"/>
                  </a:cubicBezTo>
                  <a:cubicBezTo>
                    <a:pt x="2257" y="6811"/>
                    <a:pt x="2242" y="6810"/>
                    <a:pt x="2228" y="68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7" name="Freeform 52">
              <a:extLst>
                <a:ext uri="{FF2B5EF4-FFF2-40B4-BE49-F238E27FC236}">
                  <a16:creationId xmlns:a16="http://schemas.microsoft.com/office/drawing/2014/main" id="{CD0F423F-930C-47F9-A293-8A46B6BBF08C}"/>
                </a:ext>
              </a:extLst>
            </p:cNvPr>
            <p:cNvSpPr>
              <a:spLocks/>
            </p:cNvSpPr>
            <p:nvPr/>
          </p:nvSpPr>
          <p:spPr bwMode="auto">
            <a:xfrm>
              <a:off x="8126413" y="4984750"/>
              <a:ext cx="114300" cy="106362"/>
            </a:xfrm>
            <a:custGeom>
              <a:avLst/>
              <a:gdLst>
                <a:gd name="T0" fmla="*/ 1398 w 1600"/>
                <a:gd name="T1" fmla="*/ 0 h 1494"/>
                <a:gd name="T2" fmla="*/ 1600 w 1600"/>
                <a:gd name="T3" fmla="*/ 1494 h 1494"/>
                <a:gd name="T4" fmla="*/ 158 w 1600"/>
                <a:gd name="T5" fmla="*/ 1494 h 1494"/>
                <a:gd name="T6" fmla="*/ 0 w 1600"/>
                <a:gd name="T7" fmla="*/ 11 h 1494"/>
                <a:gd name="T8" fmla="*/ 1398 w 1600"/>
                <a:gd name="T9" fmla="*/ 0 h 1494"/>
              </a:gdLst>
              <a:ahLst/>
              <a:cxnLst>
                <a:cxn ang="0">
                  <a:pos x="T0" y="T1"/>
                </a:cxn>
                <a:cxn ang="0">
                  <a:pos x="T2" y="T3"/>
                </a:cxn>
                <a:cxn ang="0">
                  <a:pos x="T4" y="T5"/>
                </a:cxn>
                <a:cxn ang="0">
                  <a:pos x="T6" y="T7"/>
                </a:cxn>
                <a:cxn ang="0">
                  <a:pos x="T8" y="T9"/>
                </a:cxn>
              </a:cxnLst>
              <a:rect l="0" t="0" r="r" b="b"/>
              <a:pathLst>
                <a:path w="1600" h="1494">
                  <a:moveTo>
                    <a:pt x="1398" y="0"/>
                  </a:moveTo>
                  <a:lnTo>
                    <a:pt x="1600" y="1494"/>
                  </a:lnTo>
                  <a:lnTo>
                    <a:pt x="158" y="1494"/>
                  </a:lnTo>
                  <a:lnTo>
                    <a:pt x="0" y="11"/>
                  </a:lnTo>
                  <a:lnTo>
                    <a:pt x="139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8" name="Freeform 53">
              <a:extLst>
                <a:ext uri="{FF2B5EF4-FFF2-40B4-BE49-F238E27FC236}">
                  <a16:creationId xmlns:a16="http://schemas.microsoft.com/office/drawing/2014/main" id="{50E2882D-A7BE-4D02-A8B7-B32C5E2599CA}"/>
                </a:ext>
              </a:extLst>
            </p:cNvPr>
            <p:cNvSpPr>
              <a:spLocks/>
            </p:cNvSpPr>
            <p:nvPr/>
          </p:nvSpPr>
          <p:spPr bwMode="auto">
            <a:xfrm>
              <a:off x="6804026" y="3376613"/>
              <a:ext cx="1762125" cy="1052512"/>
            </a:xfrm>
            <a:custGeom>
              <a:avLst/>
              <a:gdLst>
                <a:gd name="T0" fmla="*/ 2313 w 24580"/>
                <a:gd name="T1" fmla="*/ 0 h 14734"/>
                <a:gd name="T2" fmla="*/ 22266 w 24580"/>
                <a:gd name="T3" fmla="*/ 0 h 14734"/>
                <a:gd name="T4" fmla="*/ 23951 w 24580"/>
                <a:gd name="T5" fmla="*/ 1607 h 14734"/>
                <a:gd name="T6" fmla="*/ 24580 w 24580"/>
                <a:gd name="T7" fmla="*/ 14734 h 14734"/>
                <a:gd name="T8" fmla="*/ 0 w 24580"/>
                <a:gd name="T9" fmla="*/ 14734 h 14734"/>
                <a:gd name="T10" fmla="*/ 628 w 24580"/>
                <a:gd name="T11" fmla="*/ 1607 h 14734"/>
                <a:gd name="T12" fmla="*/ 2313 w 24580"/>
                <a:gd name="T13" fmla="*/ 0 h 14734"/>
              </a:gdLst>
              <a:ahLst/>
              <a:cxnLst>
                <a:cxn ang="0">
                  <a:pos x="T0" y="T1"/>
                </a:cxn>
                <a:cxn ang="0">
                  <a:pos x="T2" y="T3"/>
                </a:cxn>
                <a:cxn ang="0">
                  <a:pos x="T4" y="T5"/>
                </a:cxn>
                <a:cxn ang="0">
                  <a:pos x="T6" y="T7"/>
                </a:cxn>
                <a:cxn ang="0">
                  <a:pos x="T8" y="T9"/>
                </a:cxn>
                <a:cxn ang="0">
                  <a:pos x="T10" y="T11"/>
                </a:cxn>
                <a:cxn ang="0">
                  <a:pos x="T12" y="T13"/>
                </a:cxn>
              </a:cxnLst>
              <a:rect l="0" t="0" r="r" b="b"/>
              <a:pathLst>
                <a:path w="24580" h="14734">
                  <a:moveTo>
                    <a:pt x="2313" y="0"/>
                  </a:moveTo>
                  <a:lnTo>
                    <a:pt x="22266" y="0"/>
                  </a:lnTo>
                  <a:cubicBezTo>
                    <a:pt x="23166" y="0"/>
                    <a:pt x="23908" y="707"/>
                    <a:pt x="23951" y="1607"/>
                  </a:cubicBezTo>
                  <a:lnTo>
                    <a:pt x="24580" y="14734"/>
                  </a:lnTo>
                  <a:lnTo>
                    <a:pt x="0" y="14734"/>
                  </a:lnTo>
                  <a:lnTo>
                    <a:pt x="628" y="1607"/>
                  </a:lnTo>
                  <a:cubicBezTo>
                    <a:pt x="671" y="707"/>
                    <a:pt x="1413" y="0"/>
                    <a:pt x="2313" y="0"/>
                  </a:cubicBezTo>
                  <a:close/>
                </a:path>
              </a:pathLst>
            </a:custGeom>
            <a:solidFill>
              <a:srgbClr val="E1E8EC"/>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09" name="Freeform 54">
              <a:extLst>
                <a:ext uri="{FF2B5EF4-FFF2-40B4-BE49-F238E27FC236}">
                  <a16:creationId xmlns:a16="http://schemas.microsoft.com/office/drawing/2014/main" id="{CE9D7560-D393-4006-8C36-F3FBFA0732B6}"/>
                </a:ext>
              </a:extLst>
            </p:cNvPr>
            <p:cNvSpPr>
              <a:spLocks/>
            </p:cNvSpPr>
            <p:nvPr/>
          </p:nvSpPr>
          <p:spPr bwMode="auto">
            <a:xfrm>
              <a:off x="6551613" y="3836988"/>
              <a:ext cx="2241550" cy="1154112"/>
            </a:xfrm>
            <a:custGeom>
              <a:avLst/>
              <a:gdLst>
                <a:gd name="T0" fmla="*/ 1165 w 31279"/>
                <a:gd name="T1" fmla="*/ 0 h 16157"/>
                <a:gd name="T2" fmla="*/ 4114 w 31279"/>
                <a:gd name="T3" fmla="*/ 0 h 16157"/>
                <a:gd name="T4" fmla="*/ 5292 w 31279"/>
                <a:gd name="T5" fmla="*/ 1169 h 16157"/>
                <a:gd name="T6" fmla="*/ 5721 w 31279"/>
                <a:gd name="T7" fmla="*/ 5803 h 16157"/>
                <a:gd name="T8" fmla="*/ 6901 w 31279"/>
                <a:gd name="T9" fmla="*/ 6879 h 16157"/>
                <a:gd name="T10" fmla="*/ 24377 w 31279"/>
                <a:gd name="T11" fmla="*/ 6879 h 16157"/>
                <a:gd name="T12" fmla="*/ 25557 w 31279"/>
                <a:gd name="T13" fmla="*/ 5803 h 16157"/>
                <a:gd name="T14" fmla="*/ 25987 w 31279"/>
                <a:gd name="T15" fmla="*/ 1169 h 16157"/>
                <a:gd name="T16" fmla="*/ 27155 w 31279"/>
                <a:gd name="T17" fmla="*/ 0 h 16157"/>
                <a:gd name="T18" fmla="*/ 30104 w 31279"/>
                <a:gd name="T19" fmla="*/ 0 h 16157"/>
                <a:gd name="T20" fmla="*/ 31279 w 31279"/>
                <a:gd name="T21" fmla="*/ 1174 h 16157"/>
                <a:gd name="T22" fmla="*/ 30749 w 31279"/>
                <a:gd name="T23" fmla="*/ 14789 h 16157"/>
                <a:gd name="T24" fmla="*/ 29397 w 31279"/>
                <a:gd name="T25" fmla="*/ 16157 h 16157"/>
                <a:gd name="T26" fmla="*/ 1876 w 31279"/>
                <a:gd name="T27" fmla="*/ 16157 h 16157"/>
                <a:gd name="T28" fmla="*/ 529 w 31279"/>
                <a:gd name="T29" fmla="*/ 14789 h 16157"/>
                <a:gd name="T30" fmla="*/ 0 w 31279"/>
                <a:gd name="T31" fmla="*/ 1174 h 16157"/>
                <a:gd name="T32" fmla="*/ 1165 w 31279"/>
                <a:gd name="T33" fmla="*/ 0 h 16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279" h="16157">
                  <a:moveTo>
                    <a:pt x="1165" y="0"/>
                  </a:moveTo>
                  <a:lnTo>
                    <a:pt x="4114" y="0"/>
                  </a:lnTo>
                  <a:cubicBezTo>
                    <a:pt x="4757" y="0"/>
                    <a:pt x="5292" y="526"/>
                    <a:pt x="5292" y="1169"/>
                  </a:cubicBezTo>
                  <a:lnTo>
                    <a:pt x="5721" y="5803"/>
                  </a:lnTo>
                  <a:cubicBezTo>
                    <a:pt x="5777" y="6413"/>
                    <a:pt x="6289" y="6879"/>
                    <a:pt x="6901" y="6879"/>
                  </a:cubicBezTo>
                  <a:lnTo>
                    <a:pt x="24377" y="6879"/>
                  </a:lnTo>
                  <a:cubicBezTo>
                    <a:pt x="24989" y="6879"/>
                    <a:pt x="25501" y="6413"/>
                    <a:pt x="25557" y="5803"/>
                  </a:cubicBezTo>
                  <a:lnTo>
                    <a:pt x="25987" y="1169"/>
                  </a:lnTo>
                  <a:cubicBezTo>
                    <a:pt x="25987" y="526"/>
                    <a:pt x="26512" y="0"/>
                    <a:pt x="27155" y="0"/>
                  </a:cubicBezTo>
                  <a:lnTo>
                    <a:pt x="30104" y="0"/>
                  </a:lnTo>
                  <a:cubicBezTo>
                    <a:pt x="30750" y="0"/>
                    <a:pt x="31279" y="528"/>
                    <a:pt x="31279" y="1174"/>
                  </a:cubicBezTo>
                  <a:lnTo>
                    <a:pt x="30749" y="14789"/>
                  </a:lnTo>
                  <a:cubicBezTo>
                    <a:pt x="30749" y="15536"/>
                    <a:pt x="30144" y="16157"/>
                    <a:pt x="29397" y="16157"/>
                  </a:cubicBezTo>
                  <a:lnTo>
                    <a:pt x="1876" y="16157"/>
                  </a:lnTo>
                  <a:cubicBezTo>
                    <a:pt x="1130" y="16157"/>
                    <a:pt x="529" y="15536"/>
                    <a:pt x="529" y="14789"/>
                  </a:cubicBezTo>
                  <a:lnTo>
                    <a:pt x="0" y="1174"/>
                  </a:lnTo>
                  <a:cubicBezTo>
                    <a:pt x="0" y="528"/>
                    <a:pt x="519" y="0"/>
                    <a:pt x="1165" y="0"/>
                  </a:cubicBezTo>
                  <a:close/>
                </a:path>
              </a:pathLst>
            </a:custGeom>
            <a:solidFill>
              <a:srgbClr val="E1E8EC"/>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10" name="Freeform 55">
              <a:extLst>
                <a:ext uri="{FF2B5EF4-FFF2-40B4-BE49-F238E27FC236}">
                  <a16:creationId xmlns:a16="http://schemas.microsoft.com/office/drawing/2014/main" id="{5BB12D27-7E55-435A-84E0-AAE2ED40CC49}"/>
                </a:ext>
              </a:extLst>
            </p:cNvPr>
            <p:cNvSpPr>
              <a:spLocks/>
            </p:cNvSpPr>
            <p:nvPr/>
          </p:nvSpPr>
          <p:spPr bwMode="auto">
            <a:xfrm>
              <a:off x="7505701" y="3402013"/>
              <a:ext cx="280988" cy="338137"/>
            </a:xfrm>
            <a:custGeom>
              <a:avLst/>
              <a:gdLst>
                <a:gd name="T0" fmla="*/ 0 w 3930"/>
                <a:gd name="T1" fmla="*/ 1236 h 4745"/>
                <a:gd name="T2" fmla="*/ 3778 w 3930"/>
                <a:gd name="T3" fmla="*/ 0 h 4745"/>
                <a:gd name="T4" fmla="*/ 3930 w 3930"/>
                <a:gd name="T5" fmla="*/ 4226 h 4745"/>
                <a:gd name="T6" fmla="*/ 1296 w 3930"/>
                <a:gd name="T7" fmla="*/ 4745 h 4745"/>
                <a:gd name="T8" fmla="*/ 0 w 3930"/>
                <a:gd name="T9" fmla="*/ 1236 h 4745"/>
              </a:gdLst>
              <a:ahLst/>
              <a:cxnLst>
                <a:cxn ang="0">
                  <a:pos x="T0" y="T1"/>
                </a:cxn>
                <a:cxn ang="0">
                  <a:pos x="T2" y="T3"/>
                </a:cxn>
                <a:cxn ang="0">
                  <a:pos x="T4" y="T5"/>
                </a:cxn>
                <a:cxn ang="0">
                  <a:pos x="T6" y="T7"/>
                </a:cxn>
                <a:cxn ang="0">
                  <a:pos x="T8" y="T9"/>
                </a:cxn>
              </a:cxnLst>
              <a:rect l="0" t="0" r="r" b="b"/>
              <a:pathLst>
                <a:path w="3930" h="4745">
                  <a:moveTo>
                    <a:pt x="0" y="1236"/>
                  </a:moveTo>
                  <a:lnTo>
                    <a:pt x="3778" y="0"/>
                  </a:lnTo>
                  <a:lnTo>
                    <a:pt x="3930" y="4226"/>
                  </a:lnTo>
                  <a:lnTo>
                    <a:pt x="1296" y="4745"/>
                  </a:lnTo>
                  <a:lnTo>
                    <a:pt x="0" y="123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11" name="Freeform 56">
              <a:extLst>
                <a:ext uri="{FF2B5EF4-FFF2-40B4-BE49-F238E27FC236}">
                  <a16:creationId xmlns:a16="http://schemas.microsoft.com/office/drawing/2014/main" id="{01C4D61B-4D26-4F7F-9E7F-8CFDEB71264A}"/>
                </a:ext>
              </a:extLst>
            </p:cNvPr>
            <p:cNvSpPr>
              <a:spLocks/>
            </p:cNvSpPr>
            <p:nvPr/>
          </p:nvSpPr>
          <p:spPr bwMode="auto">
            <a:xfrm>
              <a:off x="7107238" y="3594100"/>
              <a:ext cx="1285875" cy="736600"/>
            </a:xfrm>
            <a:custGeom>
              <a:avLst/>
              <a:gdLst>
                <a:gd name="T0" fmla="*/ 17334 w 17937"/>
                <a:gd name="T1" fmla="*/ 4387 h 10324"/>
                <a:gd name="T2" fmla="*/ 16022 w 17937"/>
                <a:gd name="T3" fmla="*/ 351 h 10324"/>
                <a:gd name="T4" fmla="*/ 7946 w 17937"/>
                <a:gd name="T5" fmla="*/ 348 h 10324"/>
                <a:gd name="T6" fmla="*/ 6736 w 17937"/>
                <a:gd name="T7" fmla="*/ 2401 h 10324"/>
                <a:gd name="T8" fmla="*/ 2647 w 17937"/>
                <a:gd name="T9" fmla="*/ 3830 h 10324"/>
                <a:gd name="T10" fmla="*/ 13513 w 17937"/>
                <a:gd name="T11" fmla="*/ 10321 h 10324"/>
                <a:gd name="T12" fmla="*/ 14183 w 17937"/>
                <a:gd name="T13" fmla="*/ 10321 h 10324"/>
                <a:gd name="T14" fmla="*/ 16850 w 17937"/>
                <a:gd name="T15" fmla="*/ 9481 h 10324"/>
                <a:gd name="T16" fmla="*/ 17334 w 17937"/>
                <a:gd name="T17" fmla="*/ 4387 h 10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37" h="10324">
                  <a:moveTo>
                    <a:pt x="17334" y="4387"/>
                  </a:moveTo>
                  <a:cubicBezTo>
                    <a:pt x="16754" y="2242"/>
                    <a:pt x="16022" y="351"/>
                    <a:pt x="16022" y="351"/>
                  </a:cubicBezTo>
                  <a:cubicBezTo>
                    <a:pt x="13373" y="2"/>
                    <a:pt x="10570" y="0"/>
                    <a:pt x="7946" y="348"/>
                  </a:cubicBezTo>
                  <a:lnTo>
                    <a:pt x="6736" y="2401"/>
                  </a:lnTo>
                  <a:lnTo>
                    <a:pt x="2647" y="3830"/>
                  </a:lnTo>
                  <a:cubicBezTo>
                    <a:pt x="0" y="5164"/>
                    <a:pt x="13513" y="10321"/>
                    <a:pt x="13513" y="10321"/>
                  </a:cubicBezTo>
                  <a:lnTo>
                    <a:pt x="14183" y="10321"/>
                  </a:lnTo>
                  <a:cubicBezTo>
                    <a:pt x="15167" y="10324"/>
                    <a:pt x="16173" y="10186"/>
                    <a:pt x="16850" y="9481"/>
                  </a:cubicBezTo>
                  <a:cubicBezTo>
                    <a:pt x="17855" y="8434"/>
                    <a:pt x="17937" y="6615"/>
                    <a:pt x="17334" y="438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12" name="Freeform 57">
              <a:extLst>
                <a:ext uri="{FF2B5EF4-FFF2-40B4-BE49-F238E27FC236}">
                  <a16:creationId xmlns:a16="http://schemas.microsoft.com/office/drawing/2014/main" id="{ECCF25C1-C7E3-469E-BDCB-5DDF357729C7}"/>
                </a:ext>
              </a:extLst>
            </p:cNvPr>
            <p:cNvSpPr>
              <a:spLocks/>
            </p:cNvSpPr>
            <p:nvPr/>
          </p:nvSpPr>
          <p:spPr bwMode="auto">
            <a:xfrm>
              <a:off x="7677151" y="3514725"/>
              <a:ext cx="584200" cy="158750"/>
            </a:xfrm>
            <a:custGeom>
              <a:avLst/>
              <a:gdLst>
                <a:gd name="T0" fmla="*/ 8160 w 8160"/>
                <a:gd name="T1" fmla="*/ 1696 h 2236"/>
                <a:gd name="T2" fmla="*/ 8089 w 8160"/>
                <a:gd name="T3" fmla="*/ 73 h 2236"/>
                <a:gd name="T4" fmla="*/ 183 w 8160"/>
                <a:gd name="T5" fmla="*/ 0 h 2236"/>
                <a:gd name="T6" fmla="*/ 0 w 8160"/>
                <a:gd name="T7" fmla="*/ 1460 h 2236"/>
                <a:gd name="T8" fmla="*/ 8160 w 8160"/>
                <a:gd name="T9" fmla="*/ 1696 h 2236"/>
              </a:gdLst>
              <a:ahLst/>
              <a:cxnLst>
                <a:cxn ang="0">
                  <a:pos x="T0" y="T1"/>
                </a:cxn>
                <a:cxn ang="0">
                  <a:pos x="T2" y="T3"/>
                </a:cxn>
                <a:cxn ang="0">
                  <a:pos x="T4" y="T5"/>
                </a:cxn>
                <a:cxn ang="0">
                  <a:pos x="T6" y="T7"/>
                </a:cxn>
                <a:cxn ang="0">
                  <a:pos x="T8" y="T9"/>
                </a:cxn>
              </a:cxnLst>
              <a:rect l="0" t="0" r="r" b="b"/>
              <a:pathLst>
                <a:path w="8160" h="2236">
                  <a:moveTo>
                    <a:pt x="8160" y="1696"/>
                  </a:moveTo>
                  <a:lnTo>
                    <a:pt x="8089" y="73"/>
                  </a:lnTo>
                  <a:cubicBezTo>
                    <a:pt x="7965" y="43"/>
                    <a:pt x="183" y="0"/>
                    <a:pt x="183" y="0"/>
                  </a:cubicBezTo>
                  <a:lnTo>
                    <a:pt x="0" y="1460"/>
                  </a:lnTo>
                  <a:cubicBezTo>
                    <a:pt x="2729" y="1902"/>
                    <a:pt x="5616" y="2236"/>
                    <a:pt x="8160" y="16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3" name="Freeform 58">
              <a:extLst>
                <a:ext uri="{FF2B5EF4-FFF2-40B4-BE49-F238E27FC236}">
                  <a16:creationId xmlns:a16="http://schemas.microsoft.com/office/drawing/2014/main" id="{B7C7DBED-E37C-471D-AB55-DFB04960F130}"/>
                </a:ext>
              </a:extLst>
            </p:cNvPr>
            <p:cNvSpPr>
              <a:spLocks/>
            </p:cNvSpPr>
            <p:nvPr/>
          </p:nvSpPr>
          <p:spPr bwMode="auto">
            <a:xfrm>
              <a:off x="6911976" y="5078413"/>
              <a:ext cx="450850" cy="307975"/>
            </a:xfrm>
            <a:custGeom>
              <a:avLst/>
              <a:gdLst>
                <a:gd name="T0" fmla="*/ 6296 w 6296"/>
                <a:gd name="T1" fmla="*/ 0 h 4303"/>
                <a:gd name="T2" fmla="*/ 6187 w 6296"/>
                <a:gd name="T3" fmla="*/ 825 h 4303"/>
                <a:gd name="T4" fmla="*/ 6060 w 6296"/>
                <a:gd name="T5" fmla="*/ 1782 h 4303"/>
                <a:gd name="T6" fmla="*/ 6028 w 6296"/>
                <a:gd name="T7" fmla="*/ 2024 h 4303"/>
                <a:gd name="T8" fmla="*/ 5905 w 6296"/>
                <a:gd name="T9" fmla="*/ 2957 h 4303"/>
                <a:gd name="T10" fmla="*/ 5997 w 6296"/>
                <a:gd name="T11" fmla="*/ 3711 h 4303"/>
                <a:gd name="T12" fmla="*/ 5429 w 6296"/>
                <a:gd name="T13" fmla="*/ 4279 h 4303"/>
                <a:gd name="T14" fmla="*/ 684 w 6296"/>
                <a:gd name="T15" fmla="*/ 4301 h 4303"/>
                <a:gd name="T16" fmla="*/ 779 w 6296"/>
                <a:gd name="T17" fmla="*/ 3341 h 4303"/>
                <a:gd name="T18" fmla="*/ 1939 w 6296"/>
                <a:gd name="T19" fmla="*/ 2957 h 4303"/>
                <a:gd name="T20" fmla="*/ 3307 w 6296"/>
                <a:gd name="T21" fmla="*/ 2518 h 4303"/>
                <a:gd name="T22" fmla="*/ 3615 w 6296"/>
                <a:gd name="T23" fmla="*/ 2081 h 4303"/>
                <a:gd name="T24" fmla="*/ 3897 w 6296"/>
                <a:gd name="T25" fmla="*/ 529 h 4303"/>
                <a:gd name="T26" fmla="*/ 6296 w 6296"/>
                <a:gd name="T27" fmla="*/ 0 h 4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96" h="4303">
                  <a:moveTo>
                    <a:pt x="6296" y="0"/>
                  </a:moveTo>
                  <a:lnTo>
                    <a:pt x="6187" y="825"/>
                  </a:lnTo>
                  <a:lnTo>
                    <a:pt x="6060" y="1782"/>
                  </a:lnTo>
                  <a:lnTo>
                    <a:pt x="6028" y="2024"/>
                  </a:lnTo>
                  <a:lnTo>
                    <a:pt x="5905" y="2957"/>
                  </a:lnTo>
                  <a:cubicBezTo>
                    <a:pt x="5948" y="3203"/>
                    <a:pt x="5995" y="3469"/>
                    <a:pt x="5997" y="3711"/>
                  </a:cubicBezTo>
                  <a:cubicBezTo>
                    <a:pt x="5998" y="4024"/>
                    <a:pt x="5742" y="4278"/>
                    <a:pt x="5429" y="4279"/>
                  </a:cubicBezTo>
                  <a:lnTo>
                    <a:pt x="684" y="4301"/>
                  </a:lnTo>
                  <a:cubicBezTo>
                    <a:pt x="432" y="4303"/>
                    <a:pt x="0" y="3655"/>
                    <a:pt x="779" y="3341"/>
                  </a:cubicBezTo>
                  <a:cubicBezTo>
                    <a:pt x="1047" y="3232"/>
                    <a:pt x="1485" y="3095"/>
                    <a:pt x="1939" y="2957"/>
                  </a:cubicBezTo>
                  <a:cubicBezTo>
                    <a:pt x="2490" y="2791"/>
                    <a:pt x="2993" y="2626"/>
                    <a:pt x="3307" y="2518"/>
                  </a:cubicBezTo>
                  <a:cubicBezTo>
                    <a:pt x="3431" y="2475"/>
                    <a:pt x="3544" y="2399"/>
                    <a:pt x="3615" y="2081"/>
                  </a:cubicBezTo>
                  <a:cubicBezTo>
                    <a:pt x="3671" y="1828"/>
                    <a:pt x="3897" y="529"/>
                    <a:pt x="3897" y="529"/>
                  </a:cubicBezTo>
                  <a:lnTo>
                    <a:pt x="6296"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14" name="Freeform 59">
              <a:extLst>
                <a:ext uri="{FF2B5EF4-FFF2-40B4-BE49-F238E27FC236}">
                  <a16:creationId xmlns:a16="http://schemas.microsoft.com/office/drawing/2014/main" id="{BAE9BE02-EC3B-4BDF-AA80-5281AEAB68B9}"/>
                </a:ext>
              </a:extLst>
            </p:cNvPr>
            <p:cNvSpPr>
              <a:spLocks/>
            </p:cNvSpPr>
            <p:nvPr/>
          </p:nvSpPr>
          <p:spPr bwMode="auto">
            <a:xfrm>
              <a:off x="6910388" y="5287963"/>
              <a:ext cx="431800" cy="98425"/>
            </a:xfrm>
            <a:custGeom>
              <a:avLst/>
              <a:gdLst>
                <a:gd name="T0" fmla="*/ 698 w 6024"/>
                <a:gd name="T1" fmla="*/ 1386 h 1388"/>
                <a:gd name="T2" fmla="*/ 5443 w 6024"/>
                <a:gd name="T3" fmla="*/ 1365 h 1388"/>
                <a:gd name="T4" fmla="*/ 6022 w 6024"/>
                <a:gd name="T5" fmla="*/ 797 h 1388"/>
                <a:gd name="T6" fmla="*/ 5920 w 6024"/>
                <a:gd name="T7" fmla="*/ 39 h 1388"/>
                <a:gd name="T8" fmla="*/ 5298 w 6024"/>
                <a:gd name="T9" fmla="*/ 68 h 1388"/>
                <a:gd name="T10" fmla="*/ 3165 w 6024"/>
                <a:gd name="T11" fmla="*/ 534 h 1388"/>
                <a:gd name="T12" fmla="*/ 1954 w 6024"/>
                <a:gd name="T13" fmla="*/ 38 h 1388"/>
                <a:gd name="T14" fmla="*/ 779 w 6024"/>
                <a:gd name="T15" fmla="*/ 413 h 1388"/>
                <a:gd name="T16" fmla="*/ 698 w 6024"/>
                <a:gd name="T17" fmla="*/ 1386 h 1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24" h="1388">
                  <a:moveTo>
                    <a:pt x="698" y="1386"/>
                  </a:moveTo>
                  <a:lnTo>
                    <a:pt x="5443" y="1365"/>
                  </a:lnTo>
                  <a:cubicBezTo>
                    <a:pt x="5756" y="1363"/>
                    <a:pt x="6024" y="1110"/>
                    <a:pt x="6022" y="797"/>
                  </a:cubicBezTo>
                  <a:cubicBezTo>
                    <a:pt x="6021" y="555"/>
                    <a:pt x="5963" y="284"/>
                    <a:pt x="5920" y="39"/>
                  </a:cubicBezTo>
                  <a:cubicBezTo>
                    <a:pt x="5746" y="0"/>
                    <a:pt x="5537" y="3"/>
                    <a:pt x="5298" y="68"/>
                  </a:cubicBezTo>
                  <a:cubicBezTo>
                    <a:pt x="4413" y="309"/>
                    <a:pt x="3414" y="555"/>
                    <a:pt x="3165" y="534"/>
                  </a:cubicBezTo>
                  <a:cubicBezTo>
                    <a:pt x="2767" y="501"/>
                    <a:pt x="2266" y="175"/>
                    <a:pt x="1954" y="38"/>
                  </a:cubicBezTo>
                  <a:cubicBezTo>
                    <a:pt x="1500" y="176"/>
                    <a:pt x="1047" y="305"/>
                    <a:pt x="779" y="413"/>
                  </a:cubicBezTo>
                  <a:cubicBezTo>
                    <a:pt x="0" y="728"/>
                    <a:pt x="445" y="1388"/>
                    <a:pt x="698" y="13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5" name="Freeform 60">
              <a:extLst>
                <a:ext uri="{FF2B5EF4-FFF2-40B4-BE49-F238E27FC236}">
                  <a16:creationId xmlns:a16="http://schemas.microsoft.com/office/drawing/2014/main" id="{3873E2BA-7C7A-45DD-B621-5F096D8EB1E9}"/>
                </a:ext>
              </a:extLst>
            </p:cNvPr>
            <p:cNvSpPr>
              <a:spLocks/>
            </p:cNvSpPr>
            <p:nvPr/>
          </p:nvSpPr>
          <p:spPr bwMode="auto">
            <a:xfrm>
              <a:off x="7183438" y="5138738"/>
              <a:ext cx="171450" cy="85725"/>
            </a:xfrm>
            <a:custGeom>
              <a:avLst/>
              <a:gdLst>
                <a:gd name="T0" fmla="*/ 2396 w 2396"/>
                <a:gd name="T1" fmla="*/ 0 h 1199"/>
                <a:gd name="T2" fmla="*/ 2269 w 2396"/>
                <a:gd name="T3" fmla="*/ 957 h 1199"/>
                <a:gd name="T4" fmla="*/ 2237 w 2396"/>
                <a:gd name="T5" fmla="*/ 1199 h 1199"/>
                <a:gd name="T6" fmla="*/ 0 w 2396"/>
                <a:gd name="T7" fmla="*/ 339 h 1199"/>
                <a:gd name="T8" fmla="*/ 2396 w 2396"/>
                <a:gd name="T9" fmla="*/ 0 h 1199"/>
              </a:gdLst>
              <a:ahLst/>
              <a:cxnLst>
                <a:cxn ang="0">
                  <a:pos x="T0" y="T1"/>
                </a:cxn>
                <a:cxn ang="0">
                  <a:pos x="T2" y="T3"/>
                </a:cxn>
                <a:cxn ang="0">
                  <a:pos x="T4" y="T5"/>
                </a:cxn>
                <a:cxn ang="0">
                  <a:pos x="T6" y="T7"/>
                </a:cxn>
                <a:cxn ang="0">
                  <a:pos x="T8" y="T9"/>
                </a:cxn>
              </a:cxnLst>
              <a:rect l="0" t="0" r="r" b="b"/>
              <a:pathLst>
                <a:path w="2396" h="1199">
                  <a:moveTo>
                    <a:pt x="2396" y="0"/>
                  </a:moveTo>
                  <a:lnTo>
                    <a:pt x="2269" y="957"/>
                  </a:lnTo>
                  <a:lnTo>
                    <a:pt x="2237" y="1199"/>
                  </a:lnTo>
                  <a:lnTo>
                    <a:pt x="0" y="339"/>
                  </a:lnTo>
                  <a:lnTo>
                    <a:pt x="2396"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6" name="Freeform 61">
              <a:extLst>
                <a:ext uri="{FF2B5EF4-FFF2-40B4-BE49-F238E27FC236}">
                  <a16:creationId xmlns:a16="http://schemas.microsoft.com/office/drawing/2014/main" id="{65C6B6F6-CBCF-4882-9BE9-6301B79A055E}"/>
                </a:ext>
              </a:extLst>
            </p:cNvPr>
            <p:cNvSpPr>
              <a:spLocks/>
            </p:cNvSpPr>
            <p:nvPr/>
          </p:nvSpPr>
          <p:spPr bwMode="auto">
            <a:xfrm>
              <a:off x="6950076" y="3975100"/>
              <a:ext cx="541338" cy="1187450"/>
            </a:xfrm>
            <a:custGeom>
              <a:avLst/>
              <a:gdLst>
                <a:gd name="T0" fmla="*/ 5766 w 7549"/>
                <a:gd name="T1" fmla="*/ 0 h 16632"/>
                <a:gd name="T2" fmla="*/ 7549 w 7549"/>
                <a:gd name="T3" fmla="*/ 2827 h 16632"/>
                <a:gd name="T4" fmla="*/ 5609 w 7549"/>
                <a:gd name="T5" fmla="*/ 16620 h 16632"/>
                <a:gd name="T6" fmla="*/ 0 w 7549"/>
                <a:gd name="T7" fmla="*/ 16632 h 16632"/>
                <a:gd name="T8" fmla="*/ 1516 w 7549"/>
                <a:gd name="T9" fmla="*/ 3144 h 16632"/>
                <a:gd name="T10" fmla="*/ 5766 w 7549"/>
                <a:gd name="T11" fmla="*/ 0 h 16632"/>
              </a:gdLst>
              <a:ahLst/>
              <a:cxnLst>
                <a:cxn ang="0">
                  <a:pos x="T0" y="T1"/>
                </a:cxn>
                <a:cxn ang="0">
                  <a:pos x="T2" y="T3"/>
                </a:cxn>
                <a:cxn ang="0">
                  <a:pos x="T4" y="T5"/>
                </a:cxn>
                <a:cxn ang="0">
                  <a:pos x="T6" y="T7"/>
                </a:cxn>
                <a:cxn ang="0">
                  <a:pos x="T8" y="T9"/>
                </a:cxn>
                <a:cxn ang="0">
                  <a:pos x="T10" y="T11"/>
                </a:cxn>
              </a:cxnLst>
              <a:rect l="0" t="0" r="r" b="b"/>
              <a:pathLst>
                <a:path w="7549" h="16632">
                  <a:moveTo>
                    <a:pt x="5766" y="0"/>
                  </a:moveTo>
                  <a:lnTo>
                    <a:pt x="7549" y="2827"/>
                  </a:lnTo>
                  <a:lnTo>
                    <a:pt x="5609" y="16620"/>
                  </a:lnTo>
                  <a:lnTo>
                    <a:pt x="0" y="16632"/>
                  </a:lnTo>
                  <a:cubicBezTo>
                    <a:pt x="0" y="16632"/>
                    <a:pt x="1059" y="7099"/>
                    <a:pt x="1516" y="3144"/>
                  </a:cubicBezTo>
                  <a:cubicBezTo>
                    <a:pt x="1878" y="18"/>
                    <a:pt x="3021" y="1773"/>
                    <a:pt x="5766"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17" name="Freeform 62">
              <a:extLst>
                <a:ext uri="{FF2B5EF4-FFF2-40B4-BE49-F238E27FC236}">
                  <a16:creationId xmlns:a16="http://schemas.microsoft.com/office/drawing/2014/main" id="{2FB8944B-50D0-44A7-BD62-A29095BC1C56}"/>
                </a:ext>
              </a:extLst>
            </p:cNvPr>
            <p:cNvSpPr>
              <a:spLocks/>
            </p:cNvSpPr>
            <p:nvPr/>
          </p:nvSpPr>
          <p:spPr bwMode="auto">
            <a:xfrm>
              <a:off x="6081713" y="4584700"/>
              <a:ext cx="568325" cy="314325"/>
            </a:xfrm>
            <a:custGeom>
              <a:avLst/>
              <a:gdLst>
                <a:gd name="T0" fmla="*/ 7911 w 7911"/>
                <a:gd name="T1" fmla="*/ 1517 h 4386"/>
                <a:gd name="T2" fmla="*/ 5523 w 7911"/>
                <a:gd name="T3" fmla="*/ 3303 h 4386"/>
                <a:gd name="T4" fmla="*/ 5245 w 7911"/>
                <a:gd name="T5" fmla="*/ 4010 h 4386"/>
                <a:gd name="T6" fmla="*/ 4475 w 7911"/>
                <a:gd name="T7" fmla="*/ 4239 h 4386"/>
                <a:gd name="T8" fmla="*/ 294 w 7911"/>
                <a:gd name="T9" fmla="*/ 1996 h 4386"/>
                <a:gd name="T10" fmla="*/ 834 w 7911"/>
                <a:gd name="T11" fmla="*/ 1197 h 4386"/>
                <a:gd name="T12" fmla="*/ 2037 w 7911"/>
                <a:gd name="T13" fmla="*/ 1413 h 4386"/>
                <a:gd name="T14" fmla="*/ 3449 w 7911"/>
                <a:gd name="T15" fmla="*/ 1679 h 4386"/>
                <a:gd name="T16" fmla="*/ 4172 w 7911"/>
                <a:gd name="T17" fmla="*/ 1446 h 4386"/>
                <a:gd name="T18" fmla="*/ 6077 w 7911"/>
                <a:gd name="T19" fmla="*/ 0 h 4386"/>
                <a:gd name="T20" fmla="*/ 7911 w 7911"/>
                <a:gd name="T21" fmla="*/ 1517 h 4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11" h="4386">
                  <a:moveTo>
                    <a:pt x="7911" y="1517"/>
                  </a:moveTo>
                  <a:lnTo>
                    <a:pt x="5523" y="3303"/>
                  </a:lnTo>
                  <a:cubicBezTo>
                    <a:pt x="5444" y="3539"/>
                    <a:pt x="5359" y="3797"/>
                    <a:pt x="5245" y="4010"/>
                  </a:cubicBezTo>
                  <a:cubicBezTo>
                    <a:pt x="5097" y="4285"/>
                    <a:pt x="4751" y="4386"/>
                    <a:pt x="4475" y="4239"/>
                  </a:cubicBezTo>
                  <a:lnTo>
                    <a:pt x="294" y="1996"/>
                  </a:lnTo>
                  <a:cubicBezTo>
                    <a:pt x="70" y="1878"/>
                    <a:pt x="0" y="1102"/>
                    <a:pt x="834" y="1197"/>
                  </a:cubicBezTo>
                  <a:cubicBezTo>
                    <a:pt x="1122" y="1229"/>
                    <a:pt x="1573" y="1318"/>
                    <a:pt x="2037" y="1413"/>
                  </a:cubicBezTo>
                  <a:cubicBezTo>
                    <a:pt x="2601" y="1530"/>
                    <a:pt x="3121" y="1625"/>
                    <a:pt x="3449" y="1679"/>
                  </a:cubicBezTo>
                  <a:cubicBezTo>
                    <a:pt x="3749" y="1728"/>
                    <a:pt x="3784" y="1728"/>
                    <a:pt x="4172" y="1446"/>
                  </a:cubicBezTo>
                  <a:cubicBezTo>
                    <a:pt x="4537" y="1180"/>
                    <a:pt x="6077" y="0"/>
                    <a:pt x="6077" y="0"/>
                  </a:cubicBezTo>
                  <a:lnTo>
                    <a:pt x="7911" y="1517"/>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18" name="Freeform 63">
              <a:extLst>
                <a:ext uri="{FF2B5EF4-FFF2-40B4-BE49-F238E27FC236}">
                  <a16:creationId xmlns:a16="http://schemas.microsoft.com/office/drawing/2014/main" id="{D6465C29-4AB9-4921-966A-79C619CE1354}"/>
                </a:ext>
              </a:extLst>
            </p:cNvPr>
            <p:cNvSpPr>
              <a:spLocks/>
            </p:cNvSpPr>
            <p:nvPr/>
          </p:nvSpPr>
          <p:spPr bwMode="auto">
            <a:xfrm>
              <a:off x="6081713" y="4662488"/>
              <a:ext cx="396875" cy="241300"/>
            </a:xfrm>
            <a:custGeom>
              <a:avLst/>
              <a:gdLst>
                <a:gd name="T0" fmla="*/ 230 w 5533"/>
                <a:gd name="T1" fmla="*/ 982 h 3372"/>
                <a:gd name="T2" fmla="*/ 4411 w 5533"/>
                <a:gd name="T3" fmla="*/ 3224 h 3372"/>
                <a:gd name="T4" fmla="*/ 5262 w 5533"/>
                <a:gd name="T5" fmla="*/ 2931 h 3372"/>
                <a:gd name="T6" fmla="*/ 5533 w 5533"/>
                <a:gd name="T7" fmla="*/ 2216 h 3372"/>
                <a:gd name="T8" fmla="*/ 4973 w 5533"/>
                <a:gd name="T9" fmla="*/ 1945 h 3372"/>
                <a:gd name="T10" fmla="*/ 2875 w 5533"/>
                <a:gd name="T11" fmla="*/ 1338 h 3372"/>
                <a:gd name="T12" fmla="*/ 2047 w 5533"/>
                <a:gd name="T13" fmla="*/ 325 h 3372"/>
                <a:gd name="T14" fmla="*/ 836 w 5533"/>
                <a:gd name="T15" fmla="*/ 95 h 3372"/>
                <a:gd name="T16" fmla="*/ 230 w 5533"/>
                <a:gd name="T17" fmla="*/ 982 h 3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33" h="3372">
                  <a:moveTo>
                    <a:pt x="230" y="982"/>
                  </a:moveTo>
                  <a:cubicBezTo>
                    <a:pt x="1276" y="1541"/>
                    <a:pt x="4411" y="3224"/>
                    <a:pt x="4411" y="3224"/>
                  </a:cubicBezTo>
                  <a:cubicBezTo>
                    <a:pt x="4687" y="3372"/>
                    <a:pt x="5114" y="3206"/>
                    <a:pt x="5262" y="2931"/>
                  </a:cubicBezTo>
                  <a:cubicBezTo>
                    <a:pt x="5376" y="2718"/>
                    <a:pt x="5454" y="2451"/>
                    <a:pt x="5533" y="2216"/>
                  </a:cubicBezTo>
                  <a:cubicBezTo>
                    <a:pt x="5398" y="2099"/>
                    <a:pt x="5214" y="2002"/>
                    <a:pt x="4973" y="1945"/>
                  </a:cubicBezTo>
                  <a:cubicBezTo>
                    <a:pt x="4080" y="1736"/>
                    <a:pt x="3084" y="1475"/>
                    <a:pt x="2875" y="1338"/>
                  </a:cubicBezTo>
                  <a:cubicBezTo>
                    <a:pt x="2542" y="1119"/>
                    <a:pt x="2256" y="594"/>
                    <a:pt x="2047" y="325"/>
                  </a:cubicBezTo>
                  <a:cubicBezTo>
                    <a:pt x="1583" y="230"/>
                    <a:pt x="1122" y="127"/>
                    <a:pt x="836" y="95"/>
                  </a:cubicBezTo>
                  <a:cubicBezTo>
                    <a:pt x="0" y="0"/>
                    <a:pt x="6" y="863"/>
                    <a:pt x="230" y="98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9" name="Freeform 64">
              <a:extLst>
                <a:ext uri="{FF2B5EF4-FFF2-40B4-BE49-F238E27FC236}">
                  <a16:creationId xmlns:a16="http://schemas.microsoft.com/office/drawing/2014/main" id="{A1048553-3F33-418B-9008-6251EE73EBA4}"/>
                </a:ext>
              </a:extLst>
            </p:cNvPr>
            <p:cNvSpPr>
              <a:spLocks/>
            </p:cNvSpPr>
            <p:nvPr/>
          </p:nvSpPr>
          <p:spPr bwMode="auto">
            <a:xfrm>
              <a:off x="6459538" y="4627563"/>
              <a:ext cx="119063" cy="158750"/>
            </a:xfrm>
            <a:custGeom>
              <a:avLst/>
              <a:gdLst>
                <a:gd name="T0" fmla="*/ 1654 w 1654"/>
                <a:gd name="T1" fmla="*/ 1659 h 2225"/>
                <a:gd name="T2" fmla="*/ 0 w 1654"/>
                <a:gd name="T3" fmla="*/ 0 h 2225"/>
                <a:gd name="T4" fmla="*/ 898 w 1654"/>
                <a:gd name="T5" fmla="*/ 2225 h 2225"/>
                <a:gd name="T6" fmla="*/ 1654 w 1654"/>
                <a:gd name="T7" fmla="*/ 1659 h 2225"/>
              </a:gdLst>
              <a:ahLst/>
              <a:cxnLst>
                <a:cxn ang="0">
                  <a:pos x="T0" y="T1"/>
                </a:cxn>
                <a:cxn ang="0">
                  <a:pos x="T2" y="T3"/>
                </a:cxn>
                <a:cxn ang="0">
                  <a:pos x="T4" y="T5"/>
                </a:cxn>
                <a:cxn ang="0">
                  <a:pos x="T6" y="T7"/>
                </a:cxn>
              </a:cxnLst>
              <a:rect l="0" t="0" r="r" b="b"/>
              <a:pathLst>
                <a:path w="1654" h="2225">
                  <a:moveTo>
                    <a:pt x="1654" y="1659"/>
                  </a:moveTo>
                  <a:lnTo>
                    <a:pt x="0" y="0"/>
                  </a:lnTo>
                  <a:lnTo>
                    <a:pt x="898" y="2225"/>
                  </a:lnTo>
                  <a:lnTo>
                    <a:pt x="1654" y="165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0" name="Freeform 65">
              <a:extLst>
                <a:ext uri="{FF2B5EF4-FFF2-40B4-BE49-F238E27FC236}">
                  <a16:creationId xmlns:a16="http://schemas.microsoft.com/office/drawing/2014/main" id="{ADBEB009-5579-4D6A-88E8-BA07BA36C179}"/>
                </a:ext>
              </a:extLst>
            </p:cNvPr>
            <p:cNvSpPr>
              <a:spLocks/>
            </p:cNvSpPr>
            <p:nvPr/>
          </p:nvSpPr>
          <p:spPr bwMode="auto">
            <a:xfrm>
              <a:off x="6356351" y="3781425"/>
              <a:ext cx="1501775" cy="1030287"/>
            </a:xfrm>
            <a:custGeom>
              <a:avLst/>
              <a:gdLst>
                <a:gd name="T0" fmla="*/ 20939 w 20939"/>
                <a:gd name="T1" fmla="*/ 1628 h 14439"/>
                <a:gd name="T2" fmla="*/ 13822 w 20939"/>
                <a:gd name="T3" fmla="*/ 5483 h 14439"/>
                <a:gd name="T4" fmla="*/ 3872 w 20939"/>
                <a:gd name="T5" fmla="*/ 14439 h 14439"/>
                <a:gd name="T6" fmla="*/ 0 w 20939"/>
                <a:gd name="T7" fmla="*/ 10395 h 14439"/>
                <a:gd name="T8" fmla="*/ 7780 w 20939"/>
                <a:gd name="T9" fmla="*/ 2660 h 14439"/>
                <a:gd name="T10" fmla="*/ 13361 w 20939"/>
                <a:gd name="T11" fmla="*/ 227 h 14439"/>
                <a:gd name="T12" fmla="*/ 20939 w 20939"/>
                <a:gd name="T13" fmla="*/ 1628 h 14439"/>
              </a:gdLst>
              <a:ahLst/>
              <a:cxnLst>
                <a:cxn ang="0">
                  <a:pos x="T0" y="T1"/>
                </a:cxn>
                <a:cxn ang="0">
                  <a:pos x="T2" y="T3"/>
                </a:cxn>
                <a:cxn ang="0">
                  <a:pos x="T4" y="T5"/>
                </a:cxn>
                <a:cxn ang="0">
                  <a:pos x="T6" y="T7"/>
                </a:cxn>
                <a:cxn ang="0">
                  <a:pos x="T8" y="T9"/>
                </a:cxn>
                <a:cxn ang="0">
                  <a:pos x="T10" y="T11"/>
                </a:cxn>
                <a:cxn ang="0">
                  <a:pos x="T12" y="T13"/>
                </a:cxn>
              </a:cxnLst>
              <a:rect l="0" t="0" r="r" b="b"/>
              <a:pathLst>
                <a:path w="20939" h="14439">
                  <a:moveTo>
                    <a:pt x="20939" y="1628"/>
                  </a:moveTo>
                  <a:lnTo>
                    <a:pt x="13822" y="5483"/>
                  </a:lnTo>
                  <a:lnTo>
                    <a:pt x="3872" y="14439"/>
                  </a:lnTo>
                  <a:lnTo>
                    <a:pt x="0" y="10395"/>
                  </a:lnTo>
                  <a:cubicBezTo>
                    <a:pt x="0" y="10395"/>
                    <a:pt x="5251" y="5183"/>
                    <a:pt x="7780" y="2660"/>
                  </a:cubicBezTo>
                  <a:cubicBezTo>
                    <a:pt x="9602" y="843"/>
                    <a:pt x="10862" y="0"/>
                    <a:pt x="13361" y="227"/>
                  </a:cubicBezTo>
                  <a:cubicBezTo>
                    <a:pt x="14801" y="358"/>
                    <a:pt x="17200" y="816"/>
                    <a:pt x="20939" y="162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1" name="Freeform 66">
              <a:extLst>
                <a:ext uri="{FF2B5EF4-FFF2-40B4-BE49-F238E27FC236}">
                  <a16:creationId xmlns:a16="http://schemas.microsoft.com/office/drawing/2014/main" id="{69CE08FE-B1BD-408F-8732-0F7149E04332}"/>
                </a:ext>
              </a:extLst>
            </p:cNvPr>
            <p:cNvSpPr>
              <a:spLocks/>
            </p:cNvSpPr>
            <p:nvPr/>
          </p:nvSpPr>
          <p:spPr bwMode="auto">
            <a:xfrm>
              <a:off x="7121526" y="3824288"/>
              <a:ext cx="1001713" cy="506412"/>
            </a:xfrm>
            <a:custGeom>
              <a:avLst/>
              <a:gdLst>
                <a:gd name="T0" fmla="*/ 12892 w 13985"/>
                <a:gd name="T1" fmla="*/ 1305 h 7091"/>
                <a:gd name="T2" fmla="*/ 13985 w 13985"/>
                <a:gd name="T3" fmla="*/ 7091 h 7091"/>
                <a:gd name="T4" fmla="*/ 12879 w 13985"/>
                <a:gd name="T5" fmla="*/ 7091 h 7091"/>
                <a:gd name="T6" fmla="*/ 8809 w 13985"/>
                <a:gd name="T7" fmla="*/ 6567 h 7091"/>
                <a:gd name="T8" fmla="*/ 0 w 13985"/>
                <a:gd name="T9" fmla="*/ 4262 h 7091"/>
                <a:gd name="T10" fmla="*/ 5201 w 13985"/>
                <a:gd name="T11" fmla="*/ 0 h 7091"/>
                <a:gd name="T12" fmla="*/ 12892 w 13985"/>
                <a:gd name="T13" fmla="*/ 1305 h 7091"/>
              </a:gdLst>
              <a:ahLst/>
              <a:cxnLst>
                <a:cxn ang="0">
                  <a:pos x="T0" y="T1"/>
                </a:cxn>
                <a:cxn ang="0">
                  <a:pos x="T2" y="T3"/>
                </a:cxn>
                <a:cxn ang="0">
                  <a:pos x="T4" y="T5"/>
                </a:cxn>
                <a:cxn ang="0">
                  <a:pos x="T6" y="T7"/>
                </a:cxn>
                <a:cxn ang="0">
                  <a:pos x="T8" y="T9"/>
                </a:cxn>
                <a:cxn ang="0">
                  <a:pos x="T10" y="T11"/>
                </a:cxn>
                <a:cxn ang="0">
                  <a:pos x="T12" y="T13"/>
                </a:cxn>
              </a:cxnLst>
              <a:rect l="0" t="0" r="r" b="b"/>
              <a:pathLst>
                <a:path w="13985" h="7091">
                  <a:moveTo>
                    <a:pt x="12892" y="1305"/>
                  </a:moveTo>
                  <a:lnTo>
                    <a:pt x="13985" y="7091"/>
                  </a:lnTo>
                  <a:lnTo>
                    <a:pt x="12879" y="7091"/>
                  </a:lnTo>
                  <a:cubicBezTo>
                    <a:pt x="11506" y="7091"/>
                    <a:pt x="10138" y="6915"/>
                    <a:pt x="8809" y="6567"/>
                  </a:cubicBezTo>
                  <a:lnTo>
                    <a:pt x="0" y="4262"/>
                  </a:lnTo>
                  <a:lnTo>
                    <a:pt x="5201" y="0"/>
                  </a:lnTo>
                  <a:lnTo>
                    <a:pt x="12892" y="130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67">
              <a:extLst>
                <a:ext uri="{FF2B5EF4-FFF2-40B4-BE49-F238E27FC236}">
                  <a16:creationId xmlns:a16="http://schemas.microsoft.com/office/drawing/2014/main" id="{21D3A59A-7DE4-4A5F-83C4-16E1BBBF3AF5}"/>
                </a:ext>
              </a:extLst>
            </p:cNvPr>
            <p:cNvSpPr>
              <a:spLocks/>
            </p:cNvSpPr>
            <p:nvPr/>
          </p:nvSpPr>
          <p:spPr bwMode="auto">
            <a:xfrm>
              <a:off x="7251701" y="3916363"/>
              <a:ext cx="823913" cy="414337"/>
            </a:xfrm>
            <a:custGeom>
              <a:avLst/>
              <a:gdLst>
                <a:gd name="T0" fmla="*/ 2954 w 11501"/>
                <a:gd name="T1" fmla="*/ 5797 h 5797"/>
                <a:gd name="T2" fmla="*/ 11501 w 11501"/>
                <a:gd name="T3" fmla="*/ 5797 h 5797"/>
                <a:gd name="T4" fmla="*/ 6623 w 11501"/>
                <a:gd name="T5" fmla="*/ 0 h 5797"/>
                <a:gd name="T6" fmla="*/ 0 w 11501"/>
                <a:gd name="T7" fmla="*/ 4491 h 5797"/>
                <a:gd name="T8" fmla="*/ 2954 w 11501"/>
                <a:gd name="T9" fmla="*/ 5797 h 5797"/>
              </a:gdLst>
              <a:ahLst/>
              <a:cxnLst>
                <a:cxn ang="0">
                  <a:pos x="T0" y="T1"/>
                </a:cxn>
                <a:cxn ang="0">
                  <a:pos x="T2" y="T3"/>
                </a:cxn>
                <a:cxn ang="0">
                  <a:pos x="T4" y="T5"/>
                </a:cxn>
                <a:cxn ang="0">
                  <a:pos x="T6" y="T7"/>
                </a:cxn>
                <a:cxn ang="0">
                  <a:pos x="T8" y="T9"/>
                </a:cxn>
              </a:cxnLst>
              <a:rect l="0" t="0" r="r" b="b"/>
              <a:pathLst>
                <a:path w="11501" h="5797">
                  <a:moveTo>
                    <a:pt x="2954" y="5797"/>
                  </a:moveTo>
                  <a:lnTo>
                    <a:pt x="11501" y="5797"/>
                  </a:lnTo>
                  <a:lnTo>
                    <a:pt x="6623" y="0"/>
                  </a:lnTo>
                  <a:lnTo>
                    <a:pt x="0" y="4491"/>
                  </a:lnTo>
                  <a:lnTo>
                    <a:pt x="2954" y="5797"/>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68">
              <a:extLst>
                <a:ext uri="{FF2B5EF4-FFF2-40B4-BE49-F238E27FC236}">
                  <a16:creationId xmlns:a16="http://schemas.microsoft.com/office/drawing/2014/main" id="{4F6AB42E-F979-46D7-8BEA-D8727ECA2FAC}"/>
                </a:ext>
              </a:extLst>
            </p:cNvPr>
            <p:cNvSpPr>
              <a:spLocks/>
            </p:cNvSpPr>
            <p:nvPr/>
          </p:nvSpPr>
          <p:spPr bwMode="auto">
            <a:xfrm>
              <a:off x="7346951" y="4260850"/>
              <a:ext cx="447675" cy="69850"/>
            </a:xfrm>
            <a:custGeom>
              <a:avLst/>
              <a:gdLst>
                <a:gd name="T0" fmla="*/ 1693 w 6245"/>
                <a:gd name="T1" fmla="*/ 988 h 988"/>
                <a:gd name="T2" fmla="*/ 0 w 6245"/>
                <a:gd name="T3" fmla="*/ 0 h 988"/>
                <a:gd name="T4" fmla="*/ 6245 w 6245"/>
                <a:gd name="T5" fmla="*/ 988 h 988"/>
                <a:gd name="T6" fmla="*/ 1693 w 6245"/>
                <a:gd name="T7" fmla="*/ 988 h 988"/>
              </a:gdLst>
              <a:ahLst/>
              <a:cxnLst>
                <a:cxn ang="0">
                  <a:pos x="T0" y="T1"/>
                </a:cxn>
                <a:cxn ang="0">
                  <a:pos x="T2" y="T3"/>
                </a:cxn>
                <a:cxn ang="0">
                  <a:pos x="T4" y="T5"/>
                </a:cxn>
                <a:cxn ang="0">
                  <a:pos x="T6" y="T7"/>
                </a:cxn>
              </a:cxnLst>
              <a:rect l="0" t="0" r="r" b="b"/>
              <a:pathLst>
                <a:path w="6245" h="988">
                  <a:moveTo>
                    <a:pt x="1693" y="988"/>
                  </a:moveTo>
                  <a:lnTo>
                    <a:pt x="0" y="0"/>
                  </a:lnTo>
                  <a:lnTo>
                    <a:pt x="6245" y="988"/>
                  </a:lnTo>
                  <a:lnTo>
                    <a:pt x="1693" y="98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4" name="Freeform 69">
              <a:extLst>
                <a:ext uri="{FF2B5EF4-FFF2-40B4-BE49-F238E27FC236}">
                  <a16:creationId xmlns:a16="http://schemas.microsoft.com/office/drawing/2014/main" id="{A222752E-F3F1-420B-8451-F347351731EA}"/>
                </a:ext>
              </a:extLst>
            </p:cNvPr>
            <p:cNvSpPr>
              <a:spLocks/>
            </p:cNvSpPr>
            <p:nvPr/>
          </p:nvSpPr>
          <p:spPr bwMode="auto">
            <a:xfrm>
              <a:off x="7442201" y="3811588"/>
              <a:ext cx="225425" cy="31750"/>
            </a:xfrm>
            <a:custGeom>
              <a:avLst/>
              <a:gdLst>
                <a:gd name="T0" fmla="*/ 3090 w 3145"/>
                <a:gd name="T1" fmla="*/ 448 h 448"/>
                <a:gd name="T2" fmla="*/ 3142 w 3145"/>
                <a:gd name="T3" fmla="*/ 401 h 448"/>
                <a:gd name="T4" fmla="*/ 3095 w 3145"/>
                <a:gd name="T5" fmla="*/ 343 h 448"/>
                <a:gd name="T6" fmla="*/ 62 w 3145"/>
                <a:gd name="T7" fmla="*/ 4 h 448"/>
                <a:gd name="T8" fmla="*/ 4 w 3145"/>
                <a:gd name="T9" fmla="*/ 50 h 448"/>
                <a:gd name="T10" fmla="*/ 51 w 3145"/>
                <a:gd name="T11" fmla="*/ 109 h 448"/>
                <a:gd name="T12" fmla="*/ 3084 w 3145"/>
                <a:gd name="T13" fmla="*/ 448 h 448"/>
                <a:gd name="T14" fmla="*/ 3090 w 3145"/>
                <a:gd name="T15" fmla="*/ 448 h 4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45" h="448">
                  <a:moveTo>
                    <a:pt x="3090" y="448"/>
                  </a:moveTo>
                  <a:cubicBezTo>
                    <a:pt x="3116" y="448"/>
                    <a:pt x="3139" y="428"/>
                    <a:pt x="3142" y="401"/>
                  </a:cubicBezTo>
                  <a:cubicBezTo>
                    <a:pt x="3145" y="372"/>
                    <a:pt x="3125" y="346"/>
                    <a:pt x="3095" y="343"/>
                  </a:cubicBezTo>
                  <a:lnTo>
                    <a:pt x="62" y="4"/>
                  </a:lnTo>
                  <a:cubicBezTo>
                    <a:pt x="33" y="0"/>
                    <a:pt x="7" y="21"/>
                    <a:pt x="4" y="50"/>
                  </a:cubicBezTo>
                  <a:cubicBezTo>
                    <a:pt x="0" y="79"/>
                    <a:pt x="21" y="105"/>
                    <a:pt x="51" y="109"/>
                  </a:cubicBezTo>
                  <a:lnTo>
                    <a:pt x="3084" y="448"/>
                  </a:lnTo>
                  <a:cubicBezTo>
                    <a:pt x="3086" y="448"/>
                    <a:pt x="3088" y="448"/>
                    <a:pt x="3090" y="44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5" name="Freeform 70">
              <a:extLst>
                <a:ext uri="{FF2B5EF4-FFF2-40B4-BE49-F238E27FC236}">
                  <a16:creationId xmlns:a16="http://schemas.microsoft.com/office/drawing/2014/main" id="{4981EBD5-F85B-4C4C-9E81-AB7ADC16E880}"/>
                </a:ext>
              </a:extLst>
            </p:cNvPr>
            <p:cNvSpPr>
              <a:spLocks/>
            </p:cNvSpPr>
            <p:nvPr/>
          </p:nvSpPr>
          <p:spPr bwMode="auto">
            <a:xfrm>
              <a:off x="6994526" y="4400550"/>
              <a:ext cx="100013" cy="369887"/>
            </a:xfrm>
            <a:custGeom>
              <a:avLst/>
              <a:gdLst>
                <a:gd name="T0" fmla="*/ 492 w 1398"/>
                <a:gd name="T1" fmla="*/ 799 h 5176"/>
                <a:gd name="T2" fmla="*/ 1398 w 1398"/>
                <a:gd name="T3" fmla="*/ 0 h 5176"/>
                <a:gd name="T4" fmla="*/ 0 w 1398"/>
                <a:gd name="T5" fmla="*/ 5176 h 5176"/>
                <a:gd name="T6" fmla="*/ 492 w 1398"/>
                <a:gd name="T7" fmla="*/ 799 h 5176"/>
              </a:gdLst>
              <a:ahLst/>
              <a:cxnLst>
                <a:cxn ang="0">
                  <a:pos x="T0" y="T1"/>
                </a:cxn>
                <a:cxn ang="0">
                  <a:pos x="T2" y="T3"/>
                </a:cxn>
                <a:cxn ang="0">
                  <a:pos x="T4" y="T5"/>
                </a:cxn>
                <a:cxn ang="0">
                  <a:pos x="T6" y="T7"/>
                </a:cxn>
              </a:cxnLst>
              <a:rect l="0" t="0" r="r" b="b"/>
              <a:pathLst>
                <a:path w="1398" h="5176">
                  <a:moveTo>
                    <a:pt x="492" y="799"/>
                  </a:moveTo>
                  <a:lnTo>
                    <a:pt x="1398" y="0"/>
                  </a:lnTo>
                  <a:lnTo>
                    <a:pt x="0" y="5176"/>
                  </a:lnTo>
                  <a:lnTo>
                    <a:pt x="492" y="79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6" name="Freeform 71">
              <a:extLst>
                <a:ext uri="{FF2B5EF4-FFF2-40B4-BE49-F238E27FC236}">
                  <a16:creationId xmlns:a16="http://schemas.microsoft.com/office/drawing/2014/main" id="{7CE9CCE6-872D-40DF-A2E7-C5B4A8D73B25}"/>
                </a:ext>
              </a:extLst>
            </p:cNvPr>
            <p:cNvSpPr>
              <a:spLocks/>
            </p:cNvSpPr>
            <p:nvPr/>
          </p:nvSpPr>
          <p:spPr bwMode="auto">
            <a:xfrm>
              <a:off x="7527926" y="2112963"/>
              <a:ext cx="928688" cy="912812"/>
            </a:xfrm>
            <a:custGeom>
              <a:avLst/>
              <a:gdLst>
                <a:gd name="T0" fmla="*/ 9620 w 12960"/>
                <a:gd name="T1" fmla="*/ 2324 h 12785"/>
                <a:gd name="T2" fmla="*/ 11850 w 12960"/>
                <a:gd name="T3" fmla="*/ 4559 h 12785"/>
                <a:gd name="T4" fmla="*/ 11426 w 12960"/>
                <a:gd name="T5" fmla="*/ 7929 h 12785"/>
                <a:gd name="T6" fmla="*/ 8819 w 12960"/>
                <a:gd name="T7" fmla="*/ 10869 h 12785"/>
                <a:gd name="T8" fmla="*/ 6322 w 12960"/>
                <a:gd name="T9" fmla="*/ 10897 h 12785"/>
                <a:gd name="T10" fmla="*/ 1931 w 12960"/>
                <a:gd name="T11" fmla="*/ 9978 h 12785"/>
                <a:gd name="T12" fmla="*/ 1019 w 12960"/>
                <a:gd name="T13" fmla="*/ 6845 h 12785"/>
                <a:gd name="T14" fmla="*/ 2602 w 12960"/>
                <a:gd name="T15" fmla="*/ 3307 h 12785"/>
                <a:gd name="T16" fmla="*/ 5622 w 12960"/>
                <a:gd name="T17" fmla="*/ 1374 h 12785"/>
                <a:gd name="T18" fmla="*/ 9620 w 12960"/>
                <a:gd name="T19" fmla="*/ 2324 h 12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60" h="12785">
                  <a:moveTo>
                    <a:pt x="9620" y="2324"/>
                  </a:moveTo>
                  <a:cubicBezTo>
                    <a:pt x="9620" y="2324"/>
                    <a:pt x="11861" y="1565"/>
                    <a:pt x="11850" y="4559"/>
                  </a:cubicBezTo>
                  <a:cubicBezTo>
                    <a:pt x="11847" y="5525"/>
                    <a:pt x="12960" y="6575"/>
                    <a:pt x="11426" y="7929"/>
                  </a:cubicBezTo>
                  <a:cubicBezTo>
                    <a:pt x="10549" y="8703"/>
                    <a:pt x="11620" y="9812"/>
                    <a:pt x="8819" y="10869"/>
                  </a:cubicBezTo>
                  <a:cubicBezTo>
                    <a:pt x="7733" y="11279"/>
                    <a:pt x="6566" y="11045"/>
                    <a:pt x="6322" y="10897"/>
                  </a:cubicBezTo>
                  <a:cubicBezTo>
                    <a:pt x="5423" y="10355"/>
                    <a:pt x="2250" y="12785"/>
                    <a:pt x="1931" y="9978"/>
                  </a:cubicBezTo>
                  <a:cubicBezTo>
                    <a:pt x="1806" y="8870"/>
                    <a:pt x="0" y="9128"/>
                    <a:pt x="1019" y="6845"/>
                  </a:cubicBezTo>
                  <a:cubicBezTo>
                    <a:pt x="1604" y="5530"/>
                    <a:pt x="122" y="4302"/>
                    <a:pt x="2602" y="3307"/>
                  </a:cubicBezTo>
                  <a:cubicBezTo>
                    <a:pt x="3243" y="3049"/>
                    <a:pt x="2651" y="1044"/>
                    <a:pt x="5622" y="1374"/>
                  </a:cubicBezTo>
                  <a:cubicBezTo>
                    <a:pt x="6541" y="1476"/>
                    <a:pt x="8174" y="0"/>
                    <a:pt x="9620" y="23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7" name="Freeform 72">
              <a:extLst>
                <a:ext uri="{FF2B5EF4-FFF2-40B4-BE49-F238E27FC236}">
                  <a16:creationId xmlns:a16="http://schemas.microsoft.com/office/drawing/2014/main" id="{46BC892F-727A-4D36-BEA0-FF0E9871913F}"/>
                </a:ext>
              </a:extLst>
            </p:cNvPr>
            <p:cNvSpPr>
              <a:spLocks/>
            </p:cNvSpPr>
            <p:nvPr/>
          </p:nvSpPr>
          <p:spPr bwMode="auto">
            <a:xfrm>
              <a:off x="7823201" y="2378075"/>
              <a:ext cx="384175" cy="609600"/>
            </a:xfrm>
            <a:custGeom>
              <a:avLst/>
              <a:gdLst>
                <a:gd name="T0" fmla="*/ 5305 w 5369"/>
                <a:gd name="T1" fmla="*/ 2906 h 8525"/>
                <a:gd name="T2" fmla="*/ 4620 w 5369"/>
                <a:gd name="T3" fmla="*/ 3760 h 8525"/>
                <a:gd name="T4" fmla="*/ 4418 w 5369"/>
                <a:gd name="T5" fmla="*/ 4586 h 8525"/>
                <a:gd name="T6" fmla="*/ 4706 w 5369"/>
                <a:gd name="T7" fmla="*/ 6872 h 8525"/>
                <a:gd name="T8" fmla="*/ 1493 w 5369"/>
                <a:gd name="T9" fmla="*/ 6819 h 8525"/>
                <a:gd name="T10" fmla="*/ 1390 w 5369"/>
                <a:gd name="T11" fmla="*/ 6414 h 8525"/>
                <a:gd name="T12" fmla="*/ 3127 w 5369"/>
                <a:gd name="T13" fmla="*/ 5438 h 8525"/>
                <a:gd name="T14" fmla="*/ 1422 w 5369"/>
                <a:gd name="T15" fmla="*/ 5428 h 8525"/>
                <a:gd name="T16" fmla="*/ 287 w 5369"/>
                <a:gd name="T17" fmla="*/ 4008 h 8525"/>
                <a:gd name="T18" fmla="*/ 211 w 5369"/>
                <a:gd name="T19" fmla="*/ 3766 h 8525"/>
                <a:gd name="T20" fmla="*/ 159 w 5369"/>
                <a:gd name="T21" fmla="*/ 3557 h 8525"/>
                <a:gd name="T22" fmla="*/ 86 w 5369"/>
                <a:gd name="T23" fmla="*/ 3162 h 8525"/>
                <a:gd name="T24" fmla="*/ 56 w 5369"/>
                <a:gd name="T25" fmla="*/ 2900 h 8525"/>
                <a:gd name="T26" fmla="*/ 42 w 5369"/>
                <a:gd name="T27" fmla="*/ 2721 h 8525"/>
                <a:gd name="T28" fmla="*/ 70 w 5369"/>
                <a:gd name="T29" fmla="*/ 1570 h 8525"/>
                <a:gd name="T30" fmla="*/ 1419 w 5369"/>
                <a:gd name="T31" fmla="*/ 33 h 8525"/>
                <a:gd name="T32" fmla="*/ 3156 w 5369"/>
                <a:gd name="T33" fmla="*/ 789 h 8525"/>
                <a:gd name="T34" fmla="*/ 4155 w 5369"/>
                <a:gd name="T35" fmla="*/ 2255 h 8525"/>
                <a:gd name="T36" fmla="*/ 4325 w 5369"/>
                <a:gd name="T37" fmla="*/ 2511 h 8525"/>
                <a:gd name="T38" fmla="*/ 4508 w 5369"/>
                <a:gd name="T39" fmla="*/ 2394 h 8525"/>
                <a:gd name="T40" fmla="*/ 4647 w 5369"/>
                <a:gd name="T41" fmla="*/ 2246 h 8525"/>
                <a:gd name="T42" fmla="*/ 5305 w 5369"/>
                <a:gd name="T43" fmla="*/ 2906 h 8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69" h="8525">
                  <a:moveTo>
                    <a:pt x="5305" y="2906"/>
                  </a:moveTo>
                  <a:cubicBezTo>
                    <a:pt x="5256" y="3472"/>
                    <a:pt x="4996" y="3794"/>
                    <a:pt x="4620" y="3760"/>
                  </a:cubicBezTo>
                  <a:cubicBezTo>
                    <a:pt x="4608" y="3938"/>
                    <a:pt x="4560" y="4293"/>
                    <a:pt x="4418" y="4586"/>
                  </a:cubicBezTo>
                  <a:lnTo>
                    <a:pt x="4706" y="6872"/>
                  </a:lnTo>
                  <a:cubicBezTo>
                    <a:pt x="3084" y="8525"/>
                    <a:pt x="1493" y="6819"/>
                    <a:pt x="1493" y="6819"/>
                  </a:cubicBezTo>
                  <a:lnTo>
                    <a:pt x="1390" y="6414"/>
                  </a:lnTo>
                  <a:lnTo>
                    <a:pt x="3127" y="5438"/>
                  </a:lnTo>
                  <a:cubicBezTo>
                    <a:pt x="2385" y="5724"/>
                    <a:pt x="1807" y="5619"/>
                    <a:pt x="1422" y="5428"/>
                  </a:cubicBezTo>
                  <a:cubicBezTo>
                    <a:pt x="824" y="5132"/>
                    <a:pt x="486" y="4582"/>
                    <a:pt x="287" y="4008"/>
                  </a:cubicBezTo>
                  <a:cubicBezTo>
                    <a:pt x="258" y="3928"/>
                    <a:pt x="233" y="3847"/>
                    <a:pt x="211" y="3766"/>
                  </a:cubicBezTo>
                  <a:cubicBezTo>
                    <a:pt x="192" y="3697"/>
                    <a:pt x="174" y="3627"/>
                    <a:pt x="159" y="3557"/>
                  </a:cubicBezTo>
                  <a:cubicBezTo>
                    <a:pt x="128" y="3424"/>
                    <a:pt x="105" y="3292"/>
                    <a:pt x="86" y="3162"/>
                  </a:cubicBezTo>
                  <a:cubicBezTo>
                    <a:pt x="74" y="3073"/>
                    <a:pt x="64" y="2986"/>
                    <a:pt x="56" y="2900"/>
                  </a:cubicBezTo>
                  <a:cubicBezTo>
                    <a:pt x="50" y="2839"/>
                    <a:pt x="46" y="2780"/>
                    <a:pt x="42" y="2721"/>
                  </a:cubicBezTo>
                  <a:cubicBezTo>
                    <a:pt x="0" y="2069"/>
                    <a:pt x="19" y="1854"/>
                    <a:pt x="70" y="1570"/>
                  </a:cubicBezTo>
                  <a:cubicBezTo>
                    <a:pt x="226" y="715"/>
                    <a:pt x="807" y="0"/>
                    <a:pt x="1419" y="33"/>
                  </a:cubicBezTo>
                  <a:cubicBezTo>
                    <a:pt x="2039" y="68"/>
                    <a:pt x="1916" y="584"/>
                    <a:pt x="3156" y="789"/>
                  </a:cubicBezTo>
                  <a:cubicBezTo>
                    <a:pt x="3942" y="918"/>
                    <a:pt x="4081" y="1558"/>
                    <a:pt x="4155" y="2255"/>
                  </a:cubicBezTo>
                  <a:cubicBezTo>
                    <a:pt x="4175" y="2438"/>
                    <a:pt x="4242" y="2516"/>
                    <a:pt x="4325" y="2511"/>
                  </a:cubicBezTo>
                  <a:cubicBezTo>
                    <a:pt x="4382" y="2508"/>
                    <a:pt x="4446" y="2466"/>
                    <a:pt x="4508" y="2394"/>
                  </a:cubicBezTo>
                  <a:cubicBezTo>
                    <a:pt x="4548" y="2350"/>
                    <a:pt x="4593" y="2300"/>
                    <a:pt x="4647" y="2246"/>
                  </a:cubicBezTo>
                  <a:cubicBezTo>
                    <a:pt x="4917" y="1973"/>
                    <a:pt x="5369" y="2155"/>
                    <a:pt x="5305" y="2906"/>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28" name="Freeform 73">
              <a:extLst>
                <a:ext uri="{FF2B5EF4-FFF2-40B4-BE49-F238E27FC236}">
                  <a16:creationId xmlns:a16="http://schemas.microsoft.com/office/drawing/2014/main" id="{B2291457-C41F-471A-8F27-187F78C0652F}"/>
                </a:ext>
              </a:extLst>
            </p:cNvPr>
            <p:cNvSpPr>
              <a:spLocks/>
            </p:cNvSpPr>
            <p:nvPr/>
          </p:nvSpPr>
          <p:spPr bwMode="auto">
            <a:xfrm>
              <a:off x="7834313" y="2474913"/>
              <a:ext cx="74613" cy="33337"/>
            </a:xfrm>
            <a:custGeom>
              <a:avLst/>
              <a:gdLst>
                <a:gd name="T0" fmla="*/ 431 w 1055"/>
                <a:gd name="T1" fmla="*/ 93 h 464"/>
                <a:gd name="T2" fmla="*/ 1016 w 1055"/>
                <a:gd name="T3" fmla="*/ 93 h 464"/>
                <a:gd name="T4" fmla="*/ 1047 w 1055"/>
                <a:gd name="T5" fmla="*/ 156 h 464"/>
                <a:gd name="T6" fmla="*/ 984 w 1055"/>
                <a:gd name="T7" fmla="*/ 186 h 464"/>
                <a:gd name="T8" fmla="*/ 94 w 1055"/>
                <a:gd name="T9" fmla="*/ 439 h 464"/>
                <a:gd name="T10" fmla="*/ 25 w 1055"/>
                <a:gd name="T11" fmla="*/ 447 h 464"/>
                <a:gd name="T12" fmla="*/ 17 w 1055"/>
                <a:gd name="T13" fmla="*/ 378 h 464"/>
                <a:gd name="T14" fmla="*/ 431 w 1055"/>
                <a:gd name="T15" fmla="*/ 93 h 4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5" h="464">
                  <a:moveTo>
                    <a:pt x="431" y="93"/>
                  </a:moveTo>
                  <a:cubicBezTo>
                    <a:pt x="732" y="0"/>
                    <a:pt x="1011" y="92"/>
                    <a:pt x="1016" y="93"/>
                  </a:cubicBezTo>
                  <a:cubicBezTo>
                    <a:pt x="1041" y="102"/>
                    <a:pt x="1055" y="130"/>
                    <a:pt x="1047" y="156"/>
                  </a:cubicBezTo>
                  <a:cubicBezTo>
                    <a:pt x="1037" y="181"/>
                    <a:pt x="1010" y="195"/>
                    <a:pt x="984" y="186"/>
                  </a:cubicBezTo>
                  <a:cubicBezTo>
                    <a:pt x="962" y="179"/>
                    <a:pt x="437" y="8"/>
                    <a:pt x="94" y="439"/>
                  </a:cubicBezTo>
                  <a:cubicBezTo>
                    <a:pt x="77" y="460"/>
                    <a:pt x="46" y="464"/>
                    <a:pt x="25" y="447"/>
                  </a:cubicBezTo>
                  <a:cubicBezTo>
                    <a:pt x="4" y="430"/>
                    <a:pt x="0" y="399"/>
                    <a:pt x="17" y="378"/>
                  </a:cubicBezTo>
                  <a:cubicBezTo>
                    <a:pt x="142" y="222"/>
                    <a:pt x="289" y="137"/>
                    <a:pt x="431" y="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9" name="Freeform 74">
              <a:extLst>
                <a:ext uri="{FF2B5EF4-FFF2-40B4-BE49-F238E27FC236}">
                  <a16:creationId xmlns:a16="http://schemas.microsoft.com/office/drawing/2014/main" id="{4EE58960-1045-4C79-A64B-DB9720399F08}"/>
                </a:ext>
              </a:extLst>
            </p:cNvPr>
            <p:cNvSpPr>
              <a:spLocks/>
            </p:cNvSpPr>
            <p:nvPr/>
          </p:nvSpPr>
          <p:spPr bwMode="auto">
            <a:xfrm>
              <a:off x="7997826" y="2466975"/>
              <a:ext cx="77788" cy="28575"/>
            </a:xfrm>
            <a:custGeom>
              <a:avLst/>
              <a:gdLst>
                <a:gd name="T0" fmla="*/ 614 w 1078"/>
                <a:gd name="T1" fmla="*/ 83 h 406"/>
                <a:gd name="T2" fmla="*/ 34 w 1078"/>
                <a:gd name="T3" fmla="*/ 154 h 406"/>
                <a:gd name="T4" fmla="*/ 11 w 1078"/>
                <a:gd name="T5" fmla="*/ 220 h 406"/>
                <a:gd name="T6" fmla="*/ 77 w 1078"/>
                <a:gd name="T7" fmla="*/ 243 h 406"/>
                <a:gd name="T8" fmla="*/ 991 w 1078"/>
                <a:gd name="T9" fmla="*/ 387 h 406"/>
                <a:gd name="T10" fmla="*/ 1060 w 1078"/>
                <a:gd name="T11" fmla="*/ 386 h 406"/>
                <a:gd name="T12" fmla="*/ 1059 w 1078"/>
                <a:gd name="T13" fmla="*/ 317 h 406"/>
                <a:gd name="T14" fmla="*/ 614 w 1078"/>
                <a:gd name="T15" fmla="*/ 83 h 4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8" h="406">
                  <a:moveTo>
                    <a:pt x="614" y="83"/>
                  </a:moveTo>
                  <a:cubicBezTo>
                    <a:pt x="304" y="27"/>
                    <a:pt x="38" y="152"/>
                    <a:pt x="34" y="154"/>
                  </a:cubicBezTo>
                  <a:cubicBezTo>
                    <a:pt x="10" y="166"/>
                    <a:pt x="0" y="195"/>
                    <a:pt x="11" y="220"/>
                  </a:cubicBezTo>
                  <a:cubicBezTo>
                    <a:pt x="23" y="244"/>
                    <a:pt x="52" y="254"/>
                    <a:pt x="77" y="243"/>
                  </a:cubicBezTo>
                  <a:cubicBezTo>
                    <a:pt x="97" y="232"/>
                    <a:pt x="597" y="0"/>
                    <a:pt x="991" y="387"/>
                  </a:cubicBezTo>
                  <a:cubicBezTo>
                    <a:pt x="1010" y="406"/>
                    <a:pt x="1041" y="406"/>
                    <a:pt x="1060" y="386"/>
                  </a:cubicBezTo>
                  <a:cubicBezTo>
                    <a:pt x="1078" y="367"/>
                    <a:pt x="1078" y="336"/>
                    <a:pt x="1059" y="317"/>
                  </a:cubicBezTo>
                  <a:cubicBezTo>
                    <a:pt x="917" y="177"/>
                    <a:pt x="761" y="110"/>
                    <a:pt x="614" y="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0" name="Freeform 75">
              <a:extLst>
                <a:ext uri="{FF2B5EF4-FFF2-40B4-BE49-F238E27FC236}">
                  <a16:creationId xmlns:a16="http://schemas.microsoft.com/office/drawing/2014/main" id="{4FFC1EB1-A76F-4DF7-93BB-B62730AED3D5}"/>
                </a:ext>
              </a:extLst>
            </p:cNvPr>
            <p:cNvSpPr>
              <a:spLocks/>
            </p:cNvSpPr>
            <p:nvPr/>
          </p:nvSpPr>
          <p:spPr bwMode="auto">
            <a:xfrm>
              <a:off x="7856538" y="2535238"/>
              <a:ext cx="33338" cy="39687"/>
            </a:xfrm>
            <a:custGeom>
              <a:avLst/>
              <a:gdLst>
                <a:gd name="T0" fmla="*/ 473 w 482"/>
                <a:gd name="T1" fmla="*/ 262 h 553"/>
                <a:gd name="T2" fmla="*/ 258 w 482"/>
                <a:gd name="T3" fmla="*/ 545 h 553"/>
                <a:gd name="T4" fmla="*/ 10 w 482"/>
                <a:gd name="T5" fmla="*/ 291 h 553"/>
                <a:gd name="T6" fmla="*/ 225 w 482"/>
                <a:gd name="T7" fmla="*/ 8 h 553"/>
                <a:gd name="T8" fmla="*/ 473 w 482"/>
                <a:gd name="T9" fmla="*/ 262 h 553"/>
              </a:gdLst>
              <a:ahLst/>
              <a:cxnLst>
                <a:cxn ang="0">
                  <a:pos x="T0" y="T1"/>
                </a:cxn>
                <a:cxn ang="0">
                  <a:pos x="T2" y="T3"/>
                </a:cxn>
                <a:cxn ang="0">
                  <a:pos x="T4" y="T5"/>
                </a:cxn>
                <a:cxn ang="0">
                  <a:pos x="T6" y="T7"/>
                </a:cxn>
                <a:cxn ang="0">
                  <a:pos x="T8" y="T9"/>
                </a:cxn>
              </a:cxnLst>
              <a:rect l="0" t="0" r="r" b="b"/>
              <a:pathLst>
                <a:path w="482" h="553">
                  <a:moveTo>
                    <a:pt x="473" y="262"/>
                  </a:moveTo>
                  <a:cubicBezTo>
                    <a:pt x="482" y="411"/>
                    <a:pt x="386" y="537"/>
                    <a:pt x="258" y="545"/>
                  </a:cubicBezTo>
                  <a:cubicBezTo>
                    <a:pt x="130" y="553"/>
                    <a:pt x="20" y="439"/>
                    <a:pt x="10" y="291"/>
                  </a:cubicBezTo>
                  <a:cubicBezTo>
                    <a:pt x="0" y="142"/>
                    <a:pt x="97" y="16"/>
                    <a:pt x="225" y="8"/>
                  </a:cubicBezTo>
                  <a:cubicBezTo>
                    <a:pt x="353" y="0"/>
                    <a:pt x="464" y="114"/>
                    <a:pt x="473" y="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1" name="Freeform 76">
              <a:extLst>
                <a:ext uri="{FF2B5EF4-FFF2-40B4-BE49-F238E27FC236}">
                  <a16:creationId xmlns:a16="http://schemas.microsoft.com/office/drawing/2014/main" id="{EE3F1B1B-84F8-4DA4-B54C-308C926CC2D1}"/>
                </a:ext>
              </a:extLst>
            </p:cNvPr>
            <p:cNvSpPr>
              <a:spLocks/>
            </p:cNvSpPr>
            <p:nvPr/>
          </p:nvSpPr>
          <p:spPr bwMode="auto">
            <a:xfrm>
              <a:off x="8007351" y="2527300"/>
              <a:ext cx="33338" cy="39687"/>
            </a:xfrm>
            <a:custGeom>
              <a:avLst/>
              <a:gdLst>
                <a:gd name="T0" fmla="*/ 472 w 481"/>
                <a:gd name="T1" fmla="*/ 262 h 553"/>
                <a:gd name="T2" fmla="*/ 257 w 481"/>
                <a:gd name="T3" fmla="*/ 545 h 553"/>
                <a:gd name="T4" fmla="*/ 9 w 481"/>
                <a:gd name="T5" fmla="*/ 291 h 553"/>
                <a:gd name="T6" fmla="*/ 224 w 481"/>
                <a:gd name="T7" fmla="*/ 8 h 553"/>
                <a:gd name="T8" fmla="*/ 472 w 481"/>
                <a:gd name="T9" fmla="*/ 262 h 553"/>
              </a:gdLst>
              <a:ahLst/>
              <a:cxnLst>
                <a:cxn ang="0">
                  <a:pos x="T0" y="T1"/>
                </a:cxn>
                <a:cxn ang="0">
                  <a:pos x="T2" y="T3"/>
                </a:cxn>
                <a:cxn ang="0">
                  <a:pos x="T4" y="T5"/>
                </a:cxn>
                <a:cxn ang="0">
                  <a:pos x="T6" y="T7"/>
                </a:cxn>
                <a:cxn ang="0">
                  <a:pos x="T8" y="T9"/>
                </a:cxn>
              </a:cxnLst>
              <a:rect l="0" t="0" r="r" b="b"/>
              <a:pathLst>
                <a:path w="481" h="553">
                  <a:moveTo>
                    <a:pt x="472" y="262"/>
                  </a:moveTo>
                  <a:cubicBezTo>
                    <a:pt x="481" y="410"/>
                    <a:pt x="385" y="537"/>
                    <a:pt x="257" y="545"/>
                  </a:cubicBezTo>
                  <a:cubicBezTo>
                    <a:pt x="129" y="553"/>
                    <a:pt x="18" y="439"/>
                    <a:pt x="9" y="291"/>
                  </a:cubicBezTo>
                  <a:cubicBezTo>
                    <a:pt x="0" y="142"/>
                    <a:pt x="96" y="15"/>
                    <a:pt x="224" y="8"/>
                  </a:cubicBezTo>
                  <a:cubicBezTo>
                    <a:pt x="352" y="0"/>
                    <a:pt x="462" y="114"/>
                    <a:pt x="472" y="2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2" name="Freeform 77">
              <a:extLst>
                <a:ext uri="{FF2B5EF4-FFF2-40B4-BE49-F238E27FC236}">
                  <a16:creationId xmlns:a16="http://schemas.microsoft.com/office/drawing/2014/main" id="{B646E852-022E-4A08-8C28-17EB78CCBCA1}"/>
                </a:ext>
              </a:extLst>
            </p:cNvPr>
            <p:cNvSpPr>
              <a:spLocks/>
            </p:cNvSpPr>
            <p:nvPr/>
          </p:nvSpPr>
          <p:spPr bwMode="auto">
            <a:xfrm>
              <a:off x="7932738" y="2555875"/>
              <a:ext cx="46038" cy="68262"/>
            </a:xfrm>
            <a:custGeom>
              <a:avLst/>
              <a:gdLst>
                <a:gd name="T0" fmla="*/ 399 w 641"/>
                <a:gd name="T1" fmla="*/ 939 h 940"/>
                <a:gd name="T2" fmla="*/ 116 w 641"/>
                <a:gd name="T3" fmla="*/ 837 h 940"/>
                <a:gd name="T4" fmla="*/ 23 w 641"/>
                <a:gd name="T5" fmla="*/ 569 h 940"/>
                <a:gd name="T6" fmla="*/ 136 w 641"/>
                <a:gd name="T7" fmla="*/ 71 h 940"/>
                <a:gd name="T8" fmla="*/ 230 w 641"/>
                <a:gd name="T9" fmla="*/ 95 h 940"/>
                <a:gd name="T10" fmla="*/ 119 w 641"/>
                <a:gd name="T11" fmla="*/ 592 h 940"/>
                <a:gd name="T12" fmla="*/ 181 w 641"/>
                <a:gd name="T13" fmla="*/ 764 h 940"/>
                <a:gd name="T14" fmla="*/ 569 w 641"/>
                <a:gd name="T15" fmla="*/ 811 h 940"/>
                <a:gd name="T16" fmla="*/ 632 w 641"/>
                <a:gd name="T17" fmla="*/ 839 h 940"/>
                <a:gd name="T18" fmla="*/ 604 w 641"/>
                <a:gd name="T19" fmla="*/ 902 h 940"/>
                <a:gd name="T20" fmla="*/ 399 w 641"/>
                <a:gd name="T21" fmla="*/ 939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1" h="940">
                  <a:moveTo>
                    <a:pt x="399" y="939"/>
                  </a:moveTo>
                  <a:cubicBezTo>
                    <a:pt x="291" y="938"/>
                    <a:pt x="190" y="903"/>
                    <a:pt x="116" y="837"/>
                  </a:cubicBezTo>
                  <a:cubicBezTo>
                    <a:pt x="33" y="764"/>
                    <a:pt x="0" y="666"/>
                    <a:pt x="23" y="569"/>
                  </a:cubicBezTo>
                  <a:cubicBezTo>
                    <a:pt x="68" y="386"/>
                    <a:pt x="106" y="216"/>
                    <a:pt x="136" y="71"/>
                  </a:cubicBezTo>
                  <a:cubicBezTo>
                    <a:pt x="153" y="0"/>
                    <a:pt x="249" y="24"/>
                    <a:pt x="230" y="95"/>
                  </a:cubicBezTo>
                  <a:cubicBezTo>
                    <a:pt x="201" y="240"/>
                    <a:pt x="163" y="410"/>
                    <a:pt x="119" y="592"/>
                  </a:cubicBezTo>
                  <a:cubicBezTo>
                    <a:pt x="104" y="653"/>
                    <a:pt x="126" y="716"/>
                    <a:pt x="181" y="764"/>
                  </a:cubicBezTo>
                  <a:cubicBezTo>
                    <a:pt x="252" y="826"/>
                    <a:pt x="396" y="876"/>
                    <a:pt x="569" y="811"/>
                  </a:cubicBezTo>
                  <a:cubicBezTo>
                    <a:pt x="594" y="801"/>
                    <a:pt x="622" y="814"/>
                    <a:pt x="632" y="839"/>
                  </a:cubicBezTo>
                  <a:cubicBezTo>
                    <a:pt x="641" y="865"/>
                    <a:pt x="629" y="893"/>
                    <a:pt x="604" y="902"/>
                  </a:cubicBezTo>
                  <a:cubicBezTo>
                    <a:pt x="536" y="928"/>
                    <a:pt x="466" y="940"/>
                    <a:pt x="399" y="93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3" name="Freeform 80">
              <a:extLst>
                <a:ext uri="{FF2B5EF4-FFF2-40B4-BE49-F238E27FC236}">
                  <a16:creationId xmlns:a16="http://schemas.microsoft.com/office/drawing/2014/main" id="{2B564544-E66E-4774-A736-AF0DD1CE2CCA}"/>
                </a:ext>
              </a:extLst>
            </p:cNvPr>
            <p:cNvSpPr>
              <a:spLocks/>
            </p:cNvSpPr>
            <p:nvPr/>
          </p:nvSpPr>
          <p:spPr bwMode="auto">
            <a:xfrm>
              <a:off x="7927976" y="2638425"/>
              <a:ext cx="84138" cy="42862"/>
            </a:xfrm>
            <a:custGeom>
              <a:avLst/>
              <a:gdLst>
                <a:gd name="T0" fmla="*/ 1115 w 1176"/>
                <a:gd name="T1" fmla="*/ 57 h 618"/>
                <a:gd name="T2" fmla="*/ 635 w 1176"/>
                <a:gd name="T3" fmla="*/ 616 h 618"/>
                <a:gd name="T4" fmla="*/ 118 w 1176"/>
                <a:gd name="T5" fmla="*/ 140 h 618"/>
                <a:gd name="T6" fmla="*/ 611 w 1176"/>
                <a:gd name="T7" fmla="*/ 210 h 618"/>
                <a:gd name="T8" fmla="*/ 1115 w 1176"/>
                <a:gd name="T9" fmla="*/ 57 h 618"/>
              </a:gdLst>
              <a:ahLst/>
              <a:cxnLst>
                <a:cxn ang="0">
                  <a:pos x="T0" y="T1"/>
                </a:cxn>
                <a:cxn ang="0">
                  <a:pos x="T2" y="T3"/>
                </a:cxn>
                <a:cxn ang="0">
                  <a:pos x="T4" y="T5"/>
                </a:cxn>
                <a:cxn ang="0">
                  <a:pos x="T6" y="T7"/>
                </a:cxn>
                <a:cxn ang="0">
                  <a:pos x="T8" y="T9"/>
                </a:cxn>
              </a:cxnLst>
              <a:rect l="0" t="0" r="r" b="b"/>
              <a:pathLst>
                <a:path w="1176" h="618">
                  <a:moveTo>
                    <a:pt x="1115" y="57"/>
                  </a:moveTo>
                  <a:cubicBezTo>
                    <a:pt x="1176" y="164"/>
                    <a:pt x="1060" y="613"/>
                    <a:pt x="635" y="616"/>
                  </a:cubicBezTo>
                  <a:cubicBezTo>
                    <a:pt x="128" y="618"/>
                    <a:pt x="0" y="95"/>
                    <a:pt x="118" y="140"/>
                  </a:cubicBezTo>
                  <a:cubicBezTo>
                    <a:pt x="303" y="199"/>
                    <a:pt x="474" y="218"/>
                    <a:pt x="611" y="210"/>
                  </a:cubicBezTo>
                  <a:cubicBezTo>
                    <a:pt x="941" y="192"/>
                    <a:pt x="1082" y="0"/>
                    <a:pt x="1115" y="5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4" name="Freeform 81">
              <a:extLst>
                <a:ext uri="{FF2B5EF4-FFF2-40B4-BE49-F238E27FC236}">
                  <a16:creationId xmlns:a16="http://schemas.microsoft.com/office/drawing/2014/main" id="{0AB827BC-77B1-4FEB-B5CD-A36015A5FEBD}"/>
                </a:ext>
              </a:extLst>
            </p:cNvPr>
            <p:cNvSpPr>
              <a:spLocks/>
            </p:cNvSpPr>
            <p:nvPr/>
          </p:nvSpPr>
          <p:spPr bwMode="auto">
            <a:xfrm>
              <a:off x="7523163" y="2833688"/>
              <a:ext cx="965200" cy="836612"/>
            </a:xfrm>
            <a:custGeom>
              <a:avLst/>
              <a:gdLst>
                <a:gd name="T0" fmla="*/ 13076 w 13455"/>
                <a:gd name="T1" fmla="*/ 4443 h 11712"/>
                <a:gd name="T2" fmla="*/ 10798 w 13455"/>
                <a:gd name="T3" fmla="*/ 6495 h 11712"/>
                <a:gd name="T4" fmla="*/ 10789 w 13455"/>
                <a:gd name="T5" fmla="*/ 7949 h 11712"/>
                <a:gd name="T6" fmla="*/ 10771 w 13455"/>
                <a:gd name="T7" fmla="*/ 10726 h 11712"/>
                <a:gd name="T8" fmla="*/ 9798 w 13455"/>
                <a:gd name="T9" fmla="*/ 10776 h 11712"/>
                <a:gd name="T10" fmla="*/ 2064 w 13455"/>
                <a:gd name="T11" fmla="*/ 10124 h 11712"/>
                <a:gd name="T12" fmla="*/ 2221 w 13455"/>
                <a:gd name="T13" fmla="*/ 8598 h 11712"/>
                <a:gd name="T14" fmla="*/ 1420 w 13455"/>
                <a:gd name="T15" fmla="*/ 10664 h 11712"/>
                <a:gd name="T16" fmla="*/ 0 w 13455"/>
                <a:gd name="T17" fmla="*/ 9122 h 11712"/>
                <a:gd name="T18" fmla="*/ 1817 w 13455"/>
                <a:gd name="T19" fmla="*/ 1975 h 11712"/>
                <a:gd name="T20" fmla="*/ 5627 w 13455"/>
                <a:gd name="T21" fmla="*/ 0 h 11712"/>
                <a:gd name="T22" fmla="*/ 8838 w 13455"/>
                <a:gd name="T23" fmla="*/ 141 h 11712"/>
                <a:gd name="T24" fmla="*/ 12983 w 13455"/>
                <a:gd name="T25" fmla="*/ 2610 h 11712"/>
                <a:gd name="T26" fmla="*/ 13076 w 13455"/>
                <a:gd name="T27" fmla="*/ 4443 h 1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455" h="11712">
                  <a:moveTo>
                    <a:pt x="13076" y="4443"/>
                  </a:moveTo>
                  <a:cubicBezTo>
                    <a:pt x="12558" y="5737"/>
                    <a:pt x="10954" y="6635"/>
                    <a:pt x="10798" y="6495"/>
                  </a:cubicBezTo>
                  <a:lnTo>
                    <a:pt x="10789" y="7949"/>
                  </a:lnTo>
                  <a:lnTo>
                    <a:pt x="10771" y="10726"/>
                  </a:lnTo>
                  <a:cubicBezTo>
                    <a:pt x="10452" y="10751"/>
                    <a:pt x="10127" y="10767"/>
                    <a:pt x="9798" y="10776"/>
                  </a:cubicBezTo>
                  <a:cubicBezTo>
                    <a:pt x="5967" y="10880"/>
                    <a:pt x="2129" y="10154"/>
                    <a:pt x="2064" y="10124"/>
                  </a:cubicBezTo>
                  <a:lnTo>
                    <a:pt x="2221" y="8598"/>
                  </a:lnTo>
                  <a:cubicBezTo>
                    <a:pt x="1799" y="9048"/>
                    <a:pt x="1767" y="10319"/>
                    <a:pt x="1420" y="10664"/>
                  </a:cubicBezTo>
                  <a:cubicBezTo>
                    <a:pt x="368" y="11712"/>
                    <a:pt x="0" y="9122"/>
                    <a:pt x="0" y="9122"/>
                  </a:cubicBezTo>
                  <a:cubicBezTo>
                    <a:pt x="411" y="7169"/>
                    <a:pt x="1282" y="3341"/>
                    <a:pt x="1817" y="1975"/>
                  </a:cubicBezTo>
                  <a:cubicBezTo>
                    <a:pt x="2412" y="458"/>
                    <a:pt x="4161" y="56"/>
                    <a:pt x="5627" y="0"/>
                  </a:cubicBezTo>
                  <a:cubicBezTo>
                    <a:pt x="6438" y="477"/>
                    <a:pt x="7823" y="570"/>
                    <a:pt x="8838" y="141"/>
                  </a:cubicBezTo>
                  <a:cubicBezTo>
                    <a:pt x="11325" y="458"/>
                    <a:pt x="12066" y="917"/>
                    <a:pt x="12983" y="2610"/>
                  </a:cubicBezTo>
                  <a:cubicBezTo>
                    <a:pt x="13455" y="3481"/>
                    <a:pt x="13433" y="3961"/>
                    <a:pt x="13076" y="44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35" name="Freeform 82">
              <a:extLst>
                <a:ext uri="{FF2B5EF4-FFF2-40B4-BE49-F238E27FC236}">
                  <a16:creationId xmlns:a16="http://schemas.microsoft.com/office/drawing/2014/main" id="{F7F05BA6-EE75-49F4-9335-B7A22DD62D40}"/>
                </a:ext>
              </a:extLst>
            </p:cNvPr>
            <p:cNvSpPr>
              <a:spLocks/>
            </p:cNvSpPr>
            <p:nvPr/>
          </p:nvSpPr>
          <p:spPr bwMode="auto">
            <a:xfrm>
              <a:off x="8223251" y="3276600"/>
              <a:ext cx="73025" cy="325437"/>
            </a:xfrm>
            <a:custGeom>
              <a:avLst/>
              <a:gdLst>
                <a:gd name="T0" fmla="*/ 997 w 1019"/>
                <a:gd name="T1" fmla="*/ 4534 h 4556"/>
                <a:gd name="T2" fmla="*/ 0 w 1019"/>
                <a:gd name="T3" fmla="*/ 0 h 4556"/>
                <a:gd name="T4" fmla="*/ 1019 w 1019"/>
                <a:gd name="T5" fmla="*/ 1693 h 4556"/>
                <a:gd name="T6" fmla="*/ 997 w 1019"/>
                <a:gd name="T7" fmla="*/ 4534 h 4556"/>
              </a:gdLst>
              <a:ahLst/>
              <a:cxnLst>
                <a:cxn ang="0">
                  <a:pos x="T0" y="T1"/>
                </a:cxn>
                <a:cxn ang="0">
                  <a:pos x="T2" y="T3"/>
                </a:cxn>
                <a:cxn ang="0">
                  <a:pos x="T4" y="T5"/>
                </a:cxn>
                <a:cxn ang="0">
                  <a:pos x="T6" y="T7"/>
                </a:cxn>
              </a:cxnLst>
              <a:rect l="0" t="0" r="r" b="b"/>
              <a:pathLst>
                <a:path w="1019" h="4556">
                  <a:moveTo>
                    <a:pt x="997" y="4534"/>
                  </a:moveTo>
                  <a:cubicBezTo>
                    <a:pt x="1008" y="4556"/>
                    <a:pt x="0" y="0"/>
                    <a:pt x="0" y="0"/>
                  </a:cubicBezTo>
                  <a:lnTo>
                    <a:pt x="1019" y="1693"/>
                  </a:lnTo>
                  <a:lnTo>
                    <a:pt x="997" y="453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6" name="Freeform 83">
              <a:extLst>
                <a:ext uri="{FF2B5EF4-FFF2-40B4-BE49-F238E27FC236}">
                  <a16:creationId xmlns:a16="http://schemas.microsoft.com/office/drawing/2014/main" id="{222097DC-9A10-470E-9E07-1A856E1B4C9E}"/>
                </a:ext>
              </a:extLst>
            </p:cNvPr>
            <p:cNvSpPr>
              <a:spLocks/>
            </p:cNvSpPr>
            <p:nvPr/>
          </p:nvSpPr>
          <p:spPr bwMode="auto">
            <a:xfrm>
              <a:off x="7983538" y="3767138"/>
              <a:ext cx="277813" cy="241300"/>
            </a:xfrm>
            <a:custGeom>
              <a:avLst/>
              <a:gdLst>
                <a:gd name="T0" fmla="*/ 2044 w 3877"/>
                <a:gd name="T1" fmla="*/ 3150 h 3378"/>
                <a:gd name="T2" fmla="*/ 481 w 3877"/>
                <a:gd name="T3" fmla="*/ 551 h 3378"/>
                <a:gd name="T4" fmla="*/ 2044 w 3877"/>
                <a:gd name="T5" fmla="*/ 3150 h 3378"/>
              </a:gdLst>
              <a:ahLst/>
              <a:cxnLst>
                <a:cxn ang="0">
                  <a:pos x="T0" y="T1"/>
                </a:cxn>
                <a:cxn ang="0">
                  <a:pos x="T2" y="T3"/>
                </a:cxn>
                <a:cxn ang="0">
                  <a:pos x="T4" y="T5"/>
                </a:cxn>
              </a:cxnLst>
              <a:rect l="0" t="0" r="r" b="b"/>
              <a:pathLst>
                <a:path w="3877" h="3378">
                  <a:moveTo>
                    <a:pt x="2044" y="3150"/>
                  </a:moveTo>
                  <a:cubicBezTo>
                    <a:pt x="1141" y="3378"/>
                    <a:pt x="0" y="884"/>
                    <a:pt x="481" y="551"/>
                  </a:cubicBezTo>
                  <a:cubicBezTo>
                    <a:pt x="1383" y="0"/>
                    <a:pt x="3877" y="2094"/>
                    <a:pt x="2044" y="315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7" name="Freeform 84">
              <a:extLst>
                <a:ext uri="{FF2B5EF4-FFF2-40B4-BE49-F238E27FC236}">
                  <a16:creationId xmlns:a16="http://schemas.microsoft.com/office/drawing/2014/main" id="{67F0F76C-8437-4094-95A3-E8C006F907FD}"/>
                </a:ext>
              </a:extLst>
            </p:cNvPr>
            <p:cNvSpPr>
              <a:spLocks/>
            </p:cNvSpPr>
            <p:nvPr/>
          </p:nvSpPr>
          <p:spPr bwMode="auto">
            <a:xfrm>
              <a:off x="7927976" y="3735388"/>
              <a:ext cx="236538" cy="211137"/>
            </a:xfrm>
            <a:custGeom>
              <a:avLst/>
              <a:gdLst>
                <a:gd name="T0" fmla="*/ 0 w 3311"/>
                <a:gd name="T1" fmla="*/ 2078 h 2961"/>
                <a:gd name="T2" fmla="*/ 2407 w 3311"/>
                <a:gd name="T3" fmla="*/ 0 h 2961"/>
                <a:gd name="T4" fmla="*/ 3311 w 3311"/>
                <a:gd name="T5" fmla="*/ 2026 h 2961"/>
                <a:gd name="T6" fmla="*/ 2013 w 3311"/>
                <a:gd name="T7" fmla="*/ 2961 h 2961"/>
                <a:gd name="T8" fmla="*/ 0 w 3311"/>
                <a:gd name="T9" fmla="*/ 2078 h 2961"/>
              </a:gdLst>
              <a:ahLst/>
              <a:cxnLst>
                <a:cxn ang="0">
                  <a:pos x="T0" y="T1"/>
                </a:cxn>
                <a:cxn ang="0">
                  <a:pos x="T2" y="T3"/>
                </a:cxn>
                <a:cxn ang="0">
                  <a:pos x="T4" y="T5"/>
                </a:cxn>
                <a:cxn ang="0">
                  <a:pos x="T6" y="T7"/>
                </a:cxn>
                <a:cxn ang="0">
                  <a:pos x="T8" y="T9"/>
                </a:cxn>
              </a:cxnLst>
              <a:rect l="0" t="0" r="r" b="b"/>
              <a:pathLst>
                <a:path w="3311" h="2961">
                  <a:moveTo>
                    <a:pt x="0" y="2078"/>
                  </a:moveTo>
                  <a:lnTo>
                    <a:pt x="2407" y="0"/>
                  </a:lnTo>
                  <a:lnTo>
                    <a:pt x="3311" y="2026"/>
                  </a:lnTo>
                  <a:lnTo>
                    <a:pt x="2013" y="2961"/>
                  </a:lnTo>
                  <a:lnTo>
                    <a:pt x="0" y="2078"/>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38" name="Freeform 85">
              <a:extLst>
                <a:ext uri="{FF2B5EF4-FFF2-40B4-BE49-F238E27FC236}">
                  <a16:creationId xmlns:a16="http://schemas.microsoft.com/office/drawing/2014/main" id="{2AFF7C04-A2FE-4E88-810D-5FE09FD3DEBE}"/>
                </a:ext>
              </a:extLst>
            </p:cNvPr>
            <p:cNvSpPr>
              <a:spLocks/>
            </p:cNvSpPr>
            <p:nvPr/>
          </p:nvSpPr>
          <p:spPr bwMode="auto">
            <a:xfrm>
              <a:off x="7816851" y="3827463"/>
              <a:ext cx="238125" cy="115887"/>
            </a:xfrm>
            <a:custGeom>
              <a:avLst/>
              <a:gdLst>
                <a:gd name="T0" fmla="*/ 349 w 3320"/>
                <a:gd name="T1" fmla="*/ 1162 h 1639"/>
                <a:gd name="T2" fmla="*/ 30 w 3320"/>
                <a:gd name="T3" fmla="*/ 1470 h 1639"/>
                <a:gd name="T4" fmla="*/ 614 w 3320"/>
                <a:gd name="T5" fmla="*/ 1513 h 1639"/>
                <a:gd name="T6" fmla="*/ 1585 w 3320"/>
                <a:gd name="T7" fmla="*/ 1187 h 1639"/>
                <a:gd name="T8" fmla="*/ 3320 w 3320"/>
                <a:gd name="T9" fmla="*/ 0 h 1639"/>
                <a:gd name="T10" fmla="*/ 1642 w 3320"/>
                <a:gd name="T11" fmla="*/ 286 h 1639"/>
                <a:gd name="T12" fmla="*/ 349 w 3320"/>
                <a:gd name="T13" fmla="*/ 1162 h 1639"/>
              </a:gdLst>
              <a:ahLst/>
              <a:cxnLst>
                <a:cxn ang="0">
                  <a:pos x="T0" y="T1"/>
                </a:cxn>
                <a:cxn ang="0">
                  <a:pos x="T2" y="T3"/>
                </a:cxn>
                <a:cxn ang="0">
                  <a:pos x="T4" y="T5"/>
                </a:cxn>
                <a:cxn ang="0">
                  <a:pos x="T6" y="T7"/>
                </a:cxn>
                <a:cxn ang="0">
                  <a:pos x="T8" y="T9"/>
                </a:cxn>
                <a:cxn ang="0">
                  <a:pos x="T10" y="T11"/>
                </a:cxn>
                <a:cxn ang="0">
                  <a:pos x="T12" y="T13"/>
                </a:cxn>
              </a:cxnLst>
              <a:rect l="0" t="0" r="r" b="b"/>
              <a:pathLst>
                <a:path w="3320" h="1639">
                  <a:moveTo>
                    <a:pt x="349" y="1162"/>
                  </a:moveTo>
                  <a:cubicBezTo>
                    <a:pt x="124" y="1281"/>
                    <a:pt x="0" y="1378"/>
                    <a:pt x="30" y="1470"/>
                  </a:cubicBezTo>
                  <a:cubicBezTo>
                    <a:pt x="69" y="1584"/>
                    <a:pt x="294" y="1639"/>
                    <a:pt x="614" y="1513"/>
                  </a:cubicBezTo>
                  <a:cubicBezTo>
                    <a:pt x="1177" y="1291"/>
                    <a:pt x="1546" y="1169"/>
                    <a:pt x="1585" y="1187"/>
                  </a:cubicBezTo>
                  <a:cubicBezTo>
                    <a:pt x="1593" y="1191"/>
                    <a:pt x="3320" y="0"/>
                    <a:pt x="3320" y="0"/>
                  </a:cubicBezTo>
                  <a:cubicBezTo>
                    <a:pt x="3295" y="13"/>
                    <a:pt x="2261" y="45"/>
                    <a:pt x="1642" y="286"/>
                  </a:cubicBezTo>
                  <a:cubicBezTo>
                    <a:pt x="1059" y="512"/>
                    <a:pt x="915" y="863"/>
                    <a:pt x="349" y="1162"/>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39" name="Freeform 86">
              <a:extLst>
                <a:ext uri="{FF2B5EF4-FFF2-40B4-BE49-F238E27FC236}">
                  <a16:creationId xmlns:a16="http://schemas.microsoft.com/office/drawing/2014/main" id="{B67827B1-FF93-4C9B-AFF9-C7CEB83ABF12}"/>
                </a:ext>
              </a:extLst>
            </p:cNvPr>
            <p:cNvSpPr>
              <a:spLocks/>
            </p:cNvSpPr>
            <p:nvPr/>
          </p:nvSpPr>
          <p:spPr bwMode="auto">
            <a:xfrm>
              <a:off x="7775576" y="3805238"/>
              <a:ext cx="306388" cy="292100"/>
            </a:xfrm>
            <a:custGeom>
              <a:avLst/>
              <a:gdLst>
                <a:gd name="T0" fmla="*/ 3328 w 4275"/>
                <a:gd name="T1" fmla="*/ 392 h 4081"/>
                <a:gd name="T2" fmla="*/ 3085 w 4275"/>
                <a:gd name="T3" fmla="*/ 647 h 4081"/>
                <a:gd name="T4" fmla="*/ 2060 w 4275"/>
                <a:gd name="T5" fmla="*/ 1428 h 4081"/>
                <a:gd name="T6" fmla="*/ 455 w 4275"/>
                <a:gd name="T7" fmla="*/ 2664 h 4081"/>
                <a:gd name="T8" fmla="*/ 77 w 4275"/>
                <a:gd name="T9" fmla="*/ 3165 h 4081"/>
                <a:gd name="T10" fmla="*/ 399 w 4275"/>
                <a:gd name="T11" fmla="*/ 3202 h 4081"/>
                <a:gd name="T12" fmla="*/ 333 w 4275"/>
                <a:gd name="T13" fmla="*/ 3253 h 4081"/>
                <a:gd name="T14" fmla="*/ 109 w 4275"/>
                <a:gd name="T15" fmla="*/ 3633 h 4081"/>
                <a:gd name="T16" fmla="*/ 548 w 4275"/>
                <a:gd name="T17" fmla="*/ 3688 h 4081"/>
                <a:gd name="T18" fmla="*/ 658 w 4275"/>
                <a:gd name="T19" fmla="*/ 3611 h 4081"/>
                <a:gd name="T20" fmla="*/ 555 w 4275"/>
                <a:gd name="T21" fmla="*/ 3965 h 4081"/>
                <a:gd name="T22" fmla="*/ 1061 w 4275"/>
                <a:gd name="T23" fmla="*/ 3908 h 4081"/>
                <a:gd name="T24" fmla="*/ 1492 w 4275"/>
                <a:gd name="T25" fmla="*/ 3649 h 4081"/>
                <a:gd name="T26" fmla="*/ 1358 w 4275"/>
                <a:gd name="T27" fmla="*/ 3946 h 4081"/>
                <a:gd name="T28" fmla="*/ 1892 w 4275"/>
                <a:gd name="T29" fmla="*/ 3898 h 4081"/>
                <a:gd name="T30" fmla="*/ 2941 w 4275"/>
                <a:gd name="T31" fmla="*/ 3213 h 4081"/>
                <a:gd name="T32" fmla="*/ 4229 w 4275"/>
                <a:gd name="T33" fmla="*/ 1807 h 4081"/>
                <a:gd name="T34" fmla="*/ 3328 w 4275"/>
                <a:gd name="T35" fmla="*/ 392 h 4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75" h="4081">
                  <a:moveTo>
                    <a:pt x="3328" y="392"/>
                  </a:moveTo>
                  <a:cubicBezTo>
                    <a:pt x="3205" y="531"/>
                    <a:pt x="3120" y="623"/>
                    <a:pt x="3085" y="647"/>
                  </a:cubicBezTo>
                  <a:cubicBezTo>
                    <a:pt x="3062" y="663"/>
                    <a:pt x="2459" y="1076"/>
                    <a:pt x="2060" y="1428"/>
                  </a:cubicBezTo>
                  <a:cubicBezTo>
                    <a:pt x="1836" y="1626"/>
                    <a:pt x="1060" y="2180"/>
                    <a:pt x="455" y="2664"/>
                  </a:cubicBezTo>
                  <a:cubicBezTo>
                    <a:pt x="234" y="2841"/>
                    <a:pt x="0" y="3082"/>
                    <a:pt x="77" y="3165"/>
                  </a:cubicBezTo>
                  <a:cubicBezTo>
                    <a:pt x="155" y="3248"/>
                    <a:pt x="301" y="3252"/>
                    <a:pt x="399" y="3202"/>
                  </a:cubicBezTo>
                  <a:cubicBezTo>
                    <a:pt x="381" y="3216"/>
                    <a:pt x="359" y="3233"/>
                    <a:pt x="333" y="3253"/>
                  </a:cubicBezTo>
                  <a:cubicBezTo>
                    <a:pt x="151" y="3393"/>
                    <a:pt x="79" y="3521"/>
                    <a:pt x="109" y="3633"/>
                  </a:cubicBezTo>
                  <a:cubicBezTo>
                    <a:pt x="149" y="3786"/>
                    <a:pt x="356" y="3812"/>
                    <a:pt x="548" y="3688"/>
                  </a:cubicBezTo>
                  <a:cubicBezTo>
                    <a:pt x="587" y="3663"/>
                    <a:pt x="624" y="3636"/>
                    <a:pt x="658" y="3611"/>
                  </a:cubicBezTo>
                  <a:cubicBezTo>
                    <a:pt x="647" y="3620"/>
                    <a:pt x="420" y="3837"/>
                    <a:pt x="555" y="3965"/>
                  </a:cubicBezTo>
                  <a:cubicBezTo>
                    <a:pt x="678" y="4081"/>
                    <a:pt x="834" y="4043"/>
                    <a:pt x="1061" y="3908"/>
                  </a:cubicBezTo>
                  <a:cubicBezTo>
                    <a:pt x="1174" y="3842"/>
                    <a:pt x="1492" y="3649"/>
                    <a:pt x="1492" y="3649"/>
                  </a:cubicBezTo>
                  <a:cubicBezTo>
                    <a:pt x="1364" y="3766"/>
                    <a:pt x="1332" y="3888"/>
                    <a:pt x="1358" y="3946"/>
                  </a:cubicBezTo>
                  <a:cubicBezTo>
                    <a:pt x="1411" y="4067"/>
                    <a:pt x="1569" y="4080"/>
                    <a:pt x="1892" y="3898"/>
                  </a:cubicBezTo>
                  <a:cubicBezTo>
                    <a:pt x="2263" y="3689"/>
                    <a:pt x="2464" y="3554"/>
                    <a:pt x="2941" y="3213"/>
                  </a:cubicBezTo>
                  <a:cubicBezTo>
                    <a:pt x="3319" y="2943"/>
                    <a:pt x="3666" y="2827"/>
                    <a:pt x="4229" y="1807"/>
                  </a:cubicBezTo>
                  <a:cubicBezTo>
                    <a:pt x="4275" y="1724"/>
                    <a:pt x="3738" y="0"/>
                    <a:pt x="3328" y="392"/>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40" name="Freeform 87">
              <a:extLst>
                <a:ext uri="{FF2B5EF4-FFF2-40B4-BE49-F238E27FC236}">
                  <a16:creationId xmlns:a16="http://schemas.microsoft.com/office/drawing/2014/main" id="{FABBAB90-C730-497A-8EE6-4EF19701C4C6}"/>
                </a:ext>
              </a:extLst>
            </p:cNvPr>
            <p:cNvSpPr>
              <a:spLocks/>
            </p:cNvSpPr>
            <p:nvPr/>
          </p:nvSpPr>
          <p:spPr bwMode="auto">
            <a:xfrm>
              <a:off x="7880351" y="4005263"/>
              <a:ext cx="92075" cy="60325"/>
            </a:xfrm>
            <a:custGeom>
              <a:avLst/>
              <a:gdLst>
                <a:gd name="T0" fmla="*/ 1277 w 1292"/>
                <a:gd name="T1" fmla="*/ 31 h 860"/>
                <a:gd name="T2" fmla="*/ 1257 w 1292"/>
                <a:gd name="T3" fmla="*/ 109 h 860"/>
                <a:gd name="T4" fmla="*/ 101 w 1292"/>
                <a:gd name="T5" fmla="*/ 841 h 860"/>
                <a:gd name="T6" fmla="*/ 18 w 1292"/>
                <a:gd name="T7" fmla="*/ 831 h 860"/>
                <a:gd name="T8" fmla="*/ 39 w 1292"/>
                <a:gd name="T9" fmla="*/ 751 h 860"/>
                <a:gd name="T10" fmla="*/ 1191 w 1292"/>
                <a:gd name="T11" fmla="*/ 21 h 860"/>
                <a:gd name="T12" fmla="*/ 1275 w 1292"/>
                <a:gd name="T13" fmla="*/ 28 h 860"/>
                <a:gd name="T14" fmla="*/ 1277 w 1292"/>
                <a:gd name="T15" fmla="*/ 31 h 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92" h="860">
                  <a:moveTo>
                    <a:pt x="1277" y="31"/>
                  </a:moveTo>
                  <a:cubicBezTo>
                    <a:pt x="1292" y="55"/>
                    <a:pt x="1284" y="89"/>
                    <a:pt x="1257" y="109"/>
                  </a:cubicBezTo>
                  <a:cubicBezTo>
                    <a:pt x="884" y="373"/>
                    <a:pt x="106" y="837"/>
                    <a:pt x="101" y="841"/>
                  </a:cubicBezTo>
                  <a:cubicBezTo>
                    <a:pt x="72" y="860"/>
                    <a:pt x="35" y="856"/>
                    <a:pt x="18" y="831"/>
                  </a:cubicBezTo>
                  <a:cubicBezTo>
                    <a:pt x="0" y="806"/>
                    <a:pt x="11" y="770"/>
                    <a:pt x="39" y="751"/>
                  </a:cubicBezTo>
                  <a:cubicBezTo>
                    <a:pt x="46" y="747"/>
                    <a:pt x="822" y="284"/>
                    <a:pt x="1191" y="21"/>
                  </a:cubicBezTo>
                  <a:cubicBezTo>
                    <a:pt x="1220" y="0"/>
                    <a:pt x="1257" y="4"/>
                    <a:pt x="1275" y="28"/>
                  </a:cubicBezTo>
                  <a:cubicBezTo>
                    <a:pt x="1276" y="29"/>
                    <a:pt x="1277" y="30"/>
                    <a:pt x="1277" y="3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1" name="Freeform 88">
              <a:extLst>
                <a:ext uri="{FF2B5EF4-FFF2-40B4-BE49-F238E27FC236}">
                  <a16:creationId xmlns:a16="http://schemas.microsoft.com/office/drawing/2014/main" id="{63D887B7-6858-48EA-9170-F9341F548426}"/>
                </a:ext>
              </a:extLst>
            </p:cNvPr>
            <p:cNvSpPr>
              <a:spLocks/>
            </p:cNvSpPr>
            <p:nvPr/>
          </p:nvSpPr>
          <p:spPr bwMode="auto">
            <a:xfrm>
              <a:off x="7818438" y="3986213"/>
              <a:ext cx="117475" cy="77787"/>
            </a:xfrm>
            <a:custGeom>
              <a:avLst/>
              <a:gdLst>
                <a:gd name="T0" fmla="*/ 1608 w 1621"/>
                <a:gd name="T1" fmla="*/ 31 h 1095"/>
                <a:gd name="T2" fmla="*/ 1592 w 1621"/>
                <a:gd name="T3" fmla="*/ 102 h 1095"/>
                <a:gd name="T4" fmla="*/ 98 w 1621"/>
                <a:gd name="T5" fmla="*/ 1076 h 1095"/>
                <a:gd name="T6" fmla="*/ 16 w 1621"/>
                <a:gd name="T7" fmla="*/ 1063 h 1095"/>
                <a:gd name="T8" fmla="*/ 41 w 1621"/>
                <a:gd name="T9" fmla="*/ 984 h 1095"/>
                <a:gd name="T10" fmla="*/ 1515 w 1621"/>
                <a:gd name="T11" fmla="*/ 24 h 1095"/>
                <a:gd name="T12" fmla="*/ 1601 w 1621"/>
                <a:gd name="T13" fmla="*/ 21 h 1095"/>
                <a:gd name="T14" fmla="*/ 1608 w 1621"/>
                <a:gd name="T15" fmla="*/ 31 h 10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1095">
                  <a:moveTo>
                    <a:pt x="1608" y="31"/>
                  </a:moveTo>
                  <a:cubicBezTo>
                    <a:pt x="1621" y="53"/>
                    <a:pt x="1615" y="82"/>
                    <a:pt x="1592" y="102"/>
                  </a:cubicBezTo>
                  <a:cubicBezTo>
                    <a:pt x="1289" y="372"/>
                    <a:pt x="138" y="1051"/>
                    <a:pt x="98" y="1076"/>
                  </a:cubicBezTo>
                  <a:cubicBezTo>
                    <a:pt x="69" y="1095"/>
                    <a:pt x="32" y="1089"/>
                    <a:pt x="16" y="1063"/>
                  </a:cubicBezTo>
                  <a:cubicBezTo>
                    <a:pt x="0" y="1037"/>
                    <a:pt x="11" y="1002"/>
                    <a:pt x="41" y="984"/>
                  </a:cubicBezTo>
                  <a:cubicBezTo>
                    <a:pt x="50" y="978"/>
                    <a:pt x="1027" y="409"/>
                    <a:pt x="1515" y="24"/>
                  </a:cubicBezTo>
                  <a:cubicBezTo>
                    <a:pt x="1543" y="2"/>
                    <a:pt x="1579" y="0"/>
                    <a:pt x="1601" y="21"/>
                  </a:cubicBezTo>
                  <a:cubicBezTo>
                    <a:pt x="1604" y="24"/>
                    <a:pt x="1606" y="27"/>
                    <a:pt x="1608" y="3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2" name="Freeform 89">
              <a:extLst>
                <a:ext uri="{FF2B5EF4-FFF2-40B4-BE49-F238E27FC236}">
                  <a16:creationId xmlns:a16="http://schemas.microsoft.com/office/drawing/2014/main" id="{E829BA16-4260-4845-AD63-4F30A62DF9F6}"/>
                </a:ext>
              </a:extLst>
            </p:cNvPr>
            <p:cNvSpPr>
              <a:spLocks/>
            </p:cNvSpPr>
            <p:nvPr/>
          </p:nvSpPr>
          <p:spPr bwMode="auto">
            <a:xfrm>
              <a:off x="7802563" y="3956050"/>
              <a:ext cx="115888" cy="77787"/>
            </a:xfrm>
            <a:custGeom>
              <a:avLst/>
              <a:gdLst>
                <a:gd name="T0" fmla="*/ 1609 w 1621"/>
                <a:gd name="T1" fmla="*/ 32 h 1095"/>
                <a:gd name="T2" fmla="*/ 1593 w 1621"/>
                <a:gd name="T3" fmla="*/ 102 h 1095"/>
                <a:gd name="T4" fmla="*/ 99 w 1621"/>
                <a:gd name="T5" fmla="*/ 1077 h 1095"/>
                <a:gd name="T6" fmla="*/ 16 w 1621"/>
                <a:gd name="T7" fmla="*/ 1064 h 1095"/>
                <a:gd name="T8" fmla="*/ 41 w 1621"/>
                <a:gd name="T9" fmla="*/ 984 h 1095"/>
                <a:gd name="T10" fmla="*/ 1516 w 1621"/>
                <a:gd name="T11" fmla="*/ 24 h 1095"/>
                <a:gd name="T12" fmla="*/ 1602 w 1621"/>
                <a:gd name="T13" fmla="*/ 22 h 1095"/>
                <a:gd name="T14" fmla="*/ 1609 w 1621"/>
                <a:gd name="T15" fmla="*/ 32 h 10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1" h="1095">
                  <a:moveTo>
                    <a:pt x="1609" y="32"/>
                  </a:moveTo>
                  <a:cubicBezTo>
                    <a:pt x="1621" y="53"/>
                    <a:pt x="1615" y="83"/>
                    <a:pt x="1593" y="102"/>
                  </a:cubicBezTo>
                  <a:cubicBezTo>
                    <a:pt x="1290" y="373"/>
                    <a:pt x="139" y="1052"/>
                    <a:pt x="99" y="1077"/>
                  </a:cubicBezTo>
                  <a:cubicBezTo>
                    <a:pt x="69" y="1095"/>
                    <a:pt x="33" y="1090"/>
                    <a:pt x="16" y="1064"/>
                  </a:cubicBezTo>
                  <a:cubicBezTo>
                    <a:pt x="0" y="1038"/>
                    <a:pt x="12" y="1003"/>
                    <a:pt x="41" y="984"/>
                  </a:cubicBezTo>
                  <a:cubicBezTo>
                    <a:pt x="50" y="978"/>
                    <a:pt x="1059" y="388"/>
                    <a:pt x="1516" y="24"/>
                  </a:cubicBezTo>
                  <a:cubicBezTo>
                    <a:pt x="1543" y="3"/>
                    <a:pt x="1580" y="0"/>
                    <a:pt x="1602" y="22"/>
                  </a:cubicBezTo>
                  <a:cubicBezTo>
                    <a:pt x="1604" y="25"/>
                    <a:pt x="1607" y="28"/>
                    <a:pt x="1609" y="3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3" name="Freeform 90">
              <a:extLst>
                <a:ext uri="{FF2B5EF4-FFF2-40B4-BE49-F238E27FC236}">
                  <a16:creationId xmlns:a16="http://schemas.microsoft.com/office/drawing/2014/main" id="{D2D4B58D-04A4-462F-8164-0EABA07B9FF3}"/>
                </a:ext>
              </a:extLst>
            </p:cNvPr>
            <p:cNvSpPr>
              <a:spLocks/>
            </p:cNvSpPr>
            <p:nvPr/>
          </p:nvSpPr>
          <p:spPr bwMode="auto">
            <a:xfrm>
              <a:off x="8013701" y="2901950"/>
              <a:ext cx="679450" cy="1090612"/>
            </a:xfrm>
            <a:custGeom>
              <a:avLst/>
              <a:gdLst>
                <a:gd name="T0" fmla="*/ 8458 w 9488"/>
                <a:gd name="T1" fmla="*/ 6203 h 15266"/>
                <a:gd name="T2" fmla="*/ 4769 w 9488"/>
                <a:gd name="T3" fmla="*/ 0 h 15266"/>
                <a:gd name="T4" fmla="*/ 2338 w 9488"/>
                <a:gd name="T5" fmla="*/ 4105 h 15266"/>
                <a:gd name="T6" fmla="*/ 4346 w 9488"/>
                <a:gd name="T7" fmla="*/ 8678 h 15266"/>
                <a:gd name="T8" fmla="*/ 0 w 9488"/>
                <a:gd name="T9" fmla="*/ 12711 h 15266"/>
                <a:gd name="T10" fmla="*/ 1635 w 9488"/>
                <a:gd name="T11" fmla="*/ 15266 h 15266"/>
                <a:gd name="T12" fmla="*/ 6327 w 9488"/>
                <a:gd name="T13" fmla="*/ 12285 h 15266"/>
                <a:gd name="T14" fmla="*/ 8458 w 9488"/>
                <a:gd name="T15" fmla="*/ 6203 h 15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88" h="15266">
                  <a:moveTo>
                    <a:pt x="8458" y="6203"/>
                  </a:moveTo>
                  <a:cubicBezTo>
                    <a:pt x="7662" y="4445"/>
                    <a:pt x="6184" y="851"/>
                    <a:pt x="4769" y="0"/>
                  </a:cubicBezTo>
                  <a:lnTo>
                    <a:pt x="2338" y="4105"/>
                  </a:lnTo>
                  <a:lnTo>
                    <a:pt x="4346" y="8678"/>
                  </a:lnTo>
                  <a:lnTo>
                    <a:pt x="0" y="12711"/>
                  </a:lnTo>
                  <a:cubicBezTo>
                    <a:pt x="734" y="12192"/>
                    <a:pt x="2291" y="14903"/>
                    <a:pt x="1635" y="15266"/>
                  </a:cubicBezTo>
                  <a:cubicBezTo>
                    <a:pt x="2202" y="14957"/>
                    <a:pt x="4489" y="13418"/>
                    <a:pt x="6327" y="12285"/>
                  </a:cubicBezTo>
                  <a:cubicBezTo>
                    <a:pt x="9385" y="10400"/>
                    <a:pt x="9488" y="8477"/>
                    <a:pt x="8458" y="620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44" name="Freeform 91">
              <a:extLst>
                <a:ext uri="{FF2B5EF4-FFF2-40B4-BE49-F238E27FC236}">
                  <a16:creationId xmlns:a16="http://schemas.microsoft.com/office/drawing/2014/main" id="{8109BEDF-7494-47EE-AD97-51D9AD0E31CD}"/>
                </a:ext>
              </a:extLst>
            </p:cNvPr>
            <p:cNvSpPr>
              <a:spLocks/>
            </p:cNvSpPr>
            <p:nvPr/>
          </p:nvSpPr>
          <p:spPr bwMode="auto">
            <a:xfrm>
              <a:off x="7064376" y="3683000"/>
              <a:ext cx="211138" cy="176212"/>
            </a:xfrm>
            <a:custGeom>
              <a:avLst/>
              <a:gdLst>
                <a:gd name="T0" fmla="*/ 847 w 2950"/>
                <a:gd name="T1" fmla="*/ 2470 h 2470"/>
                <a:gd name="T2" fmla="*/ 564 w 2950"/>
                <a:gd name="T3" fmla="*/ 0 h 2470"/>
                <a:gd name="T4" fmla="*/ 847 w 2950"/>
                <a:gd name="T5" fmla="*/ 2470 h 2470"/>
              </a:gdLst>
              <a:ahLst/>
              <a:cxnLst>
                <a:cxn ang="0">
                  <a:pos x="T0" y="T1"/>
                </a:cxn>
                <a:cxn ang="0">
                  <a:pos x="T2" y="T3"/>
                </a:cxn>
                <a:cxn ang="0">
                  <a:pos x="T4" y="T5"/>
                </a:cxn>
              </a:cxnLst>
              <a:rect l="0" t="0" r="r" b="b"/>
              <a:pathLst>
                <a:path w="2950" h="2470">
                  <a:moveTo>
                    <a:pt x="847" y="2470"/>
                  </a:moveTo>
                  <a:cubicBezTo>
                    <a:pt x="106" y="1482"/>
                    <a:pt x="0" y="106"/>
                    <a:pt x="564" y="0"/>
                  </a:cubicBezTo>
                  <a:cubicBezTo>
                    <a:pt x="1868" y="0"/>
                    <a:pt x="2950" y="2248"/>
                    <a:pt x="847" y="24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5" name="Freeform 92">
              <a:extLst>
                <a:ext uri="{FF2B5EF4-FFF2-40B4-BE49-F238E27FC236}">
                  <a16:creationId xmlns:a16="http://schemas.microsoft.com/office/drawing/2014/main" id="{D64D9EB4-4F45-4AD6-AB6F-E3F2165C5226}"/>
                </a:ext>
              </a:extLst>
            </p:cNvPr>
            <p:cNvSpPr>
              <a:spLocks/>
            </p:cNvSpPr>
            <p:nvPr/>
          </p:nvSpPr>
          <p:spPr bwMode="auto">
            <a:xfrm>
              <a:off x="6913563" y="3698875"/>
              <a:ext cx="334963" cy="287337"/>
            </a:xfrm>
            <a:custGeom>
              <a:avLst/>
              <a:gdLst>
                <a:gd name="T0" fmla="*/ 4324 w 4677"/>
                <a:gd name="T1" fmla="*/ 0 h 4022"/>
                <a:gd name="T2" fmla="*/ 2268 w 4677"/>
                <a:gd name="T3" fmla="*/ 946 h 4022"/>
                <a:gd name="T4" fmla="*/ 644 w 4677"/>
                <a:gd name="T5" fmla="*/ 2155 h 4022"/>
                <a:gd name="T6" fmla="*/ 56 w 4677"/>
                <a:gd name="T7" fmla="*/ 3607 h 4022"/>
                <a:gd name="T8" fmla="*/ 574 w 4677"/>
                <a:gd name="T9" fmla="*/ 3711 h 4022"/>
                <a:gd name="T10" fmla="*/ 1127 w 4677"/>
                <a:gd name="T11" fmla="*/ 3088 h 4022"/>
                <a:gd name="T12" fmla="*/ 2130 w 4677"/>
                <a:gd name="T13" fmla="*/ 2190 h 4022"/>
                <a:gd name="T14" fmla="*/ 2994 w 4677"/>
                <a:gd name="T15" fmla="*/ 2328 h 4022"/>
                <a:gd name="T16" fmla="*/ 4677 w 4677"/>
                <a:gd name="T17" fmla="*/ 1870 h 4022"/>
                <a:gd name="T18" fmla="*/ 4324 w 4677"/>
                <a:gd name="T19" fmla="*/ 0 h 4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77" h="4022">
                  <a:moveTo>
                    <a:pt x="4324" y="0"/>
                  </a:moveTo>
                  <a:cubicBezTo>
                    <a:pt x="4324" y="0"/>
                    <a:pt x="2786" y="773"/>
                    <a:pt x="2268" y="946"/>
                  </a:cubicBezTo>
                  <a:cubicBezTo>
                    <a:pt x="2068" y="1012"/>
                    <a:pt x="851" y="1775"/>
                    <a:pt x="644" y="2155"/>
                  </a:cubicBezTo>
                  <a:cubicBezTo>
                    <a:pt x="384" y="2630"/>
                    <a:pt x="90" y="3400"/>
                    <a:pt x="56" y="3607"/>
                  </a:cubicBezTo>
                  <a:cubicBezTo>
                    <a:pt x="0" y="3943"/>
                    <a:pt x="367" y="4022"/>
                    <a:pt x="574" y="3711"/>
                  </a:cubicBezTo>
                  <a:cubicBezTo>
                    <a:pt x="713" y="3503"/>
                    <a:pt x="851" y="3330"/>
                    <a:pt x="1127" y="3088"/>
                  </a:cubicBezTo>
                  <a:cubicBezTo>
                    <a:pt x="1634" y="2924"/>
                    <a:pt x="1965" y="2598"/>
                    <a:pt x="2130" y="2190"/>
                  </a:cubicBezTo>
                  <a:lnTo>
                    <a:pt x="2994" y="2328"/>
                  </a:lnTo>
                  <a:lnTo>
                    <a:pt x="4677" y="1870"/>
                  </a:lnTo>
                  <a:lnTo>
                    <a:pt x="4324" y="0"/>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46" name="Freeform 93">
              <a:extLst>
                <a:ext uri="{FF2B5EF4-FFF2-40B4-BE49-F238E27FC236}">
                  <a16:creationId xmlns:a16="http://schemas.microsoft.com/office/drawing/2014/main" id="{DBDDA4E1-9FC4-494C-BA32-070C25B107CF}"/>
                </a:ext>
              </a:extLst>
            </p:cNvPr>
            <p:cNvSpPr>
              <a:spLocks/>
            </p:cNvSpPr>
            <p:nvPr/>
          </p:nvSpPr>
          <p:spPr bwMode="auto">
            <a:xfrm>
              <a:off x="6950076" y="3803650"/>
              <a:ext cx="217488" cy="142875"/>
            </a:xfrm>
            <a:custGeom>
              <a:avLst/>
              <a:gdLst>
                <a:gd name="T0" fmla="*/ 619 w 3044"/>
                <a:gd name="T1" fmla="*/ 1754 h 2002"/>
                <a:gd name="T2" fmla="*/ 66 w 3044"/>
                <a:gd name="T3" fmla="*/ 1754 h 2002"/>
                <a:gd name="T4" fmla="*/ 510 w 3044"/>
                <a:gd name="T5" fmla="*/ 1183 h 2002"/>
                <a:gd name="T6" fmla="*/ 1587 w 3044"/>
                <a:gd name="T7" fmla="*/ 475 h 2002"/>
                <a:gd name="T8" fmla="*/ 3044 w 3044"/>
                <a:gd name="T9" fmla="*/ 0 h 2002"/>
                <a:gd name="T10" fmla="*/ 2105 w 3044"/>
                <a:gd name="T11" fmla="*/ 1235 h 2002"/>
                <a:gd name="T12" fmla="*/ 619 w 3044"/>
                <a:gd name="T13" fmla="*/ 1754 h 2002"/>
              </a:gdLst>
              <a:ahLst/>
              <a:cxnLst>
                <a:cxn ang="0">
                  <a:pos x="T0" y="T1"/>
                </a:cxn>
                <a:cxn ang="0">
                  <a:pos x="T2" y="T3"/>
                </a:cxn>
                <a:cxn ang="0">
                  <a:pos x="T4" y="T5"/>
                </a:cxn>
                <a:cxn ang="0">
                  <a:pos x="T6" y="T7"/>
                </a:cxn>
                <a:cxn ang="0">
                  <a:pos x="T8" y="T9"/>
                </a:cxn>
                <a:cxn ang="0">
                  <a:pos x="T10" y="T11"/>
                </a:cxn>
                <a:cxn ang="0">
                  <a:pos x="T12" y="T13"/>
                </a:cxn>
              </a:cxnLst>
              <a:rect l="0" t="0" r="r" b="b"/>
              <a:pathLst>
                <a:path w="3044" h="2002">
                  <a:moveTo>
                    <a:pt x="619" y="1754"/>
                  </a:moveTo>
                  <a:cubicBezTo>
                    <a:pt x="164" y="2002"/>
                    <a:pt x="119" y="1832"/>
                    <a:pt x="66" y="1754"/>
                  </a:cubicBezTo>
                  <a:cubicBezTo>
                    <a:pt x="0" y="1656"/>
                    <a:pt x="220" y="1355"/>
                    <a:pt x="510" y="1183"/>
                  </a:cubicBezTo>
                  <a:cubicBezTo>
                    <a:pt x="1020" y="880"/>
                    <a:pt x="1587" y="613"/>
                    <a:pt x="1587" y="475"/>
                  </a:cubicBezTo>
                  <a:cubicBezTo>
                    <a:pt x="1587" y="467"/>
                    <a:pt x="3044" y="0"/>
                    <a:pt x="3044" y="0"/>
                  </a:cubicBezTo>
                  <a:cubicBezTo>
                    <a:pt x="3018" y="12"/>
                    <a:pt x="2663" y="901"/>
                    <a:pt x="2105" y="1235"/>
                  </a:cubicBezTo>
                  <a:cubicBezTo>
                    <a:pt x="1581" y="1550"/>
                    <a:pt x="1380" y="1339"/>
                    <a:pt x="619" y="175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47" name="Freeform 94">
              <a:extLst>
                <a:ext uri="{FF2B5EF4-FFF2-40B4-BE49-F238E27FC236}">
                  <a16:creationId xmlns:a16="http://schemas.microsoft.com/office/drawing/2014/main" id="{652901EE-5FBB-44BC-B5CD-59DC90E54AD8}"/>
                </a:ext>
              </a:extLst>
            </p:cNvPr>
            <p:cNvSpPr>
              <a:spLocks/>
            </p:cNvSpPr>
            <p:nvPr/>
          </p:nvSpPr>
          <p:spPr bwMode="auto">
            <a:xfrm>
              <a:off x="6948488" y="3846513"/>
              <a:ext cx="106363" cy="100012"/>
            </a:xfrm>
            <a:custGeom>
              <a:avLst/>
              <a:gdLst>
                <a:gd name="T0" fmla="*/ 206 w 1475"/>
                <a:gd name="T1" fmla="*/ 1390 h 1390"/>
                <a:gd name="T2" fmla="*/ 249 w 1475"/>
                <a:gd name="T3" fmla="*/ 1366 h 1390"/>
                <a:gd name="T4" fmla="*/ 235 w 1475"/>
                <a:gd name="T5" fmla="*/ 1295 h 1390"/>
                <a:gd name="T6" fmla="*/ 113 w 1475"/>
                <a:gd name="T7" fmla="*/ 1098 h 1390"/>
                <a:gd name="T8" fmla="*/ 1437 w 1475"/>
                <a:gd name="T9" fmla="*/ 106 h 1390"/>
                <a:gd name="T10" fmla="*/ 1463 w 1475"/>
                <a:gd name="T11" fmla="*/ 38 h 1390"/>
                <a:gd name="T12" fmla="*/ 1395 w 1475"/>
                <a:gd name="T13" fmla="*/ 11 h 1390"/>
                <a:gd name="T14" fmla="*/ 10 w 1475"/>
                <a:gd name="T15" fmla="*/ 1089 h 1390"/>
                <a:gd name="T16" fmla="*/ 178 w 1475"/>
                <a:gd name="T17" fmla="*/ 1381 h 1390"/>
                <a:gd name="T18" fmla="*/ 206 w 1475"/>
                <a:gd name="T19" fmla="*/ 1390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5" h="1390">
                  <a:moveTo>
                    <a:pt x="206" y="1390"/>
                  </a:moveTo>
                  <a:cubicBezTo>
                    <a:pt x="223" y="1390"/>
                    <a:pt x="240" y="1382"/>
                    <a:pt x="249" y="1366"/>
                  </a:cubicBezTo>
                  <a:cubicBezTo>
                    <a:pt x="265" y="1343"/>
                    <a:pt x="259" y="1310"/>
                    <a:pt x="235" y="1295"/>
                  </a:cubicBezTo>
                  <a:cubicBezTo>
                    <a:pt x="147" y="1236"/>
                    <a:pt x="107" y="1172"/>
                    <a:pt x="113" y="1098"/>
                  </a:cubicBezTo>
                  <a:cubicBezTo>
                    <a:pt x="142" y="753"/>
                    <a:pt x="1079" y="265"/>
                    <a:pt x="1437" y="106"/>
                  </a:cubicBezTo>
                  <a:cubicBezTo>
                    <a:pt x="1463" y="95"/>
                    <a:pt x="1475" y="64"/>
                    <a:pt x="1463" y="38"/>
                  </a:cubicBezTo>
                  <a:cubicBezTo>
                    <a:pt x="1452" y="12"/>
                    <a:pt x="1421" y="0"/>
                    <a:pt x="1395" y="11"/>
                  </a:cubicBezTo>
                  <a:cubicBezTo>
                    <a:pt x="1257" y="73"/>
                    <a:pt x="49" y="621"/>
                    <a:pt x="10" y="1089"/>
                  </a:cubicBezTo>
                  <a:cubicBezTo>
                    <a:pt x="0" y="1203"/>
                    <a:pt x="57" y="1301"/>
                    <a:pt x="178" y="1381"/>
                  </a:cubicBezTo>
                  <a:cubicBezTo>
                    <a:pt x="186" y="1387"/>
                    <a:pt x="197" y="1390"/>
                    <a:pt x="206" y="139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8" name="Freeform 95">
              <a:extLst>
                <a:ext uri="{FF2B5EF4-FFF2-40B4-BE49-F238E27FC236}">
                  <a16:creationId xmlns:a16="http://schemas.microsoft.com/office/drawing/2014/main" id="{0A7C0588-D01F-4665-8FBF-917024CB32DE}"/>
                </a:ext>
              </a:extLst>
            </p:cNvPr>
            <p:cNvSpPr>
              <a:spLocks/>
            </p:cNvSpPr>
            <p:nvPr/>
          </p:nvSpPr>
          <p:spPr bwMode="auto">
            <a:xfrm>
              <a:off x="7104063" y="3460750"/>
              <a:ext cx="541338" cy="398462"/>
            </a:xfrm>
            <a:custGeom>
              <a:avLst/>
              <a:gdLst>
                <a:gd name="T0" fmla="*/ 600 w 7542"/>
                <a:gd name="T1" fmla="*/ 5579 h 5579"/>
                <a:gd name="T2" fmla="*/ 6985 w 7542"/>
                <a:gd name="T3" fmla="*/ 3885 h 5579"/>
                <a:gd name="T4" fmla="*/ 7338 w 7542"/>
                <a:gd name="T5" fmla="*/ 745 h 5579"/>
                <a:gd name="T6" fmla="*/ 6280 w 7542"/>
                <a:gd name="T7" fmla="*/ 75 h 5579"/>
                <a:gd name="T8" fmla="*/ 0 w 7542"/>
                <a:gd name="T9" fmla="*/ 3109 h 5579"/>
                <a:gd name="T10" fmla="*/ 600 w 7542"/>
                <a:gd name="T11" fmla="*/ 5579 h 5579"/>
              </a:gdLst>
              <a:ahLst/>
              <a:cxnLst>
                <a:cxn ang="0">
                  <a:pos x="T0" y="T1"/>
                </a:cxn>
                <a:cxn ang="0">
                  <a:pos x="T2" y="T3"/>
                </a:cxn>
                <a:cxn ang="0">
                  <a:pos x="T4" y="T5"/>
                </a:cxn>
                <a:cxn ang="0">
                  <a:pos x="T6" y="T7"/>
                </a:cxn>
                <a:cxn ang="0">
                  <a:pos x="T8" y="T9"/>
                </a:cxn>
                <a:cxn ang="0">
                  <a:pos x="T10" y="T11"/>
                </a:cxn>
              </a:cxnLst>
              <a:rect l="0" t="0" r="r" b="b"/>
              <a:pathLst>
                <a:path w="7542" h="5579">
                  <a:moveTo>
                    <a:pt x="600" y="5579"/>
                  </a:moveTo>
                  <a:lnTo>
                    <a:pt x="6985" y="3885"/>
                  </a:lnTo>
                  <a:cubicBezTo>
                    <a:pt x="6985" y="3779"/>
                    <a:pt x="7542" y="1853"/>
                    <a:pt x="7338" y="745"/>
                  </a:cubicBezTo>
                  <a:cubicBezTo>
                    <a:pt x="7338" y="745"/>
                    <a:pt x="6454" y="0"/>
                    <a:pt x="6280" y="75"/>
                  </a:cubicBezTo>
                  <a:cubicBezTo>
                    <a:pt x="6033" y="181"/>
                    <a:pt x="0" y="3109"/>
                    <a:pt x="0" y="3109"/>
                  </a:cubicBezTo>
                  <a:cubicBezTo>
                    <a:pt x="530" y="3215"/>
                    <a:pt x="1306" y="5296"/>
                    <a:pt x="600" y="557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49" name="Freeform 96">
              <a:extLst>
                <a:ext uri="{FF2B5EF4-FFF2-40B4-BE49-F238E27FC236}">
                  <a16:creationId xmlns:a16="http://schemas.microsoft.com/office/drawing/2014/main" id="{2C3BFA8B-F1D5-4B53-8B9B-94A2DA4C05D9}"/>
                </a:ext>
              </a:extLst>
            </p:cNvPr>
            <p:cNvSpPr>
              <a:spLocks/>
            </p:cNvSpPr>
            <p:nvPr/>
          </p:nvSpPr>
          <p:spPr bwMode="auto">
            <a:xfrm>
              <a:off x="7640638" y="3243263"/>
              <a:ext cx="84138" cy="331787"/>
            </a:xfrm>
            <a:custGeom>
              <a:avLst/>
              <a:gdLst>
                <a:gd name="T0" fmla="*/ 1112 w 1170"/>
                <a:gd name="T1" fmla="*/ 4636 h 4636"/>
                <a:gd name="T2" fmla="*/ 1165 w 1170"/>
                <a:gd name="T3" fmla="*/ 4594 h 4636"/>
                <a:gd name="T4" fmla="*/ 1122 w 1170"/>
                <a:gd name="T5" fmla="*/ 4531 h 4636"/>
                <a:gd name="T6" fmla="*/ 118 w 1170"/>
                <a:gd name="T7" fmla="*/ 4330 h 4636"/>
                <a:gd name="T8" fmla="*/ 1112 w 1170"/>
                <a:gd name="T9" fmla="*/ 70 h 4636"/>
                <a:gd name="T10" fmla="*/ 1072 w 1170"/>
                <a:gd name="T11" fmla="*/ 7 h 4636"/>
                <a:gd name="T12" fmla="*/ 1009 w 1170"/>
                <a:gd name="T13" fmla="*/ 46 h 4636"/>
                <a:gd name="T14" fmla="*/ 3 w 1170"/>
                <a:gd name="T15" fmla="*/ 4360 h 4636"/>
                <a:gd name="T16" fmla="*/ 10 w 1170"/>
                <a:gd name="T17" fmla="*/ 4400 h 4636"/>
                <a:gd name="T18" fmla="*/ 44 w 1170"/>
                <a:gd name="T19" fmla="*/ 4423 h 4636"/>
                <a:gd name="T20" fmla="*/ 1102 w 1170"/>
                <a:gd name="T21" fmla="*/ 4635 h 4636"/>
                <a:gd name="T22" fmla="*/ 1112 w 1170"/>
                <a:gd name="T23" fmla="*/ 4636 h 4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0" h="4636">
                  <a:moveTo>
                    <a:pt x="1112" y="4636"/>
                  </a:moveTo>
                  <a:cubicBezTo>
                    <a:pt x="1137" y="4636"/>
                    <a:pt x="1159" y="4619"/>
                    <a:pt x="1165" y="4594"/>
                  </a:cubicBezTo>
                  <a:cubicBezTo>
                    <a:pt x="1170" y="4565"/>
                    <a:pt x="1152" y="4537"/>
                    <a:pt x="1122" y="4531"/>
                  </a:cubicBezTo>
                  <a:lnTo>
                    <a:pt x="118" y="4330"/>
                  </a:lnTo>
                  <a:lnTo>
                    <a:pt x="1112" y="70"/>
                  </a:lnTo>
                  <a:cubicBezTo>
                    <a:pt x="1119" y="42"/>
                    <a:pt x="1101" y="13"/>
                    <a:pt x="1072" y="7"/>
                  </a:cubicBezTo>
                  <a:cubicBezTo>
                    <a:pt x="1043" y="0"/>
                    <a:pt x="1015" y="18"/>
                    <a:pt x="1009" y="46"/>
                  </a:cubicBezTo>
                  <a:lnTo>
                    <a:pt x="3" y="4360"/>
                  </a:lnTo>
                  <a:cubicBezTo>
                    <a:pt x="0" y="4373"/>
                    <a:pt x="2" y="4388"/>
                    <a:pt x="10" y="4400"/>
                  </a:cubicBezTo>
                  <a:cubicBezTo>
                    <a:pt x="17" y="4412"/>
                    <a:pt x="30" y="4421"/>
                    <a:pt x="44" y="4423"/>
                  </a:cubicBezTo>
                  <a:lnTo>
                    <a:pt x="1102" y="4635"/>
                  </a:lnTo>
                  <a:cubicBezTo>
                    <a:pt x="1105" y="4636"/>
                    <a:pt x="1109" y="4636"/>
                    <a:pt x="1112" y="463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0" name="Freeform 97">
              <a:extLst>
                <a:ext uri="{FF2B5EF4-FFF2-40B4-BE49-F238E27FC236}">
                  <a16:creationId xmlns:a16="http://schemas.microsoft.com/office/drawing/2014/main" id="{422D226B-7922-4471-941D-D2511676AC9A}"/>
                </a:ext>
              </a:extLst>
            </p:cNvPr>
            <p:cNvSpPr>
              <a:spLocks/>
            </p:cNvSpPr>
            <p:nvPr/>
          </p:nvSpPr>
          <p:spPr bwMode="auto">
            <a:xfrm>
              <a:off x="2789238" y="5381625"/>
              <a:ext cx="6613525" cy="7937"/>
            </a:xfrm>
            <a:custGeom>
              <a:avLst/>
              <a:gdLst>
                <a:gd name="T0" fmla="*/ 53 w 92251"/>
                <a:gd name="T1" fmla="*/ 106 h 106"/>
                <a:gd name="T2" fmla="*/ 92198 w 92251"/>
                <a:gd name="T3" fmla="*/ 106 h 106"/>
                <a:gd name="T4" fmla="*/ 92251 w 92251"/>
                <a:gd name="T5" fmla="*/ 53 h 106"/>
                <a:gd name="T6" fmla="*/ 92198 w 92251"/>
                <a:gd name="T7" fmla="*/ 0 h 106"/>
                <a:gd name="T8" fmla="*/ 53 w 92251"/>
                <a:gd name="T9" fmla="*/ 0 h 106"/>
                <a:gd name="T10" fmla="*/ 0 w 92251"/>
                <a:gd name="T11" fmla="*/ 53 h 106"/>
                <a:gd name="T12" fmla="*/ 53 w 92251"/>
                <a:gd name="T13" fmla="*/ 106 h 106"/>
              </a:gdLst>
              <a:ahLst/>
              <a:cxnLst>
                <a:cxn ang="0">
                  <a:pos x="T0" y="T1"/>
                </a:cxn>
                <a:cxn ang="0">
                  <a:pos x="T2" y="T3"/>
                </a:cxn>
                <a:cxn ang="0">
                  <a:pos x="T4" y="T5"/>
                </a:cxn>
                <a:cxn ang="0">
                  <a:pos x="T6" y="T7"/>
                </a:cxn>
                <a:cxn ang="0">
                  <a:pos x="T8" y="T9"/>
                </a:cxn>
                <a:cxn ang="0">
                  <a:pos x="T10" y="T11"/>
                </a:cxn>
                <a:cxn ang="0">
                  <a:pos x="T12" y="T13"/>
                </a:cxn>
              </a:cxnLst>
              <a:rect l="0" t="0" r="r" b="b"/>
              <a:pathLst>
                <a:path w="92251" h="106">
                  <a:moveTo>
                    <a:pt x="53" y="106"/>
                  </a:moveTo>
                  <a:lnTo>
                    <a:pt x="92198" y="106"/>
                  </a:lnTo>
                  <a:cubicBezTo>
                    <a:pt x="92227" y="106"/>
                    <a:pt x="92251" y="82"/>
                    <a:pt x="92251" y="53"/>
                  </a:cubicBezTo>
                  <a:cubicBezTo>
                    <a:pt x="92251" y="24"/>
                    <a:pt x="92227" y="0"/>
                    <a:pt x="92198" y="0"/>
                  </a:cubicBezTo>
                  <a:lnTo>
                    <a:pt x="53" y="0"/>
                  </a:lnTo>
                  <a:cubicBezTo>
                    <a:pt x="23" y="0"/>
                    <a:pt x="0" y="24"/>
                    <a:pt x="0" y="53"/>
                  </a:cubicBezTo>
                  <a:cubicBezTo>
                    <a:pt x="0" y="82"/>
                    <a:pt x="23" y="106"/>
                    <a:pt x="53" y="10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3640509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6DFD8960-A3D9-4996-803E-0B7C65F54B5C}"/>
              </a:ext>
              <a:ext uri="{C183D7F6-B498-43B3-948B-1728B52AA6E4}">
                <adec:decorative xmlns:adec="http://schemas.microsoft.com/office/drawing/2017/decorative" val="1"/>
              </a:ext>
            </a:extLst>
          </p:cNvPr>
          <p:cNvGrpSpPr/>
          <p:nvPr/>
        </p:nvGrpSpPr>
        <p:grpSpPr>
          <a:xfrm>
            <a:off x="4553662" y="1629000"/>
            <a:ext cx="7347338" cy="5345310"/>
            <a:chOff x="4553662" y="1629000"/>
            <a:chExt cx="7347338" cy="5345310"/>
          </a:xfrm>
        </p:grpSpPr>
        <p:pic>
          <p:nvPicPr>
            <p:cNvPr id="90" name="Picture 89" descr="Computer version of matrix">
              <a:extLst>
                <a:ext uri="{FF2B5EF4-FFF2-40B4-BE49-F238E27FC236}">
                  <a16:creationId xmlns:a16="http://schemas.microsoft.com/office/drawing/2014/main" id="{E1B5C85F-C881-4F7D-B409-40BD26BC0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662" y="1629000"/>
              <a:ext cx="7347338" cy="5345310"/>
            </a:xfrm>
            <a:prstGeom prst="rect">
              <a:avLst/>
            </a:prstGeom>
          </p:spPr>
        </p:pic>
        <p:pic>
          <p:nvPicPr>
            <p:cNvPr id="100" name="Picture 99">
              <a:extLst>
                <a:ext uri="{FF2B5EF4-FFF2-40B4-BE49-F238E27FC236}">
                  <a16:creationId xmlns:a16="http://schemas.microsoft.com/office/drawing/2014/main" id="{3E3DCAD2-5830-4A15-95C3-E60489BA1357}"/>
                </a:ext>
              </a:extLst>
            </p:cNvPr>
            <p:cNvPicPr>
              <a:picLocks noChangeAspect="1"/>
            </p:cNvPicPr>
            <p:nvPr/>
          </p:nvPicPr>
          <p:blipFill rotWithShape="1">
            <a:blip r:embed="rId4">
              <a:extLst>
                <a:ext uri="{28A0092B-C50C-407E-A947-70E740481C1C}">
                  <a14:useLocalDpi xmlns:a14="http://schemas.microsoft.com/office/drawing/2010/main" val="0"/>
                </a:ext>
              </a:extLst>
            </a:blip>
            <a:srcRect r="839"/>
            <a:stretch/>
          </p:blipFill>
          <p:spPr>
            <a:xfrm>
              <a:off x="4782246" y="1809000"/>
              <a:ext cx="6907482" cy="3896045"/>
            </a:xfrm>
            <a:prstGeom prst="rect">
              <a:avLst/>
            </a:prstGeom>
          </p:spPr>
        </p:pic>
      </p:grpSp>
      <p:sp>
        <p:nvSpPr>
          <p:cNvPr id="85" name="Title 84">
            <a:extLst>
              <a:ext uri="{FF2B5EF4-FFF2-40B4-BE49-F238E27FC236}">
                <a16:creationId xmlns:a16="http://schemas.microsoft.com/office/drawing/2014/main" id="{CFEA2B5A-14E4-4E3A-B328-8247E7059A88}"/>
              </a:ext>
            </a:extLst>
          </p:cNvPr>
          <p:cNvSpPr>
            <a:spLocks noGrp="1"/>
          </p:cNvSpPr>
          <p:nvPr>
            <p:ph type="title"/>
          </p:nvPr>
        </p:nvSpPr>
        <p:spPr/>
        <p:txBody>
          <a:bodyPr/>
          <a:lstStyle/>
          <a:p>
            <a:r>
              <a:rPr lang="en-GB"/>
              <a:t>Where is it?</a:t>
            </a:r>
          </a:p>
        </p:txBody>
      </p:sp>
      <p:grpSp>
        <p:nvGrpSpPr>
          <p:cNvPr id="84" name="Group 83">
            <a:extLst>
              <a:ext uri="{FF2B5EF4-FFF2-40B4-BE49-F238E27FC236}">
                <a16:creationId xmlns:a16="http://schemas.microsoft.com/office/drawing/2014/main" id="{33C0444C-0C49-49CD-BA3A-EEF87D2F0803}"/>
              </a:ext>
              <a:ext uri="{C183D7F6-B498-43B3-948B-1728B52AA6E4}">
                <adec:decorative xmlns:adec="http://schemas.microsoft.com/office/drawing/2017/decorative" val="1"/>
              </a:ext>
            </a:extLst>
          </p:cNvPr>
          <p:cNvGrpSpPr>
            <a:grpSpLocks noChangeAspect="1"/>
          </p:cNvGrpSpPr>
          <p:nvPr/>
        </p:nvGrpSpPr>
        <p:grpSpPr>
          <a:xfrm>
            <a:off x="201000" y="1158680"/>
            <a:ext cx="3915000" cy="5699320"/>
            <a:chOff x="4505325" y="998538"/>
            <a:chExt cx="3194051" cy="4649788"/>
          </a:xfrm>
          <a:effectLst>
            <a:outerShdw blurRad="50800" dist="38100" dir="2700000" algn="tl" rotWithShape="0">
              <a:prstClr val="black">
                <a:alpha val="40000"/>
              </a:prstClr>
            </a:outerShdw>
          </a:effectLst>
        </p:grpSpPr>
        <p:sp>
          <p:nvSpPr>
            <p:cNvPr id="11" name="Freeform 6">
              <a:extLst>
                <a:ext uri="{FF2B5EF4-FFF2-40B4-BE49-F238E27FC236}">
                  <a16:creationId xmlns:a16="http://schemas.microsoft.com/office/drawing/2014/main" id="{BC2184E3-7281-4796-85AF-1AC6BB2C9722}"/>
                </a:ext>
              </a:extLst>
            </p:cNvPr>
            <p:cNvSpPr>
              <a:spLocks/>
            </p:cNvSpPr>
            <p:nvPr/>
          </p:nvSpPr>
          <p:spPr bwMode="auto">
            <a:xfrm>
              <a:off x="4505325" y="4646613"/>
              <a:ext cx="2082800" cy="1001713"/>
            </a:xfrm>
            <a:custGeom>
              <a:avLst/>
              <a:gdLst>
                <a:gd name="T0" fmla="*/ 21348 w 21348"/>
                <a:gd name="T1" fmla="*/ 10295 h 10295"/>
                <a:gd name="T2" fmla="*/ 0 w 21348"/>
                <a:gd name="T3" fmla="*/ 10295 h 10295"/>
                <a:gd name="T4" fmla="*/ 3879 w 21348"/>
                <a:gd name="T5" fmla="*/ 611 h 10295"/>
                <a:gd name="T6" fmla="*/ 17661 w 21348"/>
                <a:gd name="T7" fmla="*/ 867 h 10295"/>
                <a:gd name="T8" fmla="*/ 21348 w 21348"/>
                <a:gd name="T9" fmla="*/ 10295 h 10295"/>
              </a:gdLst>
              <a:ahLst/>
              <a:cxnLst>
                <a:cxn ang="0">
                  <a:pos x="T0" y="T1"/>
                </a:cxn>
                <a:cxn ang="0">
                  <a:pos x="T2" y="T3"/>
                </a:cxn>
                <a:cxn ang="0">
                  <a:pos x="T4" y="T5"/>
                </a:cxn>
                <a:cxn ang="0">
                  <a:pos x="T6" y="T7"/>
                </a:cxn>
                <a:cxn ang="0">
                  <a:pos x="T8" y="T9"/>
                </a:cxn>
              </a:cxnLst>
              <a:rect l="0" t="0" r="r" b="b"/>
              <a:pathLst>
                <a:path w="21348" h="10295">
                  <a:moveTo>
                    <a:pt x="21348" y="10295"/>
                  </a:moveTo>
                  <a:lnTo>
                    <a:pt x="0" y="10295"/>
                  </a:lnTo>
                  <a:cubicBezTo>
                    <a:pt x="426" y="5056"/>
                    <a:pt x="3879" y="611"/>
                    <a:pt x="3879" y="611"/>
                  </a:cubicBezTo>
                  <a:cubicBezTo>
                    <a:pt x="8516" y="0"/>
                    <a:pt x="13070" y="259"/>
                    <a:pt x="17661" y="867"/>
                  </a:cubicBezTo>
                  <a:cubicBezTo>
                    <a:pt x="17661" y="867"/>
                    <a:pt x="20425" y="4597"/>
                    <a:pt x="21348" y="1029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7">
              <a:extLst>
                <a:ext uri="{FF2B5EF4-FFF2-40B4-BE49-F238E27FC236}">
                  <a16:creationId xmlns:a16="http://schemas.microsoft.com/office/drawing/2014/main" id="{8489B9C7-26CC-40A7-8959-ECB6F64AEF07}"/>
                </a:ext>
              </a:extLst>
            </p:cNvPr>
            <p:cNvSpPr>
              <a:spLocks/>
            </p:cNvSpPr>
            <p:nvPr/>
          </p:nvSpPr>
          <p:spPr bwMode="auto">
            <a:xfrm>
              <a:off x="4859338" y="4502150"/>
              <a:ext cx="1379538" cy="261938"/>
            </a:xfrm>
            <a:custGeom>
              <a:avLst/>
              <a:gdLst>
                <a:gd name="T0" fmla="*/ 310 w 14129"/>
                <a:gd name="T1" fmla="*/ 0 h 2704"/>
                <a:gd name="T2" fmla="*/ 13727 w 14129"/>
                <a:gd name="T3" fmla="*/ 82 h 2704"/>
                <a:gd name="T4" fmla="*/ 14129 w 14129"/>
                <a:gd name="T5" fmla="*/ 2531 h 2704"/>
                <a:gd name="T6" fmla="*/ 0 w 14129"/>
                <a:gd name="T7" fmla="*/ 2526 h 2704"/>
                <a:gd name="T8" fmla="*/ 310 w 14129"/>
                <a:gd name="T9" fmla="*/ 0 h 2704"/>
              </a:gdLst>
              <a:ahLst/>
              <a:cxnLst>
                <a:cxn ang="0">
                  <a:pos x="T0" y="T1"/>
                </a:cxn>
                <a:cxn ang="0">
                  <a:pos x="T2" y="T3"/>
                </a:cxn>
                <a:cxn ang="0">
                  <a:pos x="T4" y="T5"/>
                </a:cxn>
                <a:cxn ang="0">
                  <a:pos x="T6" y="T7"/>
                </a:cxn>
                <a:cxn ang="0">
                  <a:pos x="T8" y="T9"/>
                </a:cxn>
              </a:cxnLst>
              <a:rect l="0" t="0" r="r" b="b"/>
              <a:pathLst>
                <a:path w="14129" h="2704">
                  <a:moveTo>
                    <a:pt x="310" y="0"/>
                  </a:moveTo>
                  <a:cubicBezTo>
                    <a:pt x="310" y="0"/>
                    <a:pt x="13510" y="30"/>
                    <a:pt x="13727" y="82"/>
                  </a:cubicBezTo>
                  <a:cubicBezTo>
                    <a:pt x="13943" y="135"/>
                    <a:pt x="14129" y="2531"/>
                    <a:pt x="14129" y="2531"/>
                  </a:cubicBezTo>
                  <a:cubicBezTo>
                    <a:pt x="9822" y="2704"/>
                    <a:pt x="4142" y="2598"/>
                    <a:pt x="0" y="2526"/>
                  </a:cubicBezTo>
                  <a:lnTo>
                    <a:pt x="31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8">
              <a:extLst>
                <a:ext uri="{FF2B5EF4-FFF2-40B4-BE49-F238E27FC236}">
                  <a16:creationId xmlns:a16="http://schemas.microsoft.com/office/drawing/2014/main" id="{FA5F9D94-4093-4618-8D4A-06A292A7F7EC}"/>
                </a:ext>
              </a:extLst>
            </p:cNvPr>
            <p:cNvSpPr>
              <a:spLocks/>
            </p:cNvSpPr>
            <p:nvPr/>
          </p:nvSpPr>
          <p:spPr bwMode="auto">
            <a:xfrm>
              <a:off x="4546600" y="1117600"/>
              <a:ext cx="2254250" cy="1957388"/>
            </a:xfrm>
            <a:custGeom>
              <a:avLst/>
              <a:gdLst>
                <a:gd name="T0" fmla="*/ 4411 w 23105"/>
                <a:gd name="T1" fmla="*/ 4454 h 20138"/>
                <a:gd name="T2" fmla="*/ 1276 w 23105"/>
                <a:gd name="T3" fmla="*/ 9001 h 20138"/>
                <a:gd name="T4" fmla="*/ 3066 w 23105"/>
                <a:gd name="T5" fmla="*/ 14668 h 20138"/>
                <a:gd name="T6" fmla="*/ 8477 w 23105"/>
                <a:gd name="T7" fmla="*/ 18908 h 20138"/>
                <a:gd name="T8" fmla="*/ 12784 w 23105"/>
                <a:gd name="T9" fmla="*/ 18171 h 20138"/>
                <a:gd name="T10" fmla="*/ 20049 w 23105"/>
                <a:gd name="T11" fmla="*/ 15209 h 20138"/>
                <a:gd name="T12" fmla="*/ 20635 w 23105"/>
                <a:gd name="T13" fmla="*/ 9529 h 20138"/>
                <a:gd name="T14" fmla="*/ 16798 w 23105"/>
                <a:gd name="T15" fmla="*/ 3938 h 20138"/>
                <a:gd name="T16" fmla="*/ 10992 w 23105"/>
                <a:gd name="T17" fmla="*/ 1563 h 20138"/>
                <a:gd name="T18" fmla="*/ 4411 w 23105"/>
                <a:gd name="T19" fmla="*/ 4454 h 20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105" h="20138">
                  <a:moveTo>
                    <a:pt x="4411" y="4454"/>
                  </a:moveTo>
                  <a:cubicBezTo>
                    <a:pt x="4411" y="4454"/>
                    <a:pt x="316" y="3852"/>
                    <a:pt x="1276" y="9001"/>
                  </a:cubicBezTo>
                  <a:cubicBezTo>
                    <a:pt x="1585" y="10664"/>
                    <a:pt x="0" y="12820"/>
                    <a:pt x="3066" y="14668"/>
                  </a:cubicBezTo>
                  <a:cubicBezTo>
                    <a:pt x="4819" y="15725"/>
                    <a:pt x="3323" y="17971"/>
                    <a:pt x="8477" y="18908"/>
                  </a:cubicBezTo>
                  <a:cubicBezTo>
                    <a:pt x="10474" y="19272"/>
                    <a:pt x="12408" y="18502"/>
                    <a:pt x="12784" y="18171"/>
                  </a:cubicBezTo>
                  <a:cubicBezTo>
                    <a:pt x="14160" y="16955"/>
                    <a:pt x="20384" y="20138"/>
                    <a:pt x="20049" y="15209"/>
                  </a:cubicBezTo>
                  <a:cubicBezTo>
                    <a:pt x="19916" y="13262"/>
                    <a:pt x="23105" y="13137"/>
                    <a:pt x="20635" y="9529"/>
                  </a:cubicBezTo>
                  <a:cubicBezTo>
                    <a:pt x="19213" y="7451"/>
                    <a:pt x="21378" y="4871"/>
                    <a:pt x="16798" y="3938"/>
                  </a:cubicBezTo>
                  <a:cubicBezTo>
                    <a:pt x="15614" y="3697"/>
                    <a:pt x="16001" y="60"/>
                    <a:pt x="10992" y="1563"/>
                  </a:cubicBezTo>
                  <a:cubicBezTo>
                    <a:pt x="9443" y="2027"/>
                    <a:pt x="6169" y="0"/>
                    <a:pt x="4411" y="445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9">
              <a:extLst>
                <a:ext uri="{FF2B5EF4-FFF2-40B4-BE49-F238E27FC236}">
                  <a16:creationId xmlns:a16="http://schemas.microsoft.com/office/drawing/2014/main" id="{3C60C2B1-55AB-4386-89A7-232ADB4BD3E3}"/>
                </a:ext>
              </a:extLst>
            </p:cNvPr>
            <p:cNvSpPr>
              <a:spLocks/>
            </p:cNvSpPr>
            <p:nvPr/>
          </p:nvSpPr>
          <p:spPr bwMode="auto">
            <a:xfrm>
              <a:off x="5111750" y="1624013"/>
              <a:ext cx="917575" cy="1471613"/>
            </a:xfrm>
            <a:custGeom>
              <a:avLst/>
              <a:gdLst>
                <a:gd name="T0" fmla="*/ 347 w 9419"/>
                <a:gd name="T1" fmla="*/ 6415 h 15133"/>
                <a:gd name="T2" fmla="*/ 1793 w 9419"/>
                <a:gd name="T3" fmla="*/ 7671 h 15133"/>
                <a:gd name="T4" fmla="*/ 2401 w 9419"/>
                <a:gd name="T5" fmla="*/ 9027 h 15133"/>
                <a:gd name="T6" fmla="*/ 1480 w 9419"/>
                <a:gd name="T7" fmla="*/ 12798 h 15133"/>
                <a:gd name="T8" fmla="*/ 7386 w 9419"/>
                <a:gd name="T9" fmla="*/ 12944 h 15133"/>
                <a:gd name="T10" fmla="*/ 7283 w 9419"/>
                <a:gd name="T11" fmla="*/ 10943 h 15133"/>
                <a:gd name="T12" fmla="*/ 4892 w 9419"/>
                <a:gd name="T13" fmla="*/ 10088 h 15133"/>
                <a:gd name="T14" fmla="*/ 7822 w 9419"/>
                <a:gd name="T15" fmla="*/ 9536 h 15133"/>
                <a:gd name="T16" fmla="*/ 9330 w 9419"/>
                <a:gd name="T17" fmla="*/ 6733 h 15133"/>
                <a:gd name="T18" fmla="*/ 9384 w 9419"/>
                <a:gd name="T19" fmla="*/ 6294 h 15133"/>
                <a:gd name="T20" fmla="*/ 9408 w 9419"/>
                <a:gd name="T21" fmla="*/ 5918 h 15133"/>
                <a:gd name="T22" fmla="*/ 9408 w 9419"/>
                <a:gd name="T23" fmla="*/ 5215 h 15133"/>
                <a:gd name="T24" fmla="*/ 9378 w 9419"/>
                <a:gd name="T25" fmla="*/ 4754 h 15133"/>
                <a:gd name="T26" fmla="*/ 9346 w 9419"/>
                <a:gd name="T27" fmla="*/ 4442 h 15133"/>
                <a:gd name="T28" fmla="*/ 8936 w 9419"/>
                <a:gd name="T29" fmla="*/ 2471 h 15133"/>
                <a:gd name="T30" fmla="*/ 6131 w 9419"/>
                <a:gd name="T31" fmla="*/ 250 h 15133"/>
                <a:gd name="T32" fmla="*/ 3379 w 9419"/>
                <a:gd name="T33" fmla="*/ 2096 h 15133"/>
                <a:gd name="T34" fmla="*/ 2121 w 9419"/>
                <a:gd name="T35" fmla="*/ 4935 h 15133"/>
                <a:gd name="T36" fmla="*/ 1909 w 9419"/>
                <a:gd name="T37" fmla="*/ 5429 h 15133"/>
                <a:gd name="T38" fmla="*/ 1557 w 9419"/>
                <a:gd name="T39" fmla="*/ 5284 h 15133"/>
                <a:gd name="T40" fmla="*/ 1272 w 9419"/>
                <a:gd name="T41" fmla="*/ 5072 h 15133"/>
                <a:gd name="T42" fmla="*/ 347 w 9419"/>
                <a:gd name="T43" fmla="*/ 6415 h 15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419" h="15133">
                  <a:moveTo>
                    <a:pt x="347" y="6415"/>
                  </a:moveTo>
                  <a:cubicBezTo>
                    <a:pt x="609" y="7375"/>
                    <a:pt x="1158" y="7846"/>
                    <a:pt x="1793" y="7671"/>
                  </a:cubicBezTo>
                  <a:cubicBezTo>
                    <a:pt x="1870" y="7973"/>
                    <a:pt x="2066" y="8569"/>
                    <a:pt x="2401" y="9027"/>
                  </a:cubicBezTo>
                  <a:lnTo>
                    <a:pt x="1480" y="12798"/>
                  </a:lnTo>
                  <a:cubicBezTo>
                    <a:pt x="4791" y="15133"/>
                    <a:pt x="7386" y="12944"/>
                    <a:pt x="7386" y="12944"/>
                  </a:cubicBezTo>
                  <a:lnTo>
                    <a:pt x="7283" y="10943"/>
                  </a:lnTo>
                  <a:lnTo>
                    <a:pt x="4892" y="10088"/>
                  </a:lnTo>
                  <a:cubicBezTo>
                    <a:pt x="6258" y="10347"/>
                    <a:pt x="7220" y="9984"/>
                    <a:pt x="7822" y="9536"/>
                  </a:cubicBezTo>
                  <a:cubicBezTo>
                    <a:pt x="8758" y="8837"/>
                    <a:pt x="9167" y="7785"/>
                    <a:pt x="9330" y="6733"/>
                  </a:cubicBezTo>
                  <a:cubicBezTo>
                    <a:pt x="9353" y="6587"/>
                    <a:pt x="9371" y="6441"/>
                    <a:pt x="9384" y="6294"/>
                  </a:cubicBezTo>
                  <a:cubicBezTo>
                    <a:pt x="9395" y="6169"/>
                    <a:pt x="9403" y="6043"/>
                    <a:pt x="9408" y="5918"/>
                  </a:cubicBezTo>
                  <a:cubicBezTo>
                    <a:pt x="9419" y="5680"/>
                    <a:pt x="9417" y="5444"/>
                    <a:pt x="9408" y="5215"/>
                  </a:cubicBezTo>
                  <a:cubicBezTo>
                    <a:pt x="9401" y="5058"/>
                    <a:pt x="9391" y="4905"/>
                    <a:pt x="9378" y="4754"/>
                  </a:cubicBezTo>
                  <a:cubicBezTo>
                    <a:pt x="9368" y="4648"/>
                    <a:pt x="9358" y="4544"/>
                    <a:pt x="9346" y="4442"/>
                  </a:cubicBezTo>
                  <a:cubicBezTo>
                    <a:pt x="9213" y="3308"/>
                    <a:pt x="9113" y="2943"/>
                    <a:pt x="8936" y="2471"/>
                  </a:cubicBezTo>
                  <a:cubicBezTo>
                    <a:pt x="8399" y="1048"/>
                    <a:pt x="7172" y="0"/>
                    <a:pt x="6131" y="250"/>
                  </a:cubicBezTo>
                  <a:cubicBezTo>
                    <a:pt x="5076" y="504"/>
                    <a:pt x="5449" y="1355"/>
                    <a:pt x="3379" y="2096"/>
                  </a:cubicBezTo>
                  <a:cubicBezTo>
                    <a:pt x="2067" y="2566"/>
                    <a:pt x="2030" y="3710"/>
                    <a:pt x="2121" y="4935"/>
                  </a:cubicBezTo>
                  <a:cubicBezTo>
                    <a:pt x="2145" y="5256"/>
                    <a:pt x="2055" y="5411"/>
                    <a:pt x="1909" y="5429"/>
                  </a:cubicBezTo>
                  <a:cubicBezTo>
                    <a:pt x="1811" y="5440"/>
                    <a:pt x="1687" y="5389"/>
                    <a:pt x="1557" y="5284"/>
                  </a:cubicBezTo>
                  <a:cubicBezTo>
                    <a:pt x="1475" y="5221"/>
                    <a:pt x="1382" y="5150"/>
                    <a:pt x="1272" y="5072"/>
                  </a:cubicBezTo>
                  <a:cubicBezTo>
                    <a:pt x="720" y="4688"/>
                    <a:pt x="0" y="5144"/>
                    <a:pt x="347" y="6415"/>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0">
              <a:extLst>
                <a:ext uri="{FF2B5EF4-FFF2-40B4-BE49-F238E27FC236}">
                  <a16:creationId xmlns:a16="http://schemas.microsoft.com/office/drawing/2014/main" id="{19848C35-5666-4FCA-9C9B-B5958739F079}"/>
                </a:ext>
              </a:extLst>
            </p:cNvPr>
            <p:cNvSpPr>
              <a:spLocks/>
            </p:cNvSpPr>
            <p:nvPr/>
          </p:nvSpPr>
          <p:spPr bwMode="auto">
            <a:xfrm>
              <a:off x="5786438" y="1878013"/>
              <a:ext cx="184150" cy="66675"/>
            </a:xfrm>
            <a:custGeom>
              <a:avLst/>
              <a:gdLst>
                <a:gd name="T0" fmla="*/ 1070 w 1896"/>
                <a:gd name="T1" fmla="*/ 145 h 689"/>
                <a:gd name="T2" fmla="*/ 58 w 1896"/>
                <a:gd name="T3" fmla="*/ 297 h 689"/>
                <a:gd name="T4" fmla="*/ 22 w 1896"/>
                <a:gd name="T5" fmla="*/ 412 h 689"/>
                <a:gd name="T6" fmla="*/ 137 w 1896"/>
                <a:gd name="T7" fmla="*/ 449 h 689"/>
                <a:gd name="T8" fmla="*/ 1742 w 1896"/>
                <a:gd name="T9" fmla="*/ 657 h 689"/>
                <a:gd name="T10" fmla="*/ 1863 w 1896"/>
                <a:gd name="T11" fmla="*/ 653 h 689"/>
                <a:gd name="T12" fmla="*/ 1859 w 1896"/>
                <a:gd name="T13" fmla="*/ 532 h 689"/>
                <a:gd name="T14" fmla="*/ 1070 w 1896"/>
                <a:gd name="T15" fmla="*/ 145 h 6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96" h="689">
                  <a:moveTo>
                    <a:pt x="1070" y="145"/>
                  </a:moveTo>
                  <a:cubicBezTo>
                    <a:pt x="526" y="62"/>
                    <a:pt x="65" y="294"/>
                    <a:pt x="58" y="297"/>
                  </a:cubicBezTo>
                  <a:cubicBezTo>
                    <a:pt x="16" y="319"/>
                    <a:pt x="0" y="370"/>
                    <a:pt x="22" y="412"/>
                  </a:cubicBezTo>
                  <a:cubicBezTo>
                    <a:pt x="43" y="455"/>
                    <a:pt x="95" y="471"/>
                    <a:pt x="137" y="449"/>
                  </a:cubicBezTo>
                  <a:cubicBezTo>
                    <a:pt x="173" y="431"/>
                    <a:pt x="1037" y="0"/>
                    <a:pt x="1742" y="657"/>
                  </a:cubicBezTo>
                  <a:cubicBezTo>
                    <a:pt x="1777" y="689"/>
                    <a:pt x="1831" y="688"/>
                    <a:pt x="1863" y="653"/>
                  </a:cubicBezTo>
                  <a:cubicBezTo>
                    <a:pt x="1896" y="618"/>
                    <a:pt x="1894" y="564"/>
                    <a:pt x="1859" y="532"/>
                  </a:cubicBezTo>
                  <a:cubicBezTo>
                    <a:pt x="1604" y="294"/>
                    <a:pt x="1327" y="184"/>
                    <a:pt x="1070" y="14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1">
              <a:extLst>
                <a:ext uri="{FF2B5EF4-FFF2-40B4-BE49-F238E27FC236}">
                  <a16:creationId xmlns:a16="http://schemas.microsoft.com/office/drawing/2014/main" id="{20E97C49-D85A-41C4-9B5A-9F583D127FF8}"/>
                </a:ext>
              </a:extLst>
            </p:cNvPr>
            <p:cNvSpPr>
              <a:spLocks/>
            </p:cNvSpPr>
            <p:nvPr/>
          </p:nvSpPr>
          <p:spPr bwMode="auto">
            <a:xfrm>
              <a:off x="5424488" y="1922463"/>
              <a:ext cx="177800" cy="84138"/>
            </a:xfrm>
            <a:custGeom>
              <a:avLst/>
              <a:gdLst>
                <a:gd name="T0" fmla="*/ 732 w 1825"/>
                <a:gd name="T1" fmla="*/ 183 h 858"/>
                <a:gd name="T2" fmla="*/ 1754 w 1825"/>
                <a:gd name="T3" fmla="*/ 145 h 858"/>
                <a:gd name="T4" fmla="*/ 1812 w 1825"/>
                <a:gd name="T5" fmla="*/ 251 h 858"/>
                <a:gd name="T6" fmla="*/ 1705 w 1825"/>
                <a:gd name="T7" fmla="*/ 309 h 858"/>
                <a:gd name="T8" fmla="*/ 166 w 1825"/>
                <a:gd name="T9" fmla="*/ 812 h 858"/>
                <a:gd name="T10" fmla="*/ 46 w 1825"/>
                <a:gd name="T11" fmla="*/ 830 h 858"/>
                <a:gd name="T12" fmla="*/ 28 w 1825"/>
                <a:gd name="T13" fmla="*/ 710 h 858"/>
                <a:gd name="T14" fmla="*/ 732 w 1825"/>
                <a:gd name="T15" fmla="*/ 183 h 8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5" h="858">
                  <a:moveTo>
                    <a:pt x="732" y="183"/>
                  </a:moveTo>
                  <a:cubicBezTo>
                    <a:pt x="1251" y="0"/>
                    <a:pt x="1747" y="143"/>
                    <a:pt x="1754" y="145"/>
                  </a:cubicBezTo>
                  <a:cubicBezTo>
                    <a:pt x="1799" y="158"/>
                    <a:pt x="1825" y="206"/>
                    <a:pt x="1812" y="251"/>
                  </a:cubicBezTo>
                  <a:cubicBezTo>
                    <a:pt x="1798" y="297"/>
                    <a:pt x="1751" y="323"/>
                    <a:pt x="1705" y="309"/>
                  </a:cubicBezTo>
                  <a:cubicBezTo>
                    <a:pt x="1666" y="298"/>
                    <a:pt x="737" y="34"/>
                    <a:pt x="166" y="812"/>
                  </a:cubicBezTo>
                  <a:cubicBezTo>
                    <a:pt x="138" y="850"/>
                    <a:pt x="85" y="858"/>
                    <a:pt x="46" y="830"/>
                  </a:cubicBezTo>
                  <a:cubicBezTo>
                    <a:pt x="8" y="802"/>
                    <a:pt x="0" y="748"/>
                    <a:pt x="28" y="710"/>
                  </a:cubicBezTo>
                  <a:cubicBezTo>
                    <a:pt x="235" y="429"/>
                    <a:pt x="486" y="269"/>
                    <a:pt x="732" y="18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2">
              <a:extLst>
                <a:ext uri="{FF2B5EF4-FFF2-40B4-BE49-F238E27FC236}">
                  <a16:creationId xmlns:a16="http://schemas.microsoft.com/office/drawing/2014/main" id="{EF7D7534-E6DC-4B86-8692-30E500B9ECBB}"/>
                </a:ext>
              </a:extLst>
            </p:cNvPr>
            <p:cNvSpPr>
              <a:spLocks/>
            </p:cNvSpPr>
            <p:nvPr/>
          </p:nvSpPr>
          <p:spPr bwMode="auto">
            <a:xfrm>
              <a:off x="5845175" y="1993900"/>
              <a:ext cx="84138" cy="95250"/>
            </a:xfrm>
            <a:custGeom>
              <a:avLst/>
              <a:gdLst>
                <a:gd name="T0" fmla="*/ 31 w 867"/>
                <a:gd name="T1" fmla="*/ 543 h 989"/>
                <a:gd name="T2" fmla="*/ 489 w 867"/>
                <a:gd name="T3" fmla="*/ 962 h 989"/>
                <a:gd name="T4" fmla="*/ 836 w 867"/>
                <a:gd name="T5" fmla="*/ 447 h 989"/>
                <a:gd name="T6" fmla="*/ 378 w 867"/>
                <a:gd name="T7" fmla="*/ 27 h 989"/>
                <a:gd name="T8" fmla="*/ 31 w 867"/>
                <a:gd name="T9" fmla="*/ 543 h 989"/>
              </a:gdLst>
              <a:ahLst/>
              <a:cxnLst>
                <a:cxn ang="0">
                  <a:pos x="T0" y="T1"/>
                </a:cxn>
                <a:cxn ang="0">
                  <a:pos x="T2" y="T3"/>
                </a:cxn>
                <a:cxn ang="0">
                  <a:pos x="T4" y="T5"/>
                </a:cxn>
                <a:cxn ang="0">
                  <a:pos x="T6" y="T7"/>
                </a:cxn>
                <a:cxn ang="0">
                  <a:pos x="T8" y="T9"/>
                </a:cxn>
              </a:cxnLst>
              <a:rect l="0" t="0" r="r" b="b"/>
              <a:pathLst>
                <a:path w="867" h="989">
                  <a:moveTo>
                    <a:pt x="31" y="543"/>
                  </a:moveTo>
                  <a:cubicBezTo>
                    <a:pt x="62" y="801"/>
                    <a:pt x="267" y="989"/>
                    <a:pt x="489" y="962"/>
                  </a:cubicBezTo>
                  <a:cubicBezTo>
                    <a:pt x="712" y="936"/>
                    <a:pt x="867" y="705"/>
                    <a:pt x="836" y="447"/>
                  </a:cubicBezTo>
                  <a:cubicBezTo>
                    <a:pt x="805" y="188"/>
                    <a:pt x="600" y="0"/>
                    <a:pt x="378" y="27"/>
                  </a:cubicBezTo>
                  <a:cubicBezTo>
                    <a:pt x="155" y="53"/>
                    <a:pt x="0" y="284"/>
                    <a:pt x="31" y="54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3">
              <a:extLst>
                <a:ext uri="{FF2B5EF4-FFF2-40B4-BE49-F238E27FC236}">
                  <a16:creationId xmlns:a16="http://schemas.microsoft.com/office/drawing/2014/main" id="{FC4520DC-633E-49F9-942F-D56548005892}"/>
                </a:ext>
              </a:extLst>
            </p:cNvPr>
            <p:cNvSpPr>
              <a:spLocks/>
            </p:cNvSpPr>
            <p:nvPr/>
          </p:nvSpPr>
          <p:spPr bwMode="auto">
            <a:xfrm>
              <a:off x="5508625" y="2041525"/>
              <a:ext cx="85725" cy="96838"/>
            </a:xfrm>
            <a:custGeom>
              <a:avLst/>
              <a:gdLst>
                <a:gd name="T0" fmla="*/ 31 w 867"/>
                <a:gd name="T1" fmla="*/ 542 h 988"/>
                <a:gd name="T2" fmla="*/ 490 w 867"/>
                <a:gd name="T3" fmla="*/ 962 h 988"/>
                <a:gd name="T4" fmla="*/ 836 w 867"/>
                <a:gd name="T5" fmla="*/ 446 h 988"/>
                <a:gd name="T6" fmla="*/ 378 w 867"/>
                <a:gd name="T7" fmla="*/ 26 h 988"/>
                <a:gd name="T8" fmla="*/ 31 w 867"/>
                <a:gd name="T9" fmla="*/ 542 h 988"/>
              </a:gdLst>
              <a:ahLst/>
              <a:cxnLst>
                <a:cxn ang="0">
                  <a:pos x="T0" y="T1"/>
                </a:cxn>
                <a:cxn ang="0">
                  <a:pos x="T2" y="T3"/>
                </a:cxn>
                <a:cxn ang="0">
                  <a:pos x="T4" y="T5"/>
                </a:cxn>
                <a:cxn ang="0">
                  <a:pos x="T6" y="T7"/>
                </a:cxn>
                <a:cxn ang="0">
                  <a:pos x="T8" y="T9"/>
                </a:cxn>
              </a:cxnLst>
              <a:rect l="0" t="0" r="r" b="b"/>
              <a:pathLst>
                <a:path w="867" h="988">
                  <a:moveTo>
                    <a:pt x="31" y="542"/>
                  </a:moveTo>
                  <a:cubicBezTo>
                    <a:pt x="62" y="800"/>
                    <a:pt x="267" y="988"/>
                    <a:pt x="490" y="962"/>
                  </a:cubicBezTo>
                  <a:cubicBezTo>
                    <a:pt x="712" y="935"/>
                    <a:pt x="867" y="704"/>
                    <a:pt x="836" y="446"/>
                  </a:cubicBezTo>
                  <a:cubicBezTo>
                    <a:pt x="806" y="188"/>
                    <a:pt x="600" y="0"/>
                    <a:pt x="378" y="26"/>
                  </a:cubicBezTo>
                  <a:cubicBezTo>
                    <a:pt x="156" y="53"/>
                    <a:pt x="0" y="284"/>
                    <a:pt x="31" y="5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4">
              <a:extLst>
                <a:ext uri="{FF2B5EF4-FFF2-40B4-BE49-F238E27FC236}">
                  <a16:creationId xmlns:a16="http://schemas.microsoft.com/office/drawing/2014/main" id="{C863276E-275D-482A-98C9-812257260B3B}"/>
                </a:ext>
              </a:extLst>
            </p:cNvPr>
            <p:cNvSpPr>
              <a:spLocks/>
            </p:cNvSpPr>
            <p:nvPr/>
          </p:nvSpPr>
          <p:spPr bwMode="auto">
            <a:xfrm>
              <a:off x="5695950" y="2074863"/>
              <a:ext cx="101600" cy="168275"/>
            </a:xfrm>
            <a:custGeom>
              <a:avLst/>
              <a:gdLst>
                <a:gd name="T0" fmla="*/ 441 w 1043"/>
                <a:gd name="T1" fmla="*/ 1694 h 1718"/>
                <a:gd name="T2" fmla="*/ 896 w 1043"/>
                <a:gd name="T3" fmla="*/ 1430 h 1718"/>
                <a:gd name="T4" fmla="*/ 971 w 1043"/>
                <a:gd name="T5" fmla="*/ 939 h 1718"/>
                <a:gd name="T6" fmla="*/ 622 w 1043"/>
                <a:gd name="T7" fmla="*/ 118 h 1718"/>
                <a:gd name="T8" fmla="*/ 466 w 1043"/>
                <a:gd name="T9" fmla="*/ 189 h 1718"/>
                <a:gd name="T10" fmla="*/ 814 w 1043"/>
                <a:gd name="T11" fmla="*/ 1009 h 1718"/>
                <a:gd name="T12" fmla="*/ 761 w 1043"/>
                <a:gd name="T13" fmla="*/ 1324 h 1718"/>
                <a:gd name="T14" fmla="*/ 109 w 1043"/>
                <a:gd name="T15" fmla="*/ 1527 h 1718"/>
                <a:gd name="T16" fmla="*/ 9 w 1043"/>
                <a:gd name="T17" fmla="*/ 1596 h 1718"/>
                <a:gd name="T18" fmla="*/ 78 w 1043"/>
                <a:gd name="T19" fmla="*/ 1695 h 1718"/>
                <a:gd name="T20" fmla="*/ 441 w 1043"/>
                <a:gd name="T21" fmla="*/ 1694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3" h="1718">
                  <a:moveTo>
                    <a:pt x="441" y="1694"/>
                  </a:moveTo>
                  <a:cubicBezTo>
                    <a:pt x="626" y="1658"/>
                    <a:pt x="789" y="1566"/>
                    <a:pt x="896" y="1430"/>
                  </a:cubicBezTo>
                  <a:cubicBezTo>
                    <a:pt x="1015" y="1278"/>
                    <a:pt x="1043" y="1099"/>
                    <a:pt x="971" y="939"/>
                  </a:cubicBezTo>
                  <a:cubicBezTo>
                    <a:pt x="837" y="639"/>
                    <a:pt x="718" y="357"/>
                    <a:pt x="622" y="118"/>
                  </a:cubicBezTo>
                  <a:cubicBezTo>
                    <a:pt x="568" y="0"/>
                    <a:pt x="412" y="72"/>
                    <a:pt x="466" y="189"/>
                  </a:cubicBezTo>
                  <a:cubicBezTo>
                    <a:pt x="563" y="429"/>
                    <a:pt x="680" y="710"/>
                    <a:pt x="814" y="1009"/>
                  </a:cubicBezTo>
                  <a:cubicBezTo>
                    <a:pt x="859" y="1109"/>
                    <a:pt x="840" y="1224"/>
                    <a:pt x="761" y="1324"/>
                  </a:cubicBezTo>
                  <a:cubicBezTo>
                    <a:pt x="660" y="1454"/>
                    <a:pt x="427" y="1585"/>
                    <a:pt x="109" y="1527"/>
                  </a:cubicBezTo>
                  <a:cubicBezTo>
                    <a:pt x="62" y="1518"/>
                    <a:pt x="18" y="1549"/>
                    <a:pt x="9" y="1596"/>
                  </a:cubicBezTo>
                  <a:cubicBezTo>
                    <a:pt x="0" y="1642"/>
                    <a:pt x="31" y="1687"/>
                    <a:pt x="78" y="1695"/>
                  </a:cubicBezTo>
                  <a:cubicBezTo>
                    <a:pt x="202" y="1718"/>
                    <a:pt x="326" y="1717"/>
                    <a:pt x="441" y="16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17">
              <a:extLst>
                <a:ext uri="{FF2B5EF4-FFF2-40B4-BE49-F238E27FC236}">
                  <a16:creationId xmlns:a16="http://schemas.microsoft.com/office/drawing/2014/main" id="{212D14C7-C959-4F3E-92FF-3CC4002644C7}"/>
                </a:ext>
              </a:extLst>
            </p:cNvPr>
            <p:cNvSpPr>
              <a:spLocks/>
            </p:cNvSpPr>
            <p:nvPr/>
          </p:nvSpPr>
          <p:spPr bwMode="auto">
            <a:xfrm>
              <a:off x="5661025" y="2312988"/>
              <a:ext cx="114300" cy="34925"/>
            </a:xfrm>
            <a:custGeom>
              <a:avLst/>
              <a:gdLst>
                <a:gd name="T0" fmla="*/ 101 w 1167"/>
                <a:gd name="T1" fmla="*/ 361 h 361"/>
                <a:gd name="T2" fmla="*/ 21 w 1167"/>
                <a:gd name="T3" fmla="*/ 310 h 361"/>
                <a:gd name="T4" fmla="*/ 63 w 1167"/>
                <a:gd name="T5" fmla="*/ 193 h 361"/>
                <a:gd name="T6" fmla="*/ 1082 w 1167"/>
                <a:gd name="T7" fmla="*/ 20 h 361"/>
                <a:gd name="T8" fmla="*/ 1164 w 1167"/>
                <a:gd name="T9" fmla="*/ 114 h 361"/>
                <a:gd name="T10" fmla="*/ 1070 w 1167"/>
                <a:gd name="T11" fmla="*/ 196 h 361"/>
                <a:gd name="T12" fmla="*/ 138 w 1167"/>
                <a:gd name="T13" fmla="*/ 353 h 361"/>
                <a:gd name="T14" fmla="*/ 101 w 1167"/>
                <a:gd name="T15" fmla="*/ 361 h 3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7" h="361">
                  <a:moveTo>
                    <a:pt x="101" y="361"/>
                  </a:moveTo>
                  <a:cubicBezTo>
                    <a:pt x="68" y="361"/>
                    <a:pt x="36" y="342"/>
                    <a:pt x="21" y="310"/>
                  </a:cubicBezTo>
                  <a:cubicBezTo>
                    <a:pt x="0" y="266"/>
                    <a:pt x="19" y="214"/>
                    <a:pt x="63" y="193"/>
                  </a:cubicBezTo>
                  <a:cubicBezTo>
                    <a:pt x="462" y="8"/>
                    <a:pt x="788" y="0"/>
                    <a:pt x="1082" y="20"/>
                  </a:cubicBezTo>
                  <a:cubicBezTo>
                    <a:pt x="1130" y="23"/>
                    <a:pt x="1167" y="65"/>
                    <a:pt x="1164" y="114"/>
                  </a:cubicBezTo>
                  <a:cubicBezTo>
                    <a:pt x="1161" y="162"/>
                    <a:pt x="1118" y="199"/>
                    <a:pt x="1070" y="196"/>
                  </a:cubicBezTo>
                  <a:cubicBezTo>
                    <a:pt x="818" y="179"/>
                    <a:pt x="518" y="176"/>
                    <a:pt x="138" y="353"/>
                  </a:cubicBezTo>
                  <a:cubicBezTo>
                    <a:pt x="126" y="359"/>
                    <a:pt x="113" y="361"/>
                    <a:pt x="101" y="36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18">
              <a:extLst>
                <a:ext uri="{FF2B5EF4-FFF2-40B4-BE49-F238E27FC236}">
                  <a16:creationId xmlns:a16="http://schemas.microsoft.com/office/drawing/2014/main" id="{238A4EB9-0E43-4F08-B2D6-A3CD81150036}"/>
                </a:ext>
              </a:extLst>
            </p:cNvPr>
            <p:cNvSpPr>
              <a:spLocks/>
            </p:cNvSpPr>
            <p:nvPr/>
          </p:nvSpPr>
          <p:spPr bwMode="auto">
            <a:xfrm>
              <a:off x="4535488" y="2759075"/>
              <a:ext cx="1995488" cy="1908175"/>
            </a:xfrm>
            <a:custGeom>
              <a:avLst/>
              <a:gdLst>
                <a:gd name="T0" fmla="*/ 20455 w 20455"/>
                <a:gd name="T1" fmla="*/ 3776 h 19634"/>
                <a:gd name="T2" fmla="*/ 13234 w 20455"/>
                <a:gd name="T3" fmla="*/ 0 h 19634"/>
                <a:gd name="T4" fmla="*/ 7679 w 20455"/>
                <a:gd name="T5" fmla="*/ 65 h 19634"/>
                <a:gd name="T6" fmla="*/ 1913 w 20455"/>
                <a:gd name="T7" fmla="*/ 1850 h 19634"/>
                <a:gd name="T8" fmla="*/ 123 w 20455"/>
                <a:gd name="T9" fmla="*/ 7281 h 19634"/>
                <a:gd name="T10" fmla="*/ 802 w 20455"/>
                <a:gd name="T11" fmla="*/ 14502 h 19634"/>
                <a:gd name="T12" fmla="*/ 6171 w 20455"/>
                <a:gd name="T13" fmla="*/ 17855 h 19634"/>
                <a:gd name="T14" fmla="*/ 3085 w 20455"/>
                <a:gd name="T15" fmla="*/ 14646 h 19634"/>
                <a:gd name="T16" fmla="*/ 2428 w 20455"/>
                <a:gd name="T17" fmla="*/ 18698 h 19634"/>
                <a:gd name="T18" fmla="*/ 18303 w 20455"/>
                <a:gd name="T19" fmla="*/ 18557 h 19634"/>
                <a:gd name="T20" fmla="*/ 17650 w 20455"/>
                <a:gd name="T21" fmla="*/ 12795 h 19634"/>
                <a:gd name="T22" fmla="*/ 20455 w 20455"/>
                <a:gd name="T23" fmla="*/ 3776 h 19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455" h="19634">
                  <a:moveTo>
                    <a:pt x="20455" y="3776"/>
                  </a:moveTo>
                  <a:cubicBezTo>
                    <a:pt x="18479" y="601"/>
                    <a:pt x="15788" y="268"/>
                    <a:pt x="13234" y="0"/>
                  </a:cubicBezTo>
                  <a:cubicBezTo>
                    <a:pt x="11763" y="741"/>
                    <a:pt x="9401" y="930"/>
                    <a:pt x="7679" y="65"/>
                  </a:cubicBezTo>
                  <a:cubicBezTo>
                    <a:pt x="5986" y="60"/>
                    <a:pt x="2901" y="924"/>
                    <a:pt x="1913" y="1850"/>
                  </a:cubicBezTo>
                  <a:cubicBezTo>
                    <a:pt x="956" y="2747"/>
                    <a:pt x="0" y="4319"/>
                    <a:pt x="123" y="7281"/>
                  </a:cubicBezTo>
                  <a:cubicBezTo>
                    <a:pt x="208" y="9303"/>
                    <a:pt x="493" y="11622"/>
                    <a:pt x="802" y="14502"/>
                  </a:cubicBezTo>
                  <a:cubicBezTo>
                    <a:pt x="1057" y="16874"/>
                    <a:pt x="2344" y="18226"/>
                    <a:pt x="6171" y="17855"/>
                  </a:cubicBezTo>
                  <a:lnTo>
                    <a:pt x="3085" y="14646"/>
                  </a:lnTo>
                  <a:lnTo>
                    <a:pt x="2428" y="18698"/>
                  </a:lnTo>
                  <a:cubicBezTo>
                    <a:pt x="8868" y="19634"/>
                    <a:pt x="16899" y="18816"/>
                    <a:pt x="18303" y="18557"/>
                  </a:cubicBezTo>
                  <a:lnTo>
                    <a:pt x="17650" y="12795"/>
                  </a:lnTo>
                  <a:lnTo>
                    <a:pt x="20455" y="37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4" name="Freeform 19">
              <a:extLst>
                <a:ext uri="{FF2B5EF4-FFF2-40B4-BE49-F238E27FC236}">
                  <a16:creationId xmlns:a16="http://schemas.microsoft.com/office/drawing/2014/main" id="{F09E6CCB-FBEC-4225-B0A2-04A5235F909C}"/>
                </a:ext>
              </a:extLst>
            </p:cNvPr>
            <p:cNvSpPr>
              <a:spLocks/>
            </p:cNvSpPr>
            <p:nvPr/>
          </p:nvSpPr>
          <p:spPr bwMode="auto">
            <a:xfrm>
              <a:off x="5037138" y="4713288"/>
              <a:ext cx="182563" cy="136525"/>
            </a:xfrm>
            <a:custGeom>
              <a:avLst/>
              <a:gdLst>
                <a:gd name="T0" fmla="*/ 1838 w 1887"/>
                <a:gd name="T1" fmla="*/ 0 h 1397"/>
                <a:gd name="T2" fmla="*/ 927 w 1887"/>
                <a:gd name="T3" fmla="*/ 1397 h 1397"/>
                <a:gd name="T4" fmla="*/ 1838 w 1887"/>
                <a:gd name="T5" fmla="*/ 0 h 1397"/>
              </a:gdLst>
              <a:ahLst/>
              <a:cxnLst>
                <a:cxn ang="0">
                  <a:pos x="T0" y="T1"/>
                </a:cxn>
                <a:cxn ang="0">
                  <a:pos x="T2" y="T3"/>
                </a:cxn>
                <a:cxn ang="0">
                  <a:pos x="T4" y="T5"/>
                </a:cxn>
              </a:cxnLst>
              <a:rect l="0" t="0" r="r" b="b"/>
              <a:pathLst>
                <a:path w="1887" h="1397">
                  <a:moveTo>
                    <a:pt x="1838" y="0"/>
                  </a:moveTo>
                  <a:cubicBezTo>
                    <a:pt x="1838" y="0"/>
                    <a:pt x="1887" y="881"/>
                    <a:pt x="927" y="1397"/>
                  </a:cubicBezTo>
                  <a:cubicBezTo>
                    <a:pt x="927" y="1397"/>
                    <a:pt x="0" y="160"/>
                    <a:pt x="1838" y="0"/>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0">
              <a:extLst>
                <a:ext uri="{FF2B5EF4-FFF2-40B4-BE49-F238E27FC236}">
                  <a16:creationId xmlns:a16="http://schemas.microsoft.com/office/drawing/2014/main" id="{78C128C1-F4C6-427E-B3C2-04F0DD8DB131}"/>
                </a:ext>
              </a:extLst>
            </p:cNvPr>
            <p:cNvSpPr>
              <a:spLocks/>
            </p:cNvSpPr>
            <p:nvPr/>
          </p:nvSpPr>
          <p:spPr bwMode="auto">
            <a:xfrm>
              <a:off x="5365750" y="4332288"/>
              <a:ext cx="395288" cy="463550"/>
            </a:xfrm>
            <a:custGeom>
              <a:avLst/>
              <a:gdLst>
                <a:gd name="T0" fmla="*/ 1348 w 4048"/>
                <a:gd name="T1" fmla="*/ 4623 h 4775"/>
                <a:gd name="T2" fmla="*/ 671 w 4048"/>
                <a:gd name="T3" fmla="*/ 132 h 4775"/>
                <a:gd name="T4" fmla="*/ 1348 w 4048"/>
                <a:gd name="T5" fmla="*/ 4623 h 4775"/>
              </a:gdLst>
              <a:ahLst/>
              <a:cxnLst>
                <a:cxn ang="0">
                  <a:pos x="T0" y="T1"/>
                </a:cxn>
                <a:cxn ang="0">
                  <a:pos x="T2" y="T3"/>
                </a:cxn>
                <a:cxn ang="0">
                  <a:pos x="T4" y="T5"/>
                </a:cxn>
              </a:cxnLst>
              <a:rect l="0" t="0" r="r" b="b"/>
              <a:pathLst>
                <a:path w="4048" h="4775">
                  <a:moveTo>
                    <a:pt x="1348" y="4623"/>
                  </a:moveTo>
                  <a:cubicBezTo>
                    <a:pt x="0" y="4775"/>
                    <a:pt x="30" y="962"/>
                    <a:pt x="671" y="132"/>
                  </a:cubicBezTo>
                  <a:cubicBezTo>
                    <a:pt x="2825" y="0"/>
                    <a:pt x="4048" y="4293"/>
                    <a:pt x="1348" y="462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21">
              <a:extLst>
                <a:ext uri="{FF2B5EF4-FFF2-40B4-BE49-F238E27FC236}">
                  <a16:creationId xmlns:a16="http://schemas.microsoft.com/office/drawing/2014/main" id="{F17C48E6-D9CC-4B9F-A844-5E472D14A0BB}"/>
                </a:ext>
              </a:extLst>
            </p:cNvPr>
            <p:cNvSpPr>
              <a:spLocks/>
            </p:cNvSpPr>
            <p:nvPr/>
          </p:nvSpPr>
          <p:spPr bwMode="auto">
            <a:xfrm>
              <a:off x="4822825" y="4322763"/>
              <a:ext cx="866775" cy="546100"/>
            </a:xfrm>
            <a:custGeom>
              <a:avLst/>
              <a:gdLst>
                <a:gd name="T0" fmla="*/ 8061 w 8893"/>
                <a:gd name="T1" fmla="*/ 3092 h 5611"/>
                <a:gd name="T2" fmla="*/ 4091 w 8893"/>
                <a:gd name="T3" fmla="*/ 4185 h 5611"/>
                <a:gd name="T4" fmla="*/ 3257 w 8893"/>
                <a:gd name="T5" fmla="*/ 4672 h 5611"/>
                <a:gd name="T6" fmla="*/ 3203 w 8893"/>
                <a:gd name="T7" fmla="*/ 5376 h 5611"/>
                <a:gd name="T8" fmla="*/ 1605 w 8893"/>
                <a:gd name="T9" fmla="*/ 5115 h 5611"/>
                <a:gd name="T10" fmla="*/ 1602 w 8893"/>
                <a:gd name="T11" fmla="*/ 5113 h 5611"/>
                <a:gd name="T12" fmla="*/ 162 w 8893"/>
                <a:gd name="T13" fmla="*/ 3519 h 5611"/>
                <a:gd name="T14" fmla="*/ 1217 w 8893"/>
                <a:gd name="T15" fmla="*/ 1778 h 5611"/>
                <a:gd name="T16" fmla="*/ 1375 w 8893"/>
                <a:gd name="T17" fmla="*/ 1620 h 5611"/>
                <a:gd name="T18" fmla="*/ 2497 w 8893"/>
                <a:gd name="T19" fmla="*/ 1714 h 5611"/>
                <a:gd name="T20" fmla="*/ 5243 w 8893"/>
                <a:gd name="T21" fmla="*/ 440 h 5611"/>
                <a:gd name="T22" fmla="*/ 5540 w 8893"/>
                <a:gd name="T23" fmla="*/ 368 h 5611"/>
                <a:gd name="T24" fmla="*/ 7063 w 8893"/>
                <a:gd name="T25" fmla="*/ 0 h 5611"/>
                <a:gd name="T26" fmla="*/ 8061 w 8893"/>
                <a:gd name="T27" fmla="*/ 3092 h 5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893" h="5611">
                  <a:moveTo>
                    <a:pt x="8061" y="3092"/>
                  </a:moveTo>
                  <a:lnTo>
                    <a:pt x="4091" y="4185"/>
                  </a:lnTo>
                  <a:cubicBezTo>
                    <a:pt x="4091" y="4185"/>
                    <a:pt x="3686" y="4426"/>
                    <a:pt x="3257" y="4672"/>
                  </a:cubicBezTo>
                  <a:cubicBezTo>
                    <a:pt x="3401" y="4883"/>
                    <a:pt x="3385" y="5175"/>
                    <a:pt x="3203" y="5376"/>
                  </a:cubicBezTo>
                  <a:cubicBezTo>
                    <a:pt x="2989" y="5611"/>
                    <a:pt x="2281" y="5383"/>
                    <a:pt x="1605" y="5115"/>
                  </a:cubicBezTo>
                  <a:cubicBezTo>
                    <a:pt x="1604" y="5114"/>
                    <a:pt x="1604" y="5114"/>
                    <a:pt x="1602" y="5113"/>
                  </a:cubicBezTo>
                  <a:cubicBezTo>
                    <a:pt x="402" y="4600"/>
                    <a:pt x="0" y="4057"/>
                    <a:pt x="162" y="3519"/>
                  </a:cubicBezTo>
                  <a:cubicBezTo>
                    <a:pt x="346" y="2905"/>
                    <a:pt x="804" y="2217"/>
                    <a:pt x="1217" y="1778"/>
                  </a:cubicBezTo>
                  <a:cubicBezTo>
                    <a:pt x="1270" y="1721"/>
                    <a:pt x="1323" y="1668"/>
                    <a:pt x="1375" y="1620"/>
                  </a:cubicBezTo>
                  <a:cubicBezTo>
                    <a:pt x="1676" y="1679"/>
                    <a:pt x="2066" y="1728"/>
                    <a:pt x="2497" y="1714"/>
                  </a:cubicBezTo>
                  <a:cubicBezTo>
                    <a:pt x="3624" y="1678"/>
                    <a:pt x="4546" y="1250"/>
                    <a:pt x="5243" y="440"/>
                  </a:cubicBezTo>
                  <a:cubicBezTo>
                    <a:pt x="5344" y="416"/>
                    <a:pt x="5444" y="391"/>
                    <a:pt x="5540" y="368"/>
                  </a:cubicBezTo>
                  <a:cubicBezTo>
                    <a:pt x="6412" y="155"/>
                    <a:pt x="7063" y="0"/>
                    <a:pt x="7063" y="0"/>
                  </a:cubicBezTo>
                  <a:cubicBezTo>
                    <a:pt x="8838" y="920"/>
                    <a:pt x="8893" y="3311"/>
                    <a:pt x="8061" y="3092"/>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2">
              <a:extLst>
                <a:ext uri="{FF2B5EF4-FFF2-40B4-BE49-F238E27FC236}">
                  <a16:creationId xmlns:a16="http://schemas.microsoft.com/office/drawing/2014/main" id="{5D2E8715-06E3-4016-83ED-1D43B94D60F7}"/>
                </a:ext>
              </a:extLst>
            </p:cNvPr>
            <p:cNvSpPr>
              <a:spLocks/>
            </p:cNvSpPr>
            <p:nvPr/>
          </p:nvSpPr>
          <p:spPr bwMode="auto">
            <a:xfrm>
              <a:off x="4883150" y="4559300"/>
              <a:ext cx="95250" cy="196850"/>
            </a:xfrm>
            <a:custGeom>
              <a:avLst/>
              <a:gdLst>
                <a:gd name="T0" fmla="*/ 146 w 984"/>
                <a:gd name="T1" fmla="*/ 2017 h 2030"/>
                <a:gd name="T2" fmla="*/ 193 w 984"/>
                <a:gd name="T3" fmla="*/ 1963 h 2030"/>
                <a:gd name="T4" fmla="*/ 962 w 984"/>
                <a:gd name="T5" fmla="*/ 147 h 2030"/>
                <a:gd name="T6" fmla="*/ 919 w 984"/>
                <a:gd name="T7" fmla="*/ 23 h 2030"/>
                <a:gd name="T8" fmla="*/ 794 w 984"/>
                <a:gd name="T9" fmla="*/ 66 h 2030"/>
                <a:gd name="T10" fmla="*/ 16 w 984"/>
                <a:gd name="T11" fmla="*/ 1904 h 2030"/>
                <a:gd name="T12" fmla="*/ 76 w 984"/>
                <a:gd name="T13" fmla="*/ 2022 h 2030"/>
                <a:gd name="T14" fmla="*/ 146 w 984"/>
                <a:gd name="T15" fmla="*/ 2017 h 20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4" h="2030">
                  <a:moveTo>
                    <a:pt x="146" y="2017"/>
                  </a:moveTo>
                  <a:cubicBezTo>
                    <a:pt x="168" y="2006"/>
                    <a:pt x="185" y="1987"/>
                    <a:pt x="193" y="1963"/>
                  </a:cubicBezTo>
                  <a:cubicBezTo>
                    <a:pt x="409" y="1303"/>
                    <a:pt x="957" y="156"/>
                    <a:pt x="962" y="147"/>
                  </a:cubicBezTo>
                  <a:cubicBezTo>
                    <a:pt x="984" y="101"/>
                    <a:pt x="965" y="45"/>
                    <a:pt x="919" y="23"/>
                  </a:cubicBezTo>
                  <a:cubicBezTo>
                    <a:pt x="872" y="0"/>
                    <a:pt x="816" y="19"/>
                    <a:pt x="794" y="66"/>
                  </a:cubicBezTo>
                  <a:cubicBezTo>
                    <a:pt x="790" y="75"/>
                    <a:pt x="236" y="1233"/>
                    <a:pt x="16" y="1904"/>
                  </a:cubicBezTo>
                  <a:cubicBezTo>
                    <a:pt x="0" y="1953"/>
                    <a:pt x="27" y="2006"/>
                    <a:pt x="76" y="2022"/>
                  </a:cubicBezTo>
                  <a:cubicBezTo>
                    <a:pt x="100" y="2030"/>
                    <a:pt x="125" y="2028"/>
                    <a:pt x="146" y="2017"/>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23">
              <a:extLst>
                <a:ext uri="{FF2B5EF4-FFF2-40B4-BE49-F238E27FC236}">
                  <a16:creationId xmlns:a16="http://schemas.microsoft.com/office/drawing/2014/main" id="{24B6F4FE-10AF-4D11-9906-94A6F1C313D4}"/>
                </a:ext>
              </a:extLst>
            </p:cNvPr>
            <p:cNvSpPr>
              <a:spLocks/>
            </p:cNvSpPr>
            <p:nvPr/>
          </p:nvSpPr>
          <p:spPr bwMode="auto">
            <a:xfrm>
              <a:off x="4946650" y="4611688"/>
              <a:ext cx="85725" cy="185738"/>
            </a:xfrm>
            <a:custGeom>
              <a:avLst/>
              <a:gdLst>
                <a:gd name="T0" fmla="*/ 147 w 878"/>
                <a:gd name="T1" fmla="*/ 1900 h 1913"/>
                <a:gd name="T2" fmla="*/ 194 w 878"/>
                <a:gd name="T3" fmla="*/ 1846 h 1913"/>
                <a:gd name="T4" fmla="*/ 855 w 878"/>
                <a:gd name="T5" fmla="*/ 147 h 1913"/>
                <a:gd name="T6" fmla="*/ 812 w 878"/>
                <a:gd name="T7" fmla="*/ 22 h 1913"/>
                <a:gd name="T8" fmla="*/ 687 w 878"/>
                <a:gd name="T9" fmla="*/ 65 h 1913"/>
                <a:gd name="T10" fmla="*/ 17 w 878"/>
                <a:gd name="T11" fmla="*/ 1788 h 1913"/>
                <a:gd name="T12" fmla="*/ 76 w 878"/>
                <a:gd name="T13" fmla="*/ 1905 h 1913"/>
                <a:gd name="T14" fmla="*/ 147 w 878"/>
                <a:gd name="T15" fmla="*/ 1900 h 19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8" h="1913">
                  <a:moveTo>
                    <a:pt x="147" y="1900"/>
                  </a:moveTo>
                  <a:cubicBezTo>
                    <a:pt x="168" y="1889"/>
                    <a:pt x="186" y="1870"/>
                    <a:pt x="194" y="1846"/>
                  </a:cubicBezTo>
                  <a:cubicBezTo>
                    <a:pt x="409" y="1186"/>
                    <a:pt x="851" y="156"/>
                    <a:pt x="855" y="147"/>
                  </a:cubicBezTo>
                  <a:cubicBezTo>
                    <a:pt x="878" y="101"/>
                    <a:pt x="858" y="45"/>
                    <a:pt x="812" y="22"/>
                  </a:cubicBezTo>
                  <a:cubicBezTo>
                    <a:pt x="766" y="0"/>
                    <a:pt x="710" y="19"/>
                    <a:pt x="687" y="65"/>
                  </a:cubicBezTo>
                  <a:cubicBezTo>
                    <a:pt x="683" y="74"/>
                    <a:pt x="236" y="1116"/>
                    <a:pt x="17" y="1788"/>
                  </a:cubicBezTo>
                  <a:cubicBezTo>
                    <a:pt x="0" y="1837"/>
                    <a:pt x="27" y="1889"/>
                    <a:pt x="76" y="1905"/>
                  </a:cubicBezTo>
                  <a:cubicBezTo>
                    <a:pt x="100" y="1913"/>
                    <a:pt x="126" y="1911"/>
                    <a:pt x="147" y="1900"/>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9" name="Freeform 24">
              <a:extLst>
                <a:ext uri="{FF2B5EF4-FFF2-40B4-BE49-F238E27FC236}">
                  <a16:creationId xmlns:a16="http://schemas.microsoft.com/office/drawing/2014/main" id="{699D6F1B-7F27-4AFE-B9AD-9871945BD5A3}"/>
                </a:ext>
              </a:extLst>
            </p:cNvPr>
            <p:cNvSpPr>
              <a:spLocks/>
            </p:cNvSpPr>
            <p:nvPr/>
          </p:nvSpPr>
          <p:spPr bwMode="auto">
            <a:xfrm>
              <a:off x="5011738" y="4645025"/>
              <a:ext cx="84138" cy="171450"/>
            </a:xfrm>
            <a:custGeom>
              <a:avLst/>
              <a:gdLst>
                <a:gd name="T0" fmla="*/ 146 w 863"/>
                <a:gd name="T1" fmla="*/ 1750 h 1763"/>
                <a:gd name="T2" fmla="*/ 193 w 863"/>
                <a:gd name="T3" fmla="*/ 1695 h 1763"/>
                <a:gd name="T4" fmla="*/ 840 w 863"/>
                <a:gd name="T5" fmla="*/ 147 h 1763"/>
                <a:gd name="T6" fmla="*/ 797 w 863"/>
                <a:gd name="T7" fmla="*/ 23 h 1763"/>
                <a:gd name="T8" fmla="*/ 673 w 863"/>
                <a:gd name="T9" fmla="*/ 66 h 1763"/>
                <a:gd name="T10" fmla="*/ 16 w 863"/>
                <a:gd name="T11" fmla="*/ 1638 h 1763"/>
                <a:gd name="T12" fmla="*/ 75 w 863"/>
                <a:gd name="T13" fmla="*/ 1755 h 1763"/>
                <a:gd name="T14" fmla="*/ 146 w 863"/>
                <a:gd name="T15" fmla="*/ 1750 h 1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3" h="1763">
                  <a:moveTo>
                    <a:pt x="146" y="1750"/>
                  </a:moveTo>
                  <a:cubicBezTo>
                    <a:pt x="167" y="1739"/>
                    <a:pt x="185" y="1720"/>
                    <a:pt x="193" y="1695"/>
                  </a:cubicBezTo>
                  <a:cubicBezTo>
                    <a:pt x="409" y="1036"/>
                    <a:pt x="836" y="156"/>
                    <a:pt x="840" y="147"/>
                  </a:cubicBezTo>
                  <a:cubicBezTo>
                    <a:pt x="863" y="101"/>
                    <a:pt x="844" y="45"/>
                    <a:pt x="797" y="23"/>
                  </a:cubicBezTo>
                  <a:cubicBezTo>
                    <a:pt x="751" y="0"/>
                    <a:pt x="695" y="19"/>
                    <a:pt x="673" y="66"/>
                  </a:cubicBezTo>
                  <a:cubicBezTo>
                    <a:pt x="668" y="74"/>
                    <a:pt x="235" y="966"/>
                    <a:pt x="16" y="1638"/>
                  </a:cubicBezTo>
                  <a:cubicBezTo>
                    <a:pt x="0" y="1687"/>
                    <a:pt x="26" y="1739"/>
                    <a:pt x="75" y="1755"/>
                  </a:cubicBezTo>
                  <a:cubicBezTo>
                    <a:pt x="99" y="1763"/>
                    <a:pt x="125" y="1761"/>
                    <a:pt x="146" y="1750"/>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25">
              <a:extLst>
                <a:ext uri="{FF2B5EF4-FFF2-40B4-BE49-F238E27FC236}">
                  <a16:creationId xmlns:a16="http://schemas.microsoft.com/office/drawing/2014/main" id="{CE24CBD8-81C1-4144-AEE5-5DD4BFBBA6E8}"/>
                </a:ext>
              </a:extLst>
            </p:cNvPr>
            <p:cNvSpPr>
              <a:spLocks/>
            </p:cNvSpPr>
            <p:nvPr/>
          </p:nvSpPr>
          <p:spPr bwMode="auto">
            <a:xfrm>
              <a:off x="5429250" y="2919413"/>
              <a:ext cx="1441450" cy="1862138"/>
            </a:xfrm>
            <a:custGeom>
              <a:avLst/>
              <a:gdLst>
                <a:gd name="T0" fmla="*/ 8222 w 14781"/>
                <a:gd name="T1" fmla="*/ 10874 h 19164"/>
                <a:gd name="T2" fmla="*/ 0 w 14781"/>
                <a:gd name="T3" fmla="*/ 14636 h 19164"/>
                <a:gd name="T4" fmla="*/ 707 w 14781"/>
                <a:gd name="T5" fmla="*/ 19164 h 19164"/>
                <a:gd name="T6" fmla="*/ 11573 w 14781"/>
                <a:gd name="T7" fmla="*/ 16624 h 19164"/>
                <a:gd name="T8" fmla="*/ 14007 w 14781"/>
                <a:gd name="T9" fmla="*/ 10203 h 19164"/>
                <a:gd name="T10" fmla="*/ 9386 w 14781"/>
                <a:gd name="T11" fmla="*/ 43 h 19164"/>
                <a:gd name="T12" fmla="*/ 8222 w 14781"/>
                <a:gd name="T13" fmla="*/ 10874 h 19164"/>
              </a:gdLst>
              <a:ahLst/>
              <a:cxnLst>
                <a:cxn ang="0">
                  <a:pos x="T0" y="T1"/>
                </a:cxn>
                <a:cxn ang="0">
                  <a:pos x="T2" y="T3"/>
                </a:cxn>
                <a:cxn ang="0">
                  <a:pos x="T4" y="T5"/>
                </a:cxn>
                <a:cxn ang="0">
                  <a:pos x="T6" y="T7"/>
                </a:cxn>
                <a:cxn ang="0">
                  <a:pos x="T8" y="T9"/>
                </a:cxn>
                <a:cxn ang="0">
                  <a:pos x="T10" y="T11"/>
                </a:cxn>
                <a:cxn ang="0">
                  <a:pos x="T12" y="T13"/>
                </a:cxn>
              </a:cxnLst>
              <a:rect l="0" t="0" r="r" b="b"/>
              <a:pathLst>
                <a:path w="14781" h="19164">
                  <a:moveTo>
                    <a:pt x="8222" y="10874"/>
                  </a:moveTo>
                  <a:lnTo>
                    <a:pt x="0" y="14636"/>
                  </a:lnTo>
                  <a:cubicBezTo>
                    <a:pt x="1236" y="14788"/>
                    <a:pt x="1413" y="18846"/>
                    <a:pt x="707" y="19164"/>
                  </a:cubicBezTo>
                  <a:cubicBezTo>
                    <a:pt x="1095" y="19164"/>
                    <a:pt x="7164" y="18183"/>
                    <a:pt x="11573" y="16624"/>
                  </a:cubicBezTo>
                  <a:cubicBezTo>
                    <a:pt x="14466" y="15601"/>
                    <a:pt x="14781" y="13472"/>
                    <a:pt x="14007" y="10203"/>
                  </a:cubicBezTo>
                  <a:cubicBezTo>
                    <a:pt x="13055" y="6182"/>
                    <a:pt x="11890" y="1454"/>
                    <a:pt x="9386" y="43"/>
                  </a:cubicBezTo>
                  <a:cubicBezTo>
                    <a:pt x="7003" y="0"/>
                    <a:pt x="8222" y="10874"/>
                    <a:pt x="8222" y="1087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26">
              <a:extLst>
                <a:ext uri="{FF2B5EF4-FFF2-40B4-BE49-F238E27FC236}">
                  <a16:creationId xmlns:a16="http://schemas.microsoft.com/office/drawing/2014/main" id="{3F732F4F-8E66-4E34-98D7-07A62E702E24}"/>
                </a:ext>
              </a:extLst>
            </p:cNvPr>
            <p:cNvSpPr>
              <a:spLocks/>
            </p:cNvSpPr>
            <p:nvPr/>
          </p:nvSpPr>
          <p:spPr bwMode="auto">
            <a:xfrm>
              <a:off x="5295900" y="2827338"/>
              <a:ext cx="431800" cy="496888"/>
            </a:xfrm>
            <a:custGeom>
              <a:avLst/>
              <a:gdLst>
                <a:gd name="T0" fmla="*/ 4438 w 4438"/>
                <a:gd name="T1" fmla="*/ 2344 h 5108"/>
                <a:gd name="T2" fmla="*/ 165 w 4438"/>
                <a:gd name="T3" fmla="*/ 1000 h 5108"/>
                <a:gd name="T4" fmla="*/ 4438 w 4438"/>
                <a:gd name="T5" fmla="*/ 2344 h 5108"/>
              </a:gdLst>
              <a:ahLst/>
              <a:cxnLst>
                <a:cxn ang="0">
                  <a:pos x="T0" y="T1"/>
                </a:cxn>
                <a:cxn ang="0">
                  <a:pos x="T2" y="T3"/>
                </a:cxn>
                <a:cxn ang="0">
                  <a:pos x="T4" y="T5"/>
                </a:cxn>
              </a:cxnLst>
              <a:rect l="0" t="0" r="r" b="b"/>
              <a:pathLst>
                <a:path w="4438" h="5108">
                  <a:moveTo>
                    <a:pt x="4438" y="2344"/>
                  </a:moveTo>
                  <a:cubicBezTo>
                    <a:pt x="4433" y="1246"/>
                    <a:pt x="0" y="0"/>
                    <a:pt x="165" y="1000"/>
                  </a:cubicBezTo>
                  <a:cubicBezTo>
                    <a:pt x="1015" y="3594"/>
                    <a:pt x="4097" y="5108"/>
                    <a:pt x="4438" y="234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27">
              <a:extLst>
                <a:ext uri="{FF2B5EF4-FFF2-40B4-BE49-F238E27FC236}">
                  <a16:creationId xmlns:a16="http://schemas.microsoft.com/office/drawing/2014/main" id="{A175C990-EA07-4DA1-935C-C396793F3F6F}"/>
                </a:ext>
              </a:extLst>
            </p:cNvPr>
            <p:cNvSpPr>
              <a:spLocks/>
            </p:cNvSpPr>
            <p:nvPr/>
          </p:nvSpPr>
          <p:spPr bwMode="auto">
            <a:xfrm>
              <a:off x="5248275" y="2411413"/>
              <a:ext cx="419100" cy="817563"/>
            </a:xfrm>
            <a:custGeom>
              <a:avLst/>
              <a:gdLst>
                <a:gd name="T0" fmla="*/ 1543 w 4300"/>
                <a:gd name="T1" fmla="*/ 307 h 8414"/>
                <a:gd name="T2" fmla="*/ 11 w 4300"/>
                <a:gd name="T3" fmla="*/ 2422 h 8414"/>
                <a:gd name="T4" fmla="*/ 11 w 4300"/>
                <a:gd name="T5" fmla="*/ 2422 h 8414"/>
                <a:gd name="T6" fmla="*/ 7 w 4300"/>
                <a:gd name="T7" fmla="*/ 2600 h 8414"/>
                <a:gd name="T8" fmla="*/ 274 w 4300"/>
                <a:gd name="T9" fmla="*/ 6986 h 8414"/>
                <a:gd name="T10" fmla="*/ 3467 w 4300"/>
                <a:gd name="T11" fmla="*/ 7711 h 8414"/>
                <a:gd name="T12" fmla="*/ 3309 w 4300"/>
                <a:gd name="T13" fmla="*/ 3732 h 8414"/>
                <a:gd name="T14" fmla="*/ 3513 w 4300"/>
                <a:gd name="T15" fmla="*/ 2821 h 8414"/>
                <a:gd name="T16" fmla="*/ 4146 w 4300"/>
                <a:gd name="T17" fmla="*/ 2564 h 8414"/>
                <a:gd name="T18" fmla="*/ 3436 w 4300"/>
                <a:gd name="T19" fmla="*/ 1169 h 8414"/>
                <a:gd name="T20" fmla="*/ 3434 w 4300"/>
                <a:gd name="T21" fmla="*/ 1167 h 8414"/>
                <a:gd name="T22" fmla="*/ 1543 w 4300"/>
                <a:gd name="T23" fmla="*/ 307 h 8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00" h="8414">
                  <a:moveTo>
                    <a:pt x="1543" y="307"/>
                  </a:moveTo>
                  <a:cubicBezTo>
                    <a:pt x="772" y="834"/>
                    <a:pt x="31" y="1980"/>
                    <a:pt x="11" y="2422"/>
                  </a:cubicBezTo>
                  <a:lnTo>
                    <a:pt x="11" y="2422"/>
                  </a:lnTo>
                  <a:cubicBezTo>
                    <a:pt x="0" y="2489"/>
                    <a:pt x="5" y="2548"/>
                    <a:pt x="7" y="2600"/>
                  </a:cubicBezTo>
                  <a:cubicBezTo>
                    <a:pt x="65" y="4235"/>
                    <a:pt x="274" y="6986"/>
                    <a:pt x="274" y="6986"/>
                  </a:cubicBezTo>
                  <a:cubicBezTo>
                    <a:pt x="1642" y="8352"/>
                    <a:pt x="3913" y="8414"/>
                    <a:pt x="3467" y="7711"/>
                  </a:cubicBezTo>
                  <a:lnTo>
                    <a:pt x="3309" y="3732"/>
                  </a:lnTo>
                  <a:cubicBezTo>
                    <a:pt x="3309" y="3732"/>
                    <a:pt x="3412" y="3288"/>
                    <a:pt x="3513" y="2821"/>
                  </a:cubicBezTo>
                  <a:cubicBezTo>
                    <a:pt x="3750" y="2891"/>
                    <a:pt x="4015" y="2791"/>
                    <a:pt x="4146" y="2564"/>
                  </a:cubicBezTo>
                  <a:cubicBezTo>
                    <a:pt x="4300" y="2299"/>
                    <a:pt x="3883" y="1713"/>
                    <a:pt x="3436" y="1169"/>
                  </a:cubicBezTo>
                  <a:cubicBezTo>
                    <a:pt x="3436" y="1168"/>
                    <a:pt x="3435" y="1168"/>
                    <a:pt x="3434" y="1167"/>
                  </a:cubicBezTo>
                  <a:cubicBezTo>
                    <a:pt x="2609" y="211"/>
                    <a:pt x="1991" y="0"/>
                    <a:pt x="1543" y="30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28">
              <a:extLst>
                <a:ext uri="{FF2B5EF4-FFF2-40B4-BE49-F238E27FC236}">
                  <a16:creationId xmlns:a16="http://schemas.microsoft.com/office/drawing/2014/main" id="{D1BD8CEC-5459-49B8-8835-BC777F9CEABB}"/>
                </a:ext>
              </a:extLst>
            </p:cNvPr>
            <p:cNvSpPr>
              <a:spLocks/>
            </p:cNvSpPr>
            <p:nvPr/>
          </p:nvSpPr>
          <p:spPr bwMode="auto">
            <a:xfrm>
              <a:off x="5238750" y="2398713"/>
              <a:ext cx="434975" cy="771525"/>
            </a:xfrm>
            <a:custGeom>
              <a:avLst/>
              <a:gdLst>
                <a:gd name="T0" fmla="*/ 3578 w 4466"/>
                <a:gd name="T1" fmla="*/ 7930 h 7934"/>
                <a:gd name="T2" fmla="*/ 3562 w 4466"/>
                <a:gd name="T3" fmla="*/ 7932 h 7934"/>
                <a:gd name="T4" fmla="*/ 3465 w 4466"/>
                <a:gd name="T5" fmla="*/ 7843 h 7934"/>
                <a:gd name="T6" fmla="*/ 3308 w 4466"/>
                <a:gd name="T7" fmla="*/ 3863 h 7934"/>
                <a:gd name="T8" fmla="*/ 3310 w 4466"/>
                <a:gd name="T9" fmla="*/ 3839 h 7934"/>
                <a:gd name="T10" fmla="*/ 3514 w 4466"/>
                <a:gd name="T11" fmla="*/ 2930 h 7934"/>
                <a:gd name="T12" fmla="*/ 3557 w 4466"/>
                <a:gd name="T13" fmla="*/ 2870 h 7934"/>
                <a:gd name="T14" fmla="*/ 3631 w 4466"/>
                <a:gd name="T15" fmla="*/ 2861 h 7934"/>
                <a:gd name="T16" fmla="*/ 4157 w 4466"/>
                <a:gd name="T17" fmla="*/ 2646 h 7934"/>
                <a:gd name="T18" fmla="*/ 3456 w 4466"/>
                <a:gd name="T19" fmla="*/ 1356 h 7934"/>
                <a:gd name="T20" fmla="*/ 1686 w 4466"/>
                <a:gd name="T21" fmla="*/ 511 h 7934"/>
                <a:gd name="T22" fmla="*/ 195 w 4466"/>
                <a:gd name="T23" fmla="*/ 2555 h 7934"/>
                <a:gd name="T24" fmla="*/ 193 w 4466"/>
                <a:gd name="T25" fmla="*/ 2566 h 7934"/>
                <a:gd name="T26" fmla="*/ 189 w 4466"/>
                <a:gd name="T27" fmla="*/ 2701 h 7934"/>
                <a:gd name="T28" fmla="*/ 190 w 4466"/>
                <a:gd name="T29" fmla="*/ 2725 h 7934"/>
                <a:gd name="T30" fmla="*/ 256 w 4466"/>
                <a:gd name="T31" fmla="*/ 4098 h 7934"/>
                <a:gd name="T32" fmla="*/ 169 w 4466"/>
                <a:gd name="T33" fmla="*/ 4196 h 7934"/>
                <a:gd name="T34" fmla="*/ 71 w 4466"/>
                <a:gd name="T35" fmla="*/ 4109 h 7934"/>
                <a:gd name="T36" fmla="*/ 5 w 4466"/>
                <a:gd name="T37" fmla="*/ 2732 h 7934"/>
                <a:gd name="T38" fmla="*/ 4 w 4466"/>
                <a:gd name="T39" fmla="*/ 2709 h 7934"/>
                <a:gd name="T40" fmla="*/ 10 w 4466"/>
                <a:gd name="T41" fmla="*/ 2541 h 7934"/>
                <a:gd name="T42" fmla="*/ 1582 w 4466"/>
                <a:gd name="T43" fmla="*/ 359 h 7934"/>
                <a:gd name="T44" fmla="*/ 3595 w 4466"/>
                <a:gd name="T45" fmla="*/ 1234 h 7934"/>
                <a:gd name="T46" fmla="*/ 4317 w 4466"/>
                <a:gd name="T47" fmla="*/ 2738 h 7934"/>
                <a:gd name="T48" fmla="*/ 3675 w 4466"/>
                <a:gd name="T49" fmla="*/ 3059 h 7934"/>
                <a:gd name="T50" fmla="*/ 3493 w 4466"/>
                <a:gd name="T51" fmla="*/ 3868 h 7934"/>
                <a:gd name="T52" fmla="*/ 3651 w 4466"/>
                <a:gd name="T53" fmla="*/ 7836 h 7934"/>
                <a:gd name="T54" fmla="*/ 3578 w 4466"/>
                <a:gd name="T55" fmla="*/ 7930 h 79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466" h="7934">
                  <a:moveTo>
                    <a:pt x="3578" y="7930"/>
                  </a:moveTo>
                  <a:cubicBezTo>
                    <a:pt x="3573" y="7931"/>
                    <a:pt x="3567" y="7931"/>
                    <a:pt x="3562" y="7932"/>
                  </a:cubicBezTo>
                  <a:cubicBezTo>
                    <a:pt x="3511" y="7934"/>
                    <a:pt x="3468" y="7894"/>
                    <a:pt x="3465" y="7843"/>
                  </a:cubicBezTo>
                  <a:lnTo>
                    <a:pt x="3308" y="3863"/>
                  </a:lnTo>
                  <a:cubicBezTo>
                    <a:pt x="3307" y="3855"/>
                    <a:pt x="3308" y="3847"/>
                    <a:pt x="3310" y="3839"/>
                  </a:cubicBezTo>
                  <a:cubicBezTo>
                    <a:pt x="3311" y="3834"/>
                    <a:pt x="3414" y="3390"/>
                    <a:pt x="3514" y="2930"/>
                  </a:cubicBezTo>
                  <a:cubicBezTo>
                    <a:pt x="3519" y="2905"/>
                    <a:pt x="3535" y="2883"/>
                    <a:pt x="3557" y="2870"/>
                  </a:cubicBezTo>
                  <a:cubicBezTo>
                    <a:pt x="3579" y="2857"/>
                    <a:pt x="3606" y="2853"/>
                    <a:pt x="3631" y="2861"/>
                  </a:cubicBezTo>
                  <a:cubicBezTo>
                    <a:pt x="3833" y="2920"/>
                    <a:pt x="4049" y="2832"/>
                    <a:pt x="4157" y="2646"/>
                  </a:cubicBezTo>
                  <a:cubicBezTo>
                    <a:pt x="4255" y="2476"/>
                    <a:pt x="4019" y="2042"/>
                    <a:pt x="3456" y="1356"/>
                  </a:cubicBezTo>
                  <a:cubicBezTo>
                    <a:pt x="2715" y="499"/>
                    <a:pt x="2120" y="215"/>
                    <a:pt x="1686" y="511"/>
                  </a:cubicBezTo>
                  <a:cubicBezTo>
                    <a:pt x="916" y="1038"/>
                    <a:pt x="212" y="2157"/>
                    <a:pt x="195" y="2555"/>
                  </a:cubicBezTo>
                  <a:cubicBezTo>
                    <a:pt x="195" y="2558"/>
                    <a:pt x="194" y="2562"/>
                    <a:pt x="193" y="2566"/>
                  </a:cubicBezTo>
                  <a:cubicBezTo>
                    <a:pt x="185" y="2613"/>
                    <a:pt x="187" y="2658"/>
                    <a:pt x="189" y="2701"/>
                  </a:cubicBezTo>
                  <a:lnTo>
                    <a:pt x="190" y="2725"/>
                  </a:lnTo>
                  <a:cubicBezTo>
                    <a:pt x="203" y="3098"/>
                    <a:pt x="226" y="3560"/>
                    <a:pt x="256" y="4098"/>
                  </a:cubicBezTo>
                  <a:cubicBezTo>
                    <a:pt x="259" y="4149"/>
                    <a:pt x="220" y="4193"/>
                    <a:pt x="169" y="4196"/>
                  </a:cubicBezTo>
                  <a:cubicBezTo>
                    <a:pt x="118" y="4199"/>
                    <a:pt x="74" y="4160"/>
                    <a:pt x="71" y="4109"/>
                  </a:cubicBezTo>
                  <a:cubicBezTo>
                    <a:pt x="41" y="3569"/>
                    <a:pt x="19" y="3106"/>
                    <a:pt x="5" y="2732"/>
                  </a:cubicBezTo>
                  <a:lnTo>
                    <a:pt x="4" y="2709"/>
                  </a:lnTo>
                  <a:cubicBezTo>
                    <a:pt x="2" y="2662"/>
                    <a:pt x="0" y="2605"/>
                    <a:pt x="10" y="2541"/>
                  </a:cubicBezTo>
                  <a:cubicBezTo>
                    <a:pt x="38" y="2047"/>
                    <a:pt x="815" y="883"/>
                    <a:pt x="1582" y="359"/>
                  </a:cubicBezTo>
                  <a:cubicBezTo>
                    <a:pt x="2106" y="0"/>
                    <a:pt x="2783" y="294"/>
                    <a:pt x="3595" y="1234"/>
                  </a:cubicBezTo>
                  <a:cubicBezTo>
                    <a:pt x="4251" y="2033"/>
                    <a:pt x="4466" y="2482"/>
                    <a:pt x="4317" y="2738"/>
                  </a:cubicBezTo>
                  <a:cubicBezTo>
                    <a:pt x="4183" y="2969"/>
                    <a:pt x="3929" y="3092"/>
                    <a:pt x="3675" y="3059"/>
                  </a:cubicBezTo>
                  <a:cubicBezTo>
                    <a:pt x="3591" y="3445"/>
                    <a:pt x="3509" y="3799"/>
                    <a:pt x="3493" y="3868"/>
                  </a:cubicBezTo>
                  <a:lnTo>
                    <a:pt x="3651" y="7836"/>
                  </a:lnTo>
                  <a:cubicBezTo>
                    <a:pt x="3652" y="7881"/>
                    <a:pt x="3621" y="7920"/>
                    <a:pt x="3578" y="793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29">
              <a:extLst>
                <a:ext uri="{FF2B5EF4-FFF2-40B4-BE49-F238E27FC236}">
                  <a16:creationId xmlns:a16="http://schemas.microsoft.com/office/drawing/2014/main" id="{4E7E055B-CE0C-410F-9862-6108138F6B18}"/>
                </a:ext>
              </a:extLst>
            </p:cNvPr>
            <p:cNvSpPr>
              <a:spLocks/>
            </p:cNvSpPr>
            <p:nvPr/>
          </p:nvSpPr>
          <p:spPr bwMode="auto">
            <a:xfrm>
              <a:off x="5354638" y="2444750"/>
              <a:ext cx="160338" cy="141288"/>
            </a:xfrm>
            <a:custGeom>
              <a:avLst/>
              <a:gdLst>
                <a:gd name="T0" fmla="*/ 1646 w 1649"/>
                <a:gd name="T1" fmla="*/ 116 h 1451"/>
                <a:gd name="T2" fmla="*/ 1609 w 1649"/>
                <a:gd name="T3" fmla="*/ 176 h 1451"/>
                <a:gd name="T4" fmla="*/ 162 w 1649"/>
                <a:gd name="T5" fmla="*/ 1416 h 1451"/>
                <a:gd name="T6" fmla="*/ 35 w 1649"/>
                <a:gd name="T7" fmla="*/ 1413 h 1451"/>
                <a:gd name="T8" fmla="*/ 38 w 1649"/>
                <a:gd name="T9" fmla="*/ 1286 h 1451"/>
                <a:gd name="T10" fmla="*/ 1504 w 1649"/>
                <a:gd name="T11" fmla="*/ 29 h 1451"/>
                <a:gd name="T12" fmla="*/ 1630 w 1649"/>
                <a:gd name="T13" fmla="*/ 50 h 1451"/>
                <a:gd name="T14" fmla="*/ 1646 w 1649"/>
                <a:gd name="T15" fmla="*/ 116 h 1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49" h="1451">
                  <a:moveTo>
                    <a:pt x="1646" y="116"/>
                  </a:moveTo>
                  <a:cubicBezTo>
                    <a:pt x="1642" y="139"/>
                    <a:pt x="1630" y="161"/>
                    <a:pt x="1609" y="176"/>
                  </a:cubicBezTo>
                  <a:cubicBezTo>
                    <a:pt x="1065" y="568"/>
                    <a:pt x="169" y="1410"/>
                    <a:pt x="162" y="1416"/>
                  </a:cubicBezTo>
                  <a:cubicBezTo>
                    <a:pt x="126" y="1451"/>
                    <a:pt x="69" y="1449"/>
                    <a:pt x="35" y="1413"/>
                  </a:cubicBezTo>
                  <a:cubicBezTo>
                    <a:pt x="0" y="1377"/>
                    <a:pt x="2" y="1320"/>
                    <a:pt x="38" y="1286"/>
                  </a:cubicBezTo>
                  <a:cubicBezTo>
                    <a:pt x="45" y="1279"/>
                    <a:pt x="950" y="429"/>
                    <a:pt x="1504" y="29"/>
                  </a:cubicBezTo>
                  <a:cubicBezTo>
                    <a:pt x="1544" y="0"/>
                    <a:pt x="1601" y="9"/>
                    <a:pt x="1630" y="50"/>
                  </a:cubicBezTo>
                  <a:cubicBezTo>
                    <a:pt x="1644" y="70"/>
                    <a:pt x="1649" y="94"/>
                    <a:pt x="1646" y="1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0">
              <a:extLst>
                <a:ext uri="{FF2B5EF4-FFF2-40B4-BE49-F238E27FC236}">
                  <a16:creationId xmlns:a16="http://schemas.microsoft.com/office/drawing/2014/main" id="{93624C73-7AEA-4957-AEC1-E81E394F327A}"/>
                </a:ext>
              </a:extLst>
            </p:cNvPr>
            <p:cNvSpPr>
              <a:spLocks/>
            </p:cNvSpPr>
            <p:nvPr/>
          </p:nvSpPr>
          <p:spPr bwMode="auto">
            <a:xfrm>
              <a:off x="5413375" y="2498725"/>
              <a:ext cx="152400" cy="127000"/>
            </a:xfrm>
            <a:custGeom>
              <a:avLst/>
              <a:gdLst>
                <a:gd name="T0" fmla="*/ 1569 w 1572"/>
                <a:gd name="T1" fmla="*/ 116 h 1317"/>
                <a:gd name="T2" fmla="*/ 1532 w 1572"/>
                <a:gd name="T3" fmla="*/ 175 h 1317"/>
                <a:gd name="T4" fmla="*/ 162 w 1572"/>
                <a:gd name="T5" fmla="*/ 1283 h 1317"/>
                <a:gd name="T6" fmla="*/ 34 w 1572"/>
                <a:gd name="T7" fmla="*/ 1280 h 1317"/>
                <a:gd name="T8" fmla="*/ 37 w 1572"/>
                <a:gd name="T9" fmla="*/ 1152 h 1317"/>
                <a:gd name="T10" fmla="*/ 1427 w 1572"/>
                <a:gd name="T11" fmla="*/ 29 h 1317"/>
                <a:gd name="T12" fmla="*/ 1553 w 1572"/>
                <a:gd name="T13" fmla="*/ 49 h 1317"/>
                <a:gd name="T14" fmla="*/ 1569 w 1572"/>
                <a:gd name="T15" fmla="*/ 116 h 13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2" h="1317">
                  <a:moveTo>
                    <a:pt x="1569" y="116"/>
                  </a:moveTo>
                  <a:cubicBezTo>
                    <a:pt x="1565" y="139"/>
                    <a:pt x="1553" y="161"/>
                    <a:pt x="1532" y="175"/>
                  </a:cubicBezTo>
                  <a:cubicBezTo>
                    <a:pt x="988" y="567"/>
                    <a:pt x="169" y="1276"/>
                    <a:pt x="162" y="1283"/>
                  </a:cubicBezTo>
                  <a:cubicBezTo>
                    <a:pt x="126" y="1317"/>
                    <a:pt x="68" y="1316"/>
                    <a:pt x="34" y="1280"/>
                  </a:cubicBezTo>
                  <a:cubicBezTo>
                    <a:pt x="0" y="1244"/>
                    <a:pt x="1" y="1187"/>
                    <a:pt x="37" y="1152"/>
                  </a:cubicBezTo>
                  <a:cubicBezTo>
                    <a:pt x="44" y="1146"/>
                    <a:pt x="873" y="428"/>
                    <a:pt x="1427" y="29"/>
                  </a:cubicBezTo>
                  <a:cubicBezTo>
                    <a:pt x="1468" y="0"/>
                    <a:pt x="1524" y="9"/>
                    <a:pt x="1553" y="49"/>
                  </a:cubicBezTo>
                  <a:cubicBezTo>
                    <a:pt x="1567" y="69"/>
                    <a:pt x="1572" y="93"/>
                    <a:pt x="1569" y="1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1">
              <a:extLst>
                <a:ext uri="{FF2B5EF4-FFF2-40B4-BE49-F238E27FC236}">
                  <a16:creationId xmlns:a16="http://schemas.microsoft.com/office/drawing/2014/main" id="{FE671C0C-9BB4-4C7C-8342-C1E4A88CB942}"/>
                </a:ext>
              </a:extLst>
            </p:cNvPr>
            <p:cNvSpPr>
              <a:spLocks/>
            </p:cNvSpPr>
            <p:nvPr/>
          </p:nvSpPr>
          <p:spPr bwMode="auto">
            <a:xfrm>
              <a:off x="5468938" y="2552700"/>
              <a:ext cx="141288" cy="122238"/>
            </a:xfrm>
            <a:custGeom>
              <a:avLst/>
              <a:gdLst>
                <a:gd name="T0" fmla="*/ 1435 w 1439"/>
                <a:gd name="T1" fmla="*/ 116 h 1261"/>
                <a:gd name="T2" fmla="*/ 1399 w 1439"/>
                <a:gd name="T3" fmla="*/ 176 h 1261"/>
                <a:gd name="T4" fmla="*/ 162 w 1439"/>
                <a:gd name="T5" fmla="*/ 1227 h 1261"/>
                <a:gd name="T6" fmla="*/ 34 w 1439"/>
                <a:gd name="T7" fmla="*/ 1224 h 1261"/>
                <a:gd name="T8" fmla="*/ 38 w 1439"/>
                <a:gd name="T9" fmla="*/ 1096 h 1261"/>
                <a:gd name="T10" fmla="*/ 1293 w 1439"/>
                <a:gd name="T11" fmla="*/ 29 h 1261"/>
                <a:gd name="T12" fmla="*/ 1419 w 1439"/>
                <a:gd name="T13" fmla="*/ 50 h 1261"/>
                <a:gd name="T14" fmla="*/ 1435 w 1439"/>
                <a:gd name="T15" fmla="*/ 116 h 12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9" h="1261">
                  <a:moveTo>
                    <a:pt x="1435" y="116"/>
                  </a:moveTo>
                  <a:cubicBezTo>
                    <a:pt x="1432" y="139"/>
                    <a:pt x="1419" y="161"/>
                    <a:pt x="1399" y="176"/>
                  </a:cubicBezTo>
                  <a:cubicBezTo>
                    <a:pt x="855" y="568"/>
                    <a:pt x="169" y="1220"/>
                    <a:pt x="162" y="1227"/>
                  </a:cubicBezTo>
                  <a:cubicBezTo>
                    <a:pt x="126" y="1261"/>
                    <a:pt x="69" y="1260"/>
                    <a:pt x="34" y="1224"/>
                  </a:cubicBezTo>
                  <a:cubicBezTo>
                    <a:pt x="0" y="1188"/>
                    <a:pt x="2" y="1130"/>
                    <a:pt x="38" y="1096"/>
                  </a:cubicBezTo>
                  <a:cubicBezTo>
                    <a:pt x="45" y="1089"/>
                    <a:pt x="739" y="429"/>
                    <a:pt x="1293" y="29"/>
                  </a:cubicBezTo>
                  <a:cubicBezTo>
                    <a:pt x="1334" y="0"/>
                    <a:pt x="1390" y="9"/>
                    <a:pt x="1419" y="50"/>
                  </a:cubicBezTo>
                  <a:cubicBezTo>
                    <a:pt x="1434" y="70"/>
                    <a:pt x="1439" y="94"/>
                    <a:pt x="1435" y="11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2">
              <a:extLst>
                <a:ext uri="{FF2B5EF4-FFF2-40B4-BE49-F238E27FC236}">
                  <a16:creationId xmlns:a16="http://schemas.microsoft.com/office/drawing/2014/main" id="{CC175FB3-BB59-4F4F-91E0-9E46BD118A02}"/>
                </a:ext>
              </a:extLst>
            </p:cNvPr>
            <p:cNvSpPr>
              <a:spLocks/>
            </p:cNvSpPr>
            <p:nvPr/>
          </p:nvSpPr>
          <p:spPr bwMode="auto">
            <a:xfrm>
              <a:off x="4722813" y="2992438"/>
              <a:ext cx="1008063" cy="1747838"/>
            </a:xfrm>
            <a:custGeom>
              <a:avLst/>
              <a:gdLst>
                <a:gd name="T0" fmla="*/ 1138 w 10329"/>
                <a:gd name="T1" fmla="*/ 15267 h 17984"/>
                <a:gd name="T2" fmla="*/ 9235 w 10329"/>
                <a:gd name="T3" fmla="*/ 11549 h 17984"/>
                <a:gd name="T4" fmla="*/ 10307 w 10329"/>
                <a:gd name="T5" fmla="*/ 648 h 17984"/>
                <a:gd name="T6" fmla="*/ 5548 w 10329"/>
                <a:gd name="T7" fmla="*/ 0 h 17984"/>
                <a:gd name="T8" fmla="*/ 3373 w 10329"/>
                <a:gd name="T9" fmla="*/ 6995 h 17984"/>
                <a:gd name="T10" fmla="*/ 1138 w 10329"/>
                <a:gd name="T11" fmla="*/ 15267 h 17984"/>
              </a:gdLst>
              <a:ahLst/>
              <a:cxnLst>
                <a:cxn ang="0">
                  <a:pos x="T0" y="T1"/>
                </a:cxn>
                <a:cxn ang="0">
                  <a:pos x="T2" y="T3"/>
                </a:cxn>
                <a:cxn ang="0">
                  <a:pos x="T4" y="T5"/>
                </a:cxn>
                <a:cxn ang="0">
                  <a:pos x="T6" y="T7"/>
                </a:cxn>
                <a:cxn ang="0">
                  <a:pos x="T8" y="T9"/>
                </a:cxn>
                <a:cxn ang="0">
                  <a:pos x="T10" y="T11"/>
                </a:cxn>
              </a:cxnLst>
              <a:rect l="0" t="0" r="r" b="b"/>
              <a:pathLst>
                <a:path w="10329" h="17984">
                  <a:moveTo>
                    <a:pt x="1138" y="15267"/>
                  </a:moveTo>
                  <a:cubicBezTo>
                    <a:pt x="1808" y="15302"/>
                    <a:pt x="7594" y="17984"/>
                    <a:pt x="9235" y="11549"/>
                  </a:cubicBezTo>
                  <a:cubicBezTo>
                    <a:pt x="10329" y="7262"/>
                    <a:pt x="10307" y="648"/>
                    <a:pt x="10307" y="648"/>
                  </a:cubicBezTo>
                  <a:cubicBezTo>
                    <a:pt x="10136" y="1364"/>
                    <a:pt x="5785" y="1252"/>
                    <a:pt x="5548" y="0"/>
                  </a:cubicBezTo>
                  <a:lnTo>
                    <a:pt x="3373" y="6995"/>
                  </a:lnTo>
                  <a:cubicBezTo>
                    <a:pt x="3373" y="6995"/>
                    <a:pt x="0" y="15207"/>
                    <a:pt x="1138" y="1526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33">
              <a:extLst>
                <a:ext uri="{FF2B5EF4-FFF2-40B4-BE49-F238E27FC236}">
                  <a16:creationId xmlns:a16="http://schemas.microsoft.com/office/drawing/2014/main" id="{60E11DC3-2AD3-4367-9AE3-B6558ACBB602}"/>
                </a:ext>
              </a:extLst>
            </p:cNvPr>
            <p:cNvSpPr>
              <a:spLocks/>
            </p:cNvSpPr>
            <p:nvPr/>
          </p:nvSpPr>
          <p:spPr bwMode="auto">
            <a:xfrm>
              <a:off x="5019675" y="3179763"/>
              <a:ext cx="184150" cy="503238"/>
            </a:xfrm>
            <a:custGeom>
              <a:avLst/>
              <a:gdLst>
                <a:gd name="T0" fmla="*/ 124 w 1881"/>
                <a:gd name="T1" fmla="*/ 5181 h 5185"/>
                <a:gd name="T2" fmla="*/ 75 w 1881"/>
                <a:gd name="T3" fmla="*/ 5179 h 5185"/>
                <a:gd name="T4" fmla="*/ 17 w 1881"/>
                <a:gd name="T5" fmla="*/ 5062 h 5185"/>
                <a:gd name="T6" fmla="*/ 1690 w 1881"/>
                <a:gd name="T7" fmla="*/ 74 h 5185"/>
                <a:gd name="T8" fmla="*/ 1807 w 1881"/>
                <a:gd name="T9" fmla="*/ 16 h 5185"/>
                <a:gd name="T10" fmla="*/ 1865 w 1881"/>
                <a:gd name="T11" fmla="*/ 133 h 5185"/>
                <a:gd name="T12" fmla="*/ 192 w 1881"/>
                <a:gd name="T13" fmla="*/ 5120 h 5185"/>
                <a:gd name="T14" fmla="*/ 124 w 1881"/>
                <a:gd name="T15" fmla="*/ 5181 h 5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81" h="5185">
                  <a:moveTo>
                    <a:pt x="124" y="5181"/>
                  </a:moveTo>
                  <a:cubicBezTo>
                    <a:pt x="108" y="5185"/>
                    <a:pt x="91" y="5184"/>
                    <a:pt x="75" y="5179"/>
                  </a:cubicBezTo>
                  <a:cubicBezTo>
                    <a:pt x="26" y="5162"/>
                    <a:pt x="0" y="5110"/>
                    <a:pt x="17" y="5062"/>
                  </a:cubicBezTo>
                  <a:lnTo>
                    <a:pt x="1690" y="74"/>
                  </a:lnTo>
                  <a:cubicBezTo>
                    <a:pt x="1706" y="26"/>
                    <a:pt x="1758" y="0"/>
                    <a:pt x="1807" y="16"/>
                  </a:cubicBezTo>
                  <a:cubicBezTo>
                    <a:pt x="1855" y="32"/>
                    <a:pt x="1881" y="85"/>
                    <a:pt x="1865" y="133"/>
                  </a:cubicBezTo>
                  <a:lnTo>
                    <a:pt x="192" y="5120"/>
                  </a:lnTo>
                  <a:cubicBezTo>
                    <a:pt x="181" y="5152"/>
                    <a:pt x="155" y="5174"/>
                    <a:pt x="124" y="518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34">
              <a:extLst>
                <a:ext uri="{FF2B5EF4-FFF2-40B4-BE49-F238E27FC236}">
                  <a16:creationId xmlns:a16="http://schemas.microsoft.com/office/drawing/2014/main" id="{4B133E4E-9FA5-41C0-A5A2-ED5934DC0809}"/>
                </a:ext>
              </a:extLst>
            </p:cNvPr>
            <p:cNvSpPr>
              <a:spLocks/>
            </p:cNvSpPr>
            <p:nvPr/>
          </p:nvSpPr>
          <p:spPr bwMode="auto">
            <a:xfrm>
              <a:off x="5100638" y="3289300"/>
              <a:ext cx="620713" cy="1254125"/>
            </a:xfrm>
            <a:custGeom>
              <a:avLst/>
              <a:gdLst>
                <a:gd name="T0" fmla="*/ 6358 w 6362"/>
                <a:gd name="T1" fmla="*/ 105 h 12897"/>
                <a:gd name="T2" fmla="*/ 4636 w 6362"/>
                <a:gd name="T3" fmla="*/ 10365 h 12897"/>
                <a:gd name="T4" fmla="*/ 4542 w 6362"/>
                <a:gd name="T5" fmla="*/ 10581 h 12897"/>
                <a:gd name="T6" fmla="*/ 1903 w 6362"/>
                <a:gd name="T7" fmla="*/ 12737 h 12897"/>
                <a:gd name="T8" fmla="*/ 1755 w 6362"/>
                <a:gd name="T9" fmla="*/ 12772 h 12897"/>
                <a:gd name="T10" fmla="*/ 627 w 6362"/>
                <a:gd name="T11" fmla="*/ 12896 h 12897"/>
                <a:gd name="T12" fmla="*/ 85 w 6362"/>
                <a:gd name="T13" fmla="*/ 12866 h 12897"/>
                <a:gd name="T14" fmla="*/ 7 w 6362"/>
                <a:gd name="T15" fmla="*/ 12761 h 12897"/>
                <a:gd name="T16" fmla="*/ 112 w 6362"/>
                <a:gd name="T17" fmla="*/ 12683 h 12897"/>
                <a:gd name="T18" fmla="*/ 748 w 6362"/>
                <a:gd name="T19" fmla="*/ 12708 h 12897"/>
                <a:gd name="T20" fmla="*/ 1863 w 6362"/>
                <a:gd name="T21" fmla="*/ 12556 h 12897"/>
                <a:gd name="T22" fmla="*/ 4267 w 6362"/>
                <a:gd name="T23" fmla="*/ 10717 h 12897"/>
                <a:gd name="T24" fmla="*/ 4464 w 6362"/>
                <a:gd name="T25" fmla="*/ 10296 h 12897"/>
                <a:gd name="T26" fmla="*/ 6173 w 6362"/>
                <a:gd name="T27" fmla="*/ 88 h 12897"/>
                <a:gd name="T28" fmla="*/ 6274 w 6362"/>
                <a:gd name="T29" fmla="*/ 4 h 12897"/>
                <a:gd name="T30" fmla="*/ 6358 w 6362"/>
                <a:gd name="T31" fmla="*/ 105 h 12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62" h="12897">
                  <a:moveTo>
                    <a:pt x="6358" y="105"/>
                  </a:moveTo>
                  <a:cubicBezTo>
                    <a:pt x="6350" y="182"/>
                    <a:pt x="5645" y="7879"/>
                    <a:pt x="4636" y="10365"/>
                  </a:cubicBezTo>
                  <a:cubicBezTo>
                    <a:pt x="4606" y="10440"/>
                    <a:pt x="4574" y="10511"/>
                    <a:pt x="4542" y="10581"/>
                  </a:cubicBezTo>
                  <a:cubicBezTo>
                    <a:pt x="3894" y="11966"/>
                    <a:pt x="2761" y="12518"/>
                    <a:pt x="1903" y="12737"/>
                  </a:cubicBezTo>
                  <a:cubicBezTo>
                    <a:pt x="1853" y="12749"/>
                    <a:pt x="1804" y="12761"/>
                    <a:pt x="1755" y="12772"/>
                  </a:cubicBezTo>
                  <a:cubicBezTo>
                    <a:pt x="1320" y="12869"/>
                    <a:pt x="924" y="12895"/>
                    <a:pt x="627" y="12896"/>
                  </a:cubicBezTo>
                  <a:cubicBezTo>
                    <a:pt x="308" y="12897"/>
                    <a:pt x="102" y="12869"/>
                    <a:pt x="85" y="12866"/>
                  </a:cubicBezTo>
                  <a:cubicBezTo>
                    <a:pt x="35" y="12859"/>
                    <a:pt x="0" y="12812"/>
                    <a:pt x="7" y="12761"/>
                  </a:cubicBezTo>
                  <a:cubicBezTo>
                    <a:pt x="14" y="12711"/>
                    <a:pt x="61" y="12676"/>
                    <a:pt x="112" y="12683"/>
                  </a:cubicBezTo>
                  <a:cubicBezTo>
                    <a:pt x="116" y="12683"/>
                    <a:pt x="366" y="12718"/>
                    <a:pt x="748" y="12708"/>
                  </a:cubicBezTo>
                  <a:cubicBezTo>
                    <a:pt x="1054" y="12700"/>
                    <a:pt x="1446" y="12663"/>
                    <a:pt x="1863" y="12556"/>
                  </a:cubicBezTo>
                  <a:cubicBezTo>
                    <a:pt x="2955" y="12276"/>
                    <a:pt x="3762" y="11658"/>
                    <a:pt x="4267" y="10717"/>
                  </a:cubicBezTo>
                  <a:cubicBezTo>
                    <a:pt x="4339" y="10583"/>
                    <a:pt x="4405" y="10443"/>
                    <a:pt x="4464" y="10296"/>
                  </a:cubicBezTo>
                  <a:cubicBezTo>
                    <a:pt x="5463" y="7835"/>
                    <a:pt x="6166" y="165"/>
                    <a:pt x="6173" y="88"/>
                  </a:cubicBezTo>
                  <a:cubicBezTo>
                    <a:pt x="6178" y="37"/>
                    <a:pt x="6223" y="0"/>
                    <a:pt x="6274" y="4"/>
                  </a:cubicBezTo>
                  <a:cubicBezTo>
                    <a:pt x="6325" y="9"/>
                    <a:pt x="6362" y="54"/>
                    <a:pt x="6358" y="10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35">
              <a:extLst>
                <a:ext uri="{FF2B5EF4-FFF2-40B4-BE49-F238E27FC236}">
                  <a16:creationId xmlns:a16="http://schemas.microsoft.com/office/drawing/2014/main" id="{10C55450-C6F6-49D1-B86A-A38A14369461}"/>
                </a:ext>
              </a:extLst>
            </p:cNvPr>
            <p:cNvSpPr>
              <a:spLocks/>
            </p:cNvSpPr>
            <p:nvPr/>
          </p:nvSpPr>
          <p:spPr bwMode="auto">
            <a:xfrm>
              <a:off x="6237288" y="3886200"/>
              <a:ext cx="287338" cy="96838"/>
            </a:xfrm>
            <a:custGeom>
              <a:avLst/>
              <a:gdLst>
                <a:gd name="T0" fmla="*/ 100 w 2950"/>
                <a:gd name="T1" fmla="*/ 991 h 991"/>
                <a:gd name="T2" fmla="*/ 24 w 2950"/>
                <a:gd name="T3" fmla="*/ 948 h 991"/>
                <a:gd name="T4" fmla="*/ 55 w 2950"/>
                <a:gd name="T5" fmla="*/ 827 h 991"/>
                <a:gd name="T6" fmla="*/ 2885 w 2950"/>
                <a:gd name="T7" fmla="*/ 611 h 991"/>
                <a:gd name="T8" fmla="*/ 2931 w 2950"/>
                <a:gd name="T9" fmla="*/ 727 h 991"/>
                <a:gd name="T10" fmla="*/ 2815 w 2950"/>
                <a:gd name="T11" fmla="*/ 772 h 991"/>
                <a:gd name="T12" fmla="*/ 145 w 2950"/>
                <a:gd name="T13" fmla="*/ 979 h 991"/>
                <a:gd name="T14" fmla="*/ 100 w 2950"/>
                <a:gd name="T15" fmla="*/ 991 h 9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50" h="991">
                  <a:moveTo>
                    <a:pt x="100" y="991"/>
                  </a:moveTo>
                  <a:cubicBezTo>
                    <a:pt x="70" y="991"/>
                    <a:pt x="41" y="976"/>
                    <a:pt x="24" y="948"/>
                  </a:cubicBezTo>
                  <a:cubicBezTo>
                    <a:pt x="0" y="906"/>
                    <a:pt x="13" y="852"/>
                    <a:pt x="55" y="827"/>
                  </a:cubicBezTo>
                  <a:cubicBezTo>
                    <a:pt x="113" y="793"/>
                    <a:pt x="1484" y="0"/>
                    <a:pt x="2885" y="611"/>
                  </a:cubicBezTo>
                  <a:cubicBezTo>
                    <a:pt x="2930" y="630"/>
                    <a:pt x="2950" y="682"/>
                    <a:pt x="2931" y="727"/>
                  </a:cubicBezTo>
                  <a:cubicBezTo>
                    <a:pt x="2911" y="771"/>
                    <a:pt x="2859" y="792"/>
                    <a:pt x="2815" y="772"/>
                  </a:cubicBezTo>
                  <a:cubicBezTo>
                    <a:pt x="1498" y="198"/>
                    <a:pt x="158" y="971"/>
                    <a:pt x="145" y="979"/>
                  </a:cubicBezTo>
                  <a:cubicBezTo>
                    <a:pt x="131" y="987"/>
                    <a:pt x="115" y="991"/>
                    <a:pt x="100" y="99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36">
              <a:extLst>
                <a:ext uri="{FF2B5EF4-FFF2-40B4-BE49-F238E27FC236}">
                  <a16:creationId xmlns:a16="http://schemas.microsoft.com/office/drawing/2014/main" id="{CA8D4035-83CD-4D06-B9C1-8E4EA6610BF3}"/>
                </a:ext>
              </a:extLst>
            </p:cNvPr>
            <p:cNvSpPr>
              <a:spLocks/>
            </p:cNvSpPr>
            <p:nvPr/>
          </p:nvSpPr>
          <p:spPr bwMode="auto">
            <a:xfrm>
              <a:off x="6840538" y="998538"/>
              <a:ext cx="366713" cy="573088"/>
            </a:xfrm>
            <a:custGeom>
              <a:avLst/>
              <a:gdLst>
                <a:gd name="T0" fmla="*/ 1520 w 3763"/>
                <a:gd name="T1" fmla="*/ 5902 h 5902"/>
                <a:gd name="T2" fmla="*/ 1163 w 3763"/>
                <a:gd name="T3" fmla="*/ 5546 h 5902"/>
                <a:gd name="T4" fmla="*/ 2222 w 3763"/>
                <a:gd name="T5" fmla="*/ 3062 h 5902"/>
                <a:gd name="T6" fmla="*/ 2616 w 3763"/>
                <a:gd name="T7" fmla="*/ 2604 h 5902"/>
                <a:gd name="T8" fmla="*/ 2828 w 3763"/>
                <a:gd name="T9" fmla="*/ 1287 h 5902"/>
                <a:gd name="T10" fmla="*/ 1968 w 3763"/>
                <a:gd name="T11" fmla="*/ 782 h 5902"/>
                <a:gd name="T12" fmla="*/ 692 w 3763"/>
                <a:gd name="T13" fmla="*/ 1492 h 5902"/>
                <a:gd name="T14" fmla="*/ 193 w 3763"/>
                <a:gd name="T15" fmla="*/ 1568 h 5902"/>
                <a:gd name="T16" fmla="*/ 115 w 3763"/>
                <a:gd name="T17" fmla="*/ 1071 h 5902"/>
                <a:gd name="T18" fmla="*/ 2013 w 3763"/>
                <a:gd name="T19" fmla="*/ 70 h 5902"/>
                <a:gd name="T20" fmla="*/ 3465 w 3763"/>
                <a:gd name="T21" fmla="*/ 963 h 5902"/>
                <a:gd name="T22" fmla="*/ 3217 w 3763"/>
                <a:gd name="T23" fmla="*/ 2988 h 5902"/>
                <a:gd name="T24" fmla="*/ 2734 w 3763"/>
                <a:gd name="T25" fmla="*/ 3559 h 5902"/>
                <a:gd name="T26" fmla="*/ 1876 w 3763"/>
                <a:gd name="T27" fmla="*/ 5546 h 5902"/>
                <a:gd name="T28" fmla="*/ 1520 w 3763"/>
                <a:gd name="T29" fmla="*/ 5902 h 5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3" h="5902">
                  <a:moveTo>
                    <a:pt x="1520" y="5902"/>
                  </a:moveTo>
                  <a:cubicBezTo>
                    <a:pt x="1322" y="5902"/>
                    <a:pt x="1163" y="5743"/>
                    <a:pt x="1163" y="5546"/>
                  </a:cubicBezTo>
                  <a:cubicBezTo>
                    <a:pt x="1163" y="4152"/>
                    <a:pt x="1750" y="3548"/>
                    <a:pt x="2222" y="3062"/>
                  </a:cubicBezTo>
                  <a:cubicBezTo>
                    <a:pt x="2381" y="2898"/>
                    <a:pt x="2518" y="2757"/>
                    <a:pt x="2616" y="2604"/>
                  </a:cubicBezTo>
                  <a:cubicBezTo>
                    <a:pt x="2933" y="2108"/>
                    <a:pt x="3008" y="1640"/>
                    <a:pt x="2828" y="1287"/>
                  </a:cubicBezTo>
                  <a:cubicBezTo>
                    <a:pt x="2680" y="995"/>
                    <a:pt x="2359" y="806"/>
                    <a:pt x="1968" y="782"/>
                  </a:cubicBezTo>
                  <a:cubicBezTo>
                    <a:pt x="1257" y="738"/>
                    <a:pt x="697" y="1484"/>
                    <a:pt x="692" y="1492"/>
                  </a:cubicBezTo>
                  <a:cubicBezTo>
                    <a:pt x="575" y="1650"/>
                    <a:pt x="352" y="1684"/>
                    <a:pt x="193" y="1568"/>
                  </a:cubicBezTo>
                  <a:cubicBezTo>
                    <a:pt x="35" y="1452"/>
                    <a:pt x="0" y="1230"/>
                    <a:pt x="115" y="1071"/>
                  </a:cubicBezTo>
                  <a:cubicBezTo>
                    <a:pt x="147" y="1027"/>
                    <a:pt x="909" y="0"/>
                    <a:pt x="2013" y="70"/>
                  </a:cubicBezTo>
                  <a:cubicBezTo>
                    <a:pt x="2658" y="110"/>
                    <a:pt x="3200" y="444"/>
                    <a:pt x="3465" y="963"/>
                  </a:cubicBezTo>
                  <a:cubicBezTo>
                    <a:pt x="3763" y="1552"/>
                    <a:pt x="3676" y="2271"/>
                    <a:pt x="3217" y="2988"/>
                  </a:cubicBezTo>
                  <a:cubicBezTo>
                    <a:pt x="3080" y="3203"/>
                    <a:pt x="2904" y="3384"/>
                    <a:pt x="2734" y="3559"/>
                  </a:cubicBezTo>
                  <a:cubicBezTo>
                    <a:pt x="2312" y="3993"/>
                    <a:pt x="1876" y="4442"/>
                    <a:pt x="1876" y="5546"/>
                  </a:cubicBezTo>
                  <a:cubicBezTo>
                    <a:pt x="1876" y="5743"/>
                    <a:pt x="1717" y="5902"/>
                    <a:pt x="1520" y="590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Oval 37">
              <a:extLst>
                <a:ext uri="{FF2B5EF4-FFF2-40B4-BE49-F238E27FC236}">
                  <a16:creationId xmlns:a16="http://schemas.microsoft.com/office/drawing/2014/main" id="{6E59AC97-B5D1-45F1-B2ED-67BF8C3705D1}"/>
                </a:ext>
              </a:extLst>
            </p:cNvPr>
            <p:cNvSpPr>
              <a:spLocks noChangeArrowheads="1"/>
            </p:cNvSpPr>
            <p:nvPr/>
          </p:nvSpPr>
          <p:spPr bwMode="auto">
            <a:xfrm>
              <a:off x="6946900" y="1612900"/>
              <a:ext cx="79375" cy="7937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38">
              <a:extLst>
                <a:ext uri="{FF2B5EF4-FFF2-40B4-BE49-F238E27FC236}">
                  <a16:creationId xmlns:a16="http://schemas.microsoft.com/office/drawing/2014/main" id="{42B60EDA-AFAD-40D8-86EE-D1F0A9D55F9C}"/>
                </a:ext>
              </a:extLst>
            </p:cNvPr>
            <p:cNvSpPr>
              <a:spLocks/>
            </p:cNvSpPr>
            <p:nvPr/>
          </p:nvSpPr>
          <p:spPr bwMode="auto">
            <a:xfrm>
              <a:off x="7332663" y="1558925"/>
              <a:ext cx="366713" cy="573088"/>
            </a:xfrm>
            <a:custGeom>
              <a:avLst/>
              <a:gdLst>
                <a:gd name="T0" fmla="*/ 1520 w 3764"/>
                <a:gd name="T1" fmla="*/ 5902 h 5902"/>
                <a:gd name="T2" fmla="*/ 1163 w 3764"/>
                <a:gd name="T3" fmla="*/ 5545 h 5902"/>
                <a:gd name="T4" fmla="*/ 2222 w 3764"/>
                <a:gd name="T5" fmla="*/ 3061 h 5902"/>
                <a:gd name="T6" fmla="*/ 2616 w 3764"/>
                <a:gd name="T7" fmla="*/ 2603 h 5902"/>
                <a:gd name="T8" fmla="*/ 2828 w 3764"/>
                <a:gd name="T9" fmla="*/ 1286 h 5902"/>
                <a:gd name="T10" fmla="*/ 1969 w 3764"/>
                <a:gd name="T11" fmla="*/ 781 h 5902"/>
                <a:gd name="T12" fmla="*/ 692 w 3764"/>
                <a:gd name="T13" fmla="*/ 1491 h 5902"/>
                <a:gd name="T14" fmla="*/ 193 w 3764"/>
                <a:gd name="T15" fmla="*/ 1567 h 5902"/>
                <a:gd name="T16" fmla="*/ 116 w 3764"/>
                <a:gd name="T17" fmla="*/ 1070 h 5902"/>
                <a:gd name="T18" fmla="*/ 2013 w 3764"/>
                <a:gd name="T19" fmla="*/ 69 h 5902"/>
                <a:gd name="T20" fmla="*/ 3465 w 3764"/>
                <a:gd name="T21" fmla="*/ 963 h 5902"/>
                <a:gd name="T22" fmla="*/ 3217 w 3764"/>
                <a:gd name="T23" fmla="*/ 2987 h 5902"/>
                <a:gd name="T24" fmla="*/ 2734 w 3764"/>
                <a:gd name="T25" fmla="*/ 3558 h 5902"/>
                <a:gd name="T26" fmla="*/ 1877 w 3764"/>
                <a:gd name="T27" fmla="*/ 5545 h 5902"/>
                <a:gd name="T28" fmla="*/ 1520 w 3764"/>
                <a:gd name="T29" fmla="*/ 5902 h 5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64" h="5902">
                  <a:moveTo>
                    <a:pt x="1520" y="5902"/>
                  </a:moveTo>
                  <a:cubicBezTo>
                    <a:pt x="1323" y="5902"/>
                    <a:pt x="1163" y="5742"/>
                    <a:pt x="1163" y="5545"/>
                  </a:cubicBezTo>
                  <a:cubicBezTo>
                    <a:pt x="1163" y="4152"/>
                    <a:pt x="1751" y="3547"/>
                    <a:pt x="2222" y="3061"/>
                  </a:cubicBezTo>
                  <a:cubicBezTo>
                    <a:pt x="2381" y="2898"/>
                    <a:pt x="2518" y="2757"/>
                    <a:pt x="2616" y="2603"/>
                  </a:cubicBezTo>
                  <a:cubicBezTo>
                    <a:pt x="2933" y="2108"/>
                    <a:pt x="3008" y="1640"/>
                    <a:pt x="2828" y="1286"/>
                  </a:cubicBezTo>
                  <a:cubicBezTo>
                    <a:pt x="2680" y="994"/>
                    <a:pt x="2359" y="805"/>
                    <a:pt x="1969" y="781"/>
                  </a:cubicBezTo>
                  <a:cubicBezTo>
                    <a:pt x="1257" y="738"/>
                    <a:pt x="698" y="1484"/>
                    <a:pt x="692" y="1491"/>
                  </a:cubicBezTo>
                  <a:cubicBezTo>
                    <a:pt x="575" y="1649"/>
                    <a:pt x="352" y="1684"/>
                    <a:pt x="193" y="1567"/>
                  </a:cubicBezTo>
                  <a:cubicBezTo>
                    <a:pt x="35" y="1451"/>
                    <a:pt x="0" y="1229"/>
                    <a:pt x="116" y="1070"/>
                  </a:cubicBezTo>
                  <a:cubicBezTo>
                    <a:pt x="148" y="1026"/>
                    <a:pt x="909" y="0"/>
                    <a:pt x="2013" y="69"/>
                  </a:cubicBezTo>
                  <a:cubicBezTo>
                    <a:pt x="2658" y="109"/>
                    <a:pt x="3201" y="443"/>
                    <a:pt x="3465" y="963"/>
                  </a:cubicBezTo>
                  <a:cubicBezTo>
                    <a:pt x="3764" y="1551"/>
                    <a:pt x="3676" y="2270"/>
                    <a:pt x="3217" y="2987"/>
                  </a:cubicBezTo>
                  <a:cubicBezTo>
                    <a:pt x="3080" y="3202"/>
                    <a:pt x="2905" y="3383"/>
                    <a:pt x="2734" y="3558"/>
                  </a:cubicBezTo>
                  <a:cubicBezTo>
                    <a:pt x="2313" y="3992"/>
                    <a:pt x="1877" y="4441"/>
                    <a:pt x="1877" y="5545"/>
                  </a:cubicBezTo>
                  <a:cubicBezTo>
                    <a:pt x="1877" y="5742"/>
                    <a:pt x="1717" y="5902"/>
                    <a:pt x="1520" y="590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4" name="Oval 39">
              <a:extLst>
                <a:ext uri="{FF2B5EF4-FFF2-40B4-BE49-F238E27FC236}">
                  <a16:creationId xmlns:a16="http://schemas.microsoft.com/office/drawing/2014/main" id="{964E71A0-A8D6-4E11-BA0C-8876C3AF9145}"/>
                </a:ext>
              </a:extLst>
            </p:cNvPr>
            <p:cNvSpPr>
              <a:spLocks noChangeArrowheads="1"/>
            </p:cNvSpPr>
            <p:nvPr/>
          </p:nvSpPr>
          <p:spPr bwMode="auto">
            <a:xfrm>
              <a:off x="7439025" y="2173288"/>
              <a:ext cx="77788" cy="79375"/>
            </a:xfrm>
            <a:prstGeom prst="ellipse">
              <a:avLst/>
            </a:pr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Rectangle 81">
              <a:extLst>
                <a:ext uri="{FF2B5EF4-FFF2-40B4-BE49-F238E27FC236}">
                  <a16:creationId xmlns:a16="http://schemas.microsoft.com/office/drawing/2014/main" id="{203F4CE9-133F-4C17-9A50-09BF466EBEAF}"/>
                </a:ext>
              </a:extLst>
            </p:cNvPr>
            <p:cNvSpPr/>
            <p:nvPr/>
          </p:nvSpPr>
          <p:spPr>
            <a:xfrm rot="1851026">
              <a:off x="4783053" y="4194584"/>
              <a:ext cx="172556" cy="284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E63E5A2A-A03F-462A-98C8-23437A57D548}"/>
                </a:ext>
              </a:extLst>
            </p:cNvPr>
            <p:cNvSpPr/>
            <p:nvPr/>
          </p:nvSpPr>
          <p:spPr>
            <a:xfrm rot="1851026">
              <a:off x="4795511" y="4006463"/>
              <a:ext cx="172556" cy="2849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2" name="Group 101" descr="The accessibility inspector appears within the status bar of Word, PowerPoint, and Excel.">
            <a:extLst>
              <a:ext uri="{FF2B5EF4-FFF2-40B4-BE49-F238E27FC236}">
                <a16:creationId xmlns:a16="http://schemas.microsoft.com/office/drawing/2014/main" id="{2254E230-700A-4F6D-8013-CE4CEEE67A4F}"/>
              </a:ext>
            </a:extLst>
          </p:cNvPr>
          <p:cNvGrpSpPr/>
          <p:nvPr/>
        </p:nvGrpSpPr>
        <p:grpSpPr>
          <a:xfrm>
            <a:off x="3135589" y="3441032"/>
            <a:ext cx="5627382" cy="2012082"/>
            <a:chOff x="3135589" y="3441032"/>
            <a:chExt cx="5627382" cy="2012082"/>
          </a:xfrm>
        </p:grpSpPr>
        <p:pic>
          <p:nvPicPr>
            <p:cNvPr id="94" name="Picture 93">
              <a:extLst>
                <a:ext uri="{FF2B5EF4-FFF2-40B4-BE49-F238E27FC236}">
                  <a16:creationId xmlns:a16="http://schemas.microsoft.com/office/drawing/2014/main" id="{3372BA87-163B-49C1-BEF1-9B3AC86E3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89" y="3441032"/>
              <a:ext cx="5627382" cy="711362"/>
            </a:xfrm>
            <a:prstGeom prst="rect">
              <a:avLst/>
            </a:prstGeom>
            <a:ln w="38100">
              <a:solidFill>
                <a:schemeClr val="accent1"/>
              </a:solidFill>
            </a:ln>
            <a:effectLst>
              <a:outerShdw blurRad="50800" dist="38100" dir="2700000" algn="tl" rotWithShape="0">
                <a:prstClr val="black">
                  <a:alpha val="40000"/>
                </a:prstClr>
              </a:outerShdw>
            </a:effectLst>
          </p:spPr>
        </p:pic>
        <p:cxnSp>
          <p:nvCxnSpPr>
            <p:cNvPr id="96" name="Straight Arrow Connector 95">
              <a:extLst>
                <a:ext uri="{FF2B5EF4-FFF2-40B4-BE49-F238E27FC236}">
                  <a16:creationId xmlns:a16="http://schemas.microsoft.com/office/drawing/2014/main" id="{CFB62859-29BE-4060-A4B5-70614D52F496}"/>
                </a:ext>
              </a:extLst>
            </p:cNvPr>
            <p:cNvCxnSpPr/>
            <p:nvPr/>
          </p:nvCxnSpPr>
          <p:spPr>
            <a:xfrm>
              <a:off x="6096000" y="4162120"/>
              <a:ext cx="855000" cy="129099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3633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107B9E-CA9C-266E-80A3-9B266D0A4E53}"/>
              </a:ext>
            </a:extLst>
          </p:cNvPr>
          <p:cNvSpPr>
            <a:spLocks noGrp="1"/>
          </p:cNvSpPr>
          <p:nvPr>
            <p:ph type="title"/>
          </p:nvPr>
        </p:nvSpPr>
        <p:spPr>
          <a:xfrm>
            <a:off x="336001" y="130634"/>
            <a:ext cx="9225000" cy="936104"/>
          </a:xfrm>
        </p:spPr>
        <p:txBody>
          <a:bodyPr/>
          <a:lstStyle/>
          <a:p>
            <a:r>
              <a:rPr lang="en-US">
                <a:solidFill>
                  <a:schemeClr val="bg1"/>
                </a:solidFill>
              </a:rPr>
              <a:t>Demonstration 1</a:t>
            </a:r>
          </a:p>
        </p:txBody>
      </p:sp>
      <p:pic>
        <p:nvPicPr>
          <p:cNvPr id="9" name="Content Placeholder 8">
            <a:extLst>
              <a:ext uri="{FF2B5EF4-FFF2-40B4-BE49-F238E27FC236}">
                <a16:creationId xmlns:a16="http://schemas.microsoft.com/office/drawing/2014/main" id="{684582D4-A08C-4C7A-8601-53028A95B312}"/>
              </a:ext>
              <a:ext uri="{C183D7F6-B498-43B3-948B-1728B52AA6E4}">
                <adec:decorative xmlns:adec="http://schemas.microsoft.com/office/drawing/2017/decorative" val="1"/>
              </a:ext>
            </a:extLst>
          </p:cNvPr>
          <p:cNvPicPr>
            <a:picLocks noGrp="1" noChangeAspect="1"/>
          </p:cNvPicPr>
          <p:nvPr>
            <p:ph sz="quarter" idx="12"/>
          </p:nvPr>
        </p:nvPicPr>
        <p:blipFill rotWithShape="1">
          <a:blip r:embed="rId3">
            <a:extLst>
              <a:ext uri="{28A0092B-C50C-407E-A947-70E740481C1C}">
                <a14:useLocalDpi xmlns:a14="http://schemas.microsoft.com/office/drawing/2010/main" val="0"/>
              </a:ext>
            </a:extLst>
          </a:blip>
          <a:srcRect l="18225" t="11984" r="555"/>
          <a:stretch/>
        </p:blipFill>
        <p:spPr>
          <a:xfrm>
            <a:off x="535825" y="1613667"/>
            <a:ext cx="5998315" cy="3635572"/>
          </a:xfrm>
        </p:spPr>
      </p:pic>
      <p:pic>
        <p:nvPicPr>
          <p:cNvPr id="7" name="Content Placeholder 6" descr="Computer version of matrix">
            <a:extLst>
              <a:ext uri="{FF2B5EF4-FFF2-40B4-BE49-F238E27FC236}">
                <a16:creationId xmlns:a16="http://schemas.microsoft.com/office/drawing/2014/main" id="{EE3B1553-0D5C-4CD4-AD5D-D0382978C57A}"/>
              </a:ext>
            </a:extLst>
          </p:cNvPr>
          <p:cNvPicPr>
            <a:picLocks noGrp="1" noChangeAspect="1"/>
          </p:cNvPicPr>
          <p:nvPr>
            <p:ph sz="quarter" idx="10"/>
          </p:nvPr>
        </p:nvPicPr>
        <p:blipFill>
          <a:blip r:embed="rId4">
            <a:extLst>
              <a:ext uri="{28A0092B-C50C-407E-A947-70E740481C1C}">
                <a14:useLocalDpi xmlns:a14="http://schemas.microsoft.com/office/drawing/2010/main" val="0"/>
              </a:ext>
            </a:extLst>
          </a:blip>
          <a:stretch>
            <a:fillRect/>
          </a:stretch>
        </p:blipFill>
        <p:spPr>
          <a:xfrm>
            <a:off x="355826" y="1404000"/>
            <a:ext cx="6378398" cy="5118665"/>
          </a:xfrm>
          <a:prstGeom prst="rect">
            <a:avLst/>
          </a:prstGeom>
          <a:noFill/>
        </p:spPr>
      </p:pic>
      <p:grpSp>
        <p:nvGrpSpPr>
          <p:cNvPr id="20" name="Group 19" descr="The accessibility inspector open on the side of your document. Right now it's letting you know that alternative text is missing.">
            <a:extLst>
              <a:ext uri="{FF2B5EF4-FFF2-40B4-BE49-F238E27FC236}">
                <a16:creationId xmlns:a16="http://schemas.microsoft.com/office/drawing/2014/main" id="{07A73E00-95EA-473A-BE62-A0CA25B52471}"/>
              </a:ext>
            </a:extLst>
          </p:cNvPr>
          <p:cNvGrpSpPr/>
          <p:nvPr/>
        </p:nvGrpSpPr>
        <p:grpSpPr>
          <a:xfrm>
            <a:off x="6411000" y="130633"/>
            <a:ext cx="5466871" cy="6582119"/>
            <a:chOff x="6411000" y="130633"/>
            <a:chExt cx="5466871" cy="6582119"/>
          </a:xfrm>
        </p:grpSpPr>
        <p:cxnSp>
          <p:nvCxnSpPr>
            <p:cNvPr id="16" name="Straight Arrow Connector 15">
              <a:extLst>
                <a:ext uri="{FF2B5EF4-FFF2-40B4-BE49-F238E27FC236}">
                  <a16:creationId xmlns:a16="http://schemas.microsoft.com/office/drawing/2014/main" id="{4C1B78F6-7941-4F86-B758-86BA1655124D}"/>
                </a:ext>
              </a:extLst>
            </p:cNvPr>
            <p:cNvCxnSpPr>
              <a:cxnSpLocks/>
            </p:cNvCxnSpPr>
            <p:nvPr/>
          </p:nvCxnSpPr>
          <p:spPr>
            <a:xfrm flipH="1">
              <a:off x="6411000" y="1584000"/>
              <a:ext cx="2745000" cy="10800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96F00576-251D-4C6F-91C7-46A33C7D6B2A}"/>
                </a:ext>
              </a:extLst>
            </p:cNvPr>
            <p:cNvPicPr>
              <a:picLocks noChangeAspect="1"/>
            </p:cNvPicPr>
            <p:nvPr/>
          </p:nvPicPr>
          <p:blipFill rotWithShape="1">
            <a:blip r:embed="rId3">
              <a:extLst>
                <a:ext uri="{28A0092B-C50C-407E-A947-70E740481C1C}">
                  <a14:useLocalDpi xmlns:a14="http://schemas.microsoft.com/office/drawing/2010/main" val="0"/>
                </a:ext>
              </a:extLst>
            </a:blip>
            <a:srcRect l="79897" t="12384" r="911" b="4631"/>
            <a:stretch/>
          </p:blipFill>
          <p:spPr>
            <a:xfrm>
              <a:off x="9156000" y="130633"/>
              <a:ext cx="2721871" cy="6582119"/>
            </a:xfrm>
            <a:prstGeom prst="rect">
              <a:avLst/>
            </a:prstGeom>
            <a:ln w="38100">
              <a:solidFill>
                <a:schemeClr val="accent1"/>
              </a:solidFill>
            </a:ln>
            <a:effectLst>
              <a:outerShdw blurRad="63500" sx="102000" sy="102000" algn="ctr" rotWithShape="0">
                <a:prstClr val="black">
                  <a:alpha val="40000"/>
                </a:prstClr>
              </a:outerShdw>
            </a:effectLst>
          </p:spPr>
        </p:pic>
      </p:grpSp>
    </p:spTree>
    <p:extLst>
      <p:ext uri="{BB962C8B-B14F-4D97-AF65-F5344CB8AC3E}">
        <p14:creationId xmlns:p14="http://schemas.microsoft.com/office/powerpoint/2010/main" val="57779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5741B8E4-DC59-4A1D-9D17-6AEB1CDC54C1}"/>
              </a:ext>
              <a:ext uri="{C183D7F6-B498-43B3-948B-1728B52AA6E4}">
                <adec:decorative xmlns:adec="http://schemas.microsoft.com/office/drawing/2017/decorative" val="1"/>
              </a:ext>
            </a:extLst>
          </p:cNvPr>
          <p:cNvGrpSpPr>
            <a:grpSpLocks noChangeAspect="1"/>
          </p:cNvGrpSpPr>
          <p:nvPr/>
        </p:nvGrpSpPr>
        <p:grpSpPr>
          <a:xfrm>
            <a:off x="-3646985" y="1317605"/>
            <a:ext cx="10523662" cy="4898022"/>
            <a:chOff x="3145048" y="1556291"/>
            <a:chExt cx="9030415" cy="4203013"/>
          </a:xfrm>
        </p:grpSpPr>
        <p:sp>
          <p:nvSpPr>
            <p:cNvPr id="96" name="Freeform 99">
              <a:extLst>
                <a:ext uri="{FF2B5EF4-FFF2-40B4-BE49-F238E27FC236}">
                  <a16:creationId xmlns:a16="http://schemas.microsoft.com/office/drawing/2014/main" id="{5EBEA87A-ED93-48AB-BA76-6849789BFC9D}"/>
                </a:ext>
              </a:extLst>
            </p:cNvPr>
            <p:cNvSpPr>
              <a:spLocks/>
            </p:cNvSpPr>
            <p:nvPr/>
          </p:nvSpPr>
          <p:spPr bwMode="auto">
            <a:xfrm>
              <a:off x="3270762" y="5252260"/>
              <a:ext cx="301713" cy="243046"/>
            </a:xfrm>
            <a:custGeom>
              <a:avLst/>
              <a:gdLst>
                <a:gd name="T0" fmla="*/ 0 w 3720"/>
                <a:gd name="T1" fmla="*/ 1368 h 3003"/>
                <a:gd name="T2" fmla="*/ 2285 w 3720"/>
                <a:gd name="T3" fmla="*/ 0 h 3003"/>
                <a:gd name="T4" fmla="*/ 3720 w 3720"/>
                <a:gd name="T5" fmla="*/ 1437 h 3003"/>
                <a:gd name="T6" fmla="*/ 1006 w 3720"/>
                <a:gd name="T7" fmla="*/ 3003 h 3003"/>
                <a:gd name="T8" fmla="*/ 0 w 3720"/>
                <a:gd name="T9" fmla="*/ 1368 h 3003"/>
              </a:gdLst>
              <a:ahLst/>
              <a:cxnLst>
                <a:cxn ang="0">
                  <a:pos x="T0" y="T1"/>
                </a:cxn>
                <a:cxn ang="0">
                  <a:pos x="T2" y="T3"/>
                </a:cxn>
                <a:cxn ang="0">
                  <a:pos x="T4" y="T5"/>
                </a:cxn>
                <a:cxn ang="0">
                  <a:pos x="T6" y="T7"/>
                </a:cxn>
                <a:cxn ang="0">
                  <a:pos x="T8" y="T9"/>
                </a:cxn>
              </a:cxnLst>
              <a:rect l="0" t="0" r="r" b="b"/>
              <a:pathLst>
                <a:path w="3720" h="3003">
                  <a:moveTo>
                    <a:pt x="0" y="1368"/>
                  </a:moveTo>
                  <a:lnTo>
                    <a:pt x="2285" y="0"/>
                  </a:lnTo>
                  <a:lnTo>
                    <a:pt x="3720" y="1437"/>
                  </a:lnTo>
                  <a:lnTo>
                    <a:pt x="1006" y="3003"/>
                  </a:lnTo>
                  <a:lnTo>
                    <a:pt x="0" y="1368"/>
                  </a:ln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7" name="Freeform 100">
              <a:extLst>
                <a:ext uri="{FF2B5EF4-FFF2-40B4-BE49-F238E27FC236}">
                  <a16:creationId xmlns:a16="http://schemas.microsoft.com/office/drawing/2014/main" id="{28E45976-7CB8-4DEC-9EA3-8064818E6DA3}"/>
                </a:ext>
              </a:extLst>
            </p:cNvPr>
            <p:cNvSpPr>
              <a:spLocks/>
            </p:cNvSpPr>
            <p:nvPr/>
          </p:nvSpPr>
          <p:spPr bwMode="auto">
            <a:xfrm>
              <a:off x="3145048" y="5352830"/>
              <a:ext cx="243046" cy="406474"/>
            </a:xfrm>
            <a:custGeom>
              <a:avLst/>
              <a:gdLst>
                <a:gd name="T0" fmla="*/ 2614 w 3038"/>
                <a:gd name="T1" fmla="*/ 1715 h 5058"/>
                <a:gd name="T2" fmla="*/ 3030 w 3038"/>
                <a:gd name="T3" fmla="*/ 4617 h 5058"/>
                <a:gd name="T4" fmla="*/ 2367 w 3038"/>
                <a:gd name="T5" fmla="*/ 4861 h 5058"/>
                <a:gd name="T6" fmla="*/ 260 w 3038"/>
                <a:gd name="T7" fmla="*/ 716 h 5058"/>
                <a:gd name="T8" fmla="*/ 1691 w 3038"/>
                <a:gd name="T9" fmla="*/ 0 h 5058"/>
                <a:gd name="T10" fmla="*/ 2614 w 3038"/>
                <a:gd name="T11" fmla="*/ 1715 h 5058"/>
              </a:gdLst>
              <a:ahLst/>
              <a:cxnLst>
                <a:cxn ang="0">
                  <a:pos x="T0" y="T1"/>
                </a:cxn>
                <a:cxn ang="0">
                  <a:pos x="T2" y="T3"/>
                </a:cxn>
                <a:cxn ang="0">
                  <a:pos x="T4" y="T5"/>
                </a:cxn>
                <a:cxn ang="0">
                  <a:pos x="T6" y="T7"/>
                </a:cxn>
                <a:cxn ang="0">
                  <a:pos x="T8" y="T9"/>
                </a:cxn>
                <a:cxn ang="0">
                  <a:pos x="T10" y="T11"/>
                </a:cxn>
              </a:cxnLst>
              <a:rect l="0" t="0" r="r" b="b"/>
              <a:pathLst>
                <a:path w="3038" h="5058">
                  <a:moveTo>
                    <a:pt x="2614" y="1715"/>
                  </a:moveTo>
                  <a:cubicBezTo>
                    <a:pt x="2614" y="1715"/>
                    <a:pt x="3013" y="3732"/>
                    <a:pt x="3030" y="4617"/>
                  </a:cubicBezTo>
                  <a:cubicBezTo>
                    <a:pt x="3038" y="5054"/>
                    <a:pt x="2463" y="5058"/>
                    <a:pt x="2367" y="4861"/>
                  </a:cubicBezTo>
                  <a:cubicBezTo>
                    <a:pt x="2367" y="4861"/>
                    <a:pt x="486" y="1274"/>
                    <a:pt x="260" y="716"/>
                  </a:cubicBezTo>
                  <a:cubicBezTo>
                    <a:pt x="0" y="74"/>
                    <a:pt x="1691" y="0"/>
                    <a:pt x="1691" y="0"/>
                  </a:cubicBezTo>
                  <a:lnTo>
                    <a:pt x="2614" y="17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98" name="Freeform 101">
              <a:extLst>
                <a:ext uri="{FF2B5EF4-FFF2-40B4-BE49-F238E27FC236}">
                  <a16:creationId xmlns:a16="http://schemas.microsoft.com/office/drawing/2014/main" id="{96513E54-1382-43C2-AAAC-9BA9E7310D51}"/>
                </a:ext>
              </a:extLst>
            </p:cNvPr>
            <p:cNvSpPr>
              <a:spLocks/>
            </p:cNvSpPr>
            <p:nvPr/>
          </p:nvSpPr>
          <p:spPr bwMode="auto">
            <a:xfrm>
              <a:off x="4674561" y="2088479"/>
              <a:ext cx="439998" cy="653709"/>
            </a:xfrm>
            <a:custGeom>
              <a:avLst/>
              <a:gdLst>
                <a:gd name="T0" fmla="*/ 240 w 5426"/>
                <a:gd name="T1" fmla="*/ 6865 h 8135"/>
                <a:gd name="T2" fmla="*/ 66 w 5426"/>
                <a:gd name="T3" fmla="*/ 3264 h 8135"/>
                <a:gd name="T4" fmla="*/ 2670 w 5426"/>
                <a:gd name="T5" fmla="*/ 720 h 8135"/>
                <a:gd name="T6" fmla="*/ 3100 w 5426"/>
                <a:gd name="T7" fmla="*/ 41 h 8135"/>
                <a:gd name="T8" fmla="*/ 4277 w 5426"/>
                <a:gd name="T9" fmla="*/ 1215 h 8135"/>
                <a:gd name="T10" fmla="*/ 4653 w 5426"/>
                <a:gd name="T11" fmla="*/ 3535 h 8135"/>
                <a:gd name="T12" fmla="*/ 4852 w 5426"/>
                <a:gd name="T13" fmla="*/ 6954 h 8135"/>
                <a:gd name="T14" fmla="*/ 240 w 5426"/>
                <a:gd name="T15" fmla="*/ 6865 h 8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6" h="8135">
                  <a:moveTo>
                    <a:pt x="240" y="6865"/>
                  </a:moveTo>
                  <a:cubicBezTo>
                    <a:pt x="240" y="6865"/>
                    <a:pt x="0" y="3900"/>
                    <a:pt x="66" y="3264"/>
                  </a:cubicBezTo>
                  <a:cubicBezTo>
                    <a:pt x="66" y="3264"/>
                    <a:pt x="2795" y="932"/>
                    <a:pt x="2670" y="720"/>
                  </a:cubicBezTo>
                  <a:cubicBezTo>
                    <a:pt x="2869" y="636"/>
                    <a:pt x="3080" y="340"/>
                    <a:pt x="3100" y="41"/>
                  </a:cubicBezTo>
                  <a:cubicBezTo>
                    <a:pt x="3700" y="0"/>
                    <a:pt x="4244" y="465"/>
                    <a:pt x="4277" y="1215"/>
                  </a:cubicBezTo>
                  <a:cubicBezTo>
                    <a:pt x="4311" y="2001"/>
                    <a:pt x="3934" y="2212"/>
                    <a:pt x="4653" y="3535"/>
                  </a:cubicBezTo>
                  <a:cubicBezTo>
                    <a:pt x="5426" y="4956"/>
                    <a:pt x="3997" y="5954"/>
                    <a:pt x="4852" y="6954"/>
                  </a:cubicBezTo>
                  <a:cubicBezTo>
                    <a:pt x="5366" y="7554"/>
                    <a:pt x="376" y="8135"/>
                    <a:pt x="240" y="6865"/>
                  </a:cubicBezTo>
                  <a:close/>
                </a:path>
              </a:pathLst>
            </a:custGeom>
            <a:solidFill>
              <a:srgbClr val="E1E8EC"/>
            </a:solidFill>
            <a:ln>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99" name="Freeform 102">
              <a:extLst>
                <a:ext uri="{FF2B5EF4-FFF2-40B4-BE49-F238E27FC236}">
                  <a16:creationId xmlns:a16="http://schemas.microsoft.com/office/drawing/2014/main" id="{AEA553DD-A028-4290-9723-A6F0616F936C}"/>
                </a:ext>
              </a:extLst>
            </p:cNvPr>
            <p:cNvSpPr>
              <a:spLocks/>
            </p:cNvSpPr>
            <p:nvPr/>
          </p:nvSpPr>
          <p:spPr bwMode="auto">
            <a:xfrm>
              <a:off x="5831124" y="3177993"/>
              <a:ext cx="381332" cy="188572"/>
            </a:xfrm>
            <a:custGeom>
              <a:avLst/>
              <a:gdLst>
                <a:gd name="T0" fmla="*/ 4622 w 4728"/>
                <a:gd name="T1" fmla="*/ 1834 h 2328"/>
                <a:gd name="T2" fmla="*/ 4136 w 4728"/>
                <a:gd name="T3" fmla="*/ 1094 h 2328"/>
                <a:gd name="T4" fmla="*/ 2681 w 4728"/>
                <a:gd name="T5" fmla="*/ 740 h 2328"/>
                <a:gd name="T6" fmla="*/ 494 w 4728"/>
                <a:gd name="T7" fmla="*/ 0 h 2328"/>
                <a:gd name="T8" fmla="*/ 0 w 4728"/>
                <a:gd name="T9" fmla="*/ 1728 h 2328"/>
                <a:gd name="T10" fmla="*/ 2223 w 4728"/>
                <a:gd name="T11" fmla="*/ 2116 h 2328"/>
                <a:gd name="T12" fmla="*/ 4093 w 4728"/>
                <a:gd name="T13" fmla="*/ 1728 h 2328"/>
                <a:gd name="T14" fmla="*/ 4304 w 4728"/>
                <a:gd name="T15" fmla="*/ 2081 h 2328"/>
                <a:gd name="T16" fmla="*/ 4622 w 4728"/>
                <a:gd name="T17" fmla="*/ 1834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8" h="2328">
                  <a:moveTo>
                    <a:pt x="4622" y="1834"/>
                  </a:moveTo>
                  <a:cubicBezTo>
                    <a:pt x="4560" y="1734"/>
                    <a:pt x="4375" y="1234"/>
                    <a:pt x="4136" y="1094"/>
                  </a:cubicBezTo>
                  <a:cubicBezTo>
                    <a:pt x="3966" y="993"/>
                    <a:pt x="3634" y="811"/>
                    <a:pt x="2681" y="740"/>
                  </a:cubicBezTo>
                  <a:cubicBezTo>
                    <a:pt x="2434" y="670"/>
                    <a:pt x="608" y="61"/>
                    <a:pt x="494" y="0"/>
                  </a:cubicBezTo>
                  <a:cubicBezTo>
                    <a:pt x="494" y="0"/>
                    <a:pt x="220" y="1261"/>
                    <a:pt x="0" y="1728"/>
                  </a:cubicBezTo>
                  <a:cubicBezTo>
                    <a:pt x="0" y="1728"/>
                    <a:pt x="2152" y="2010"/>
                    <a:pt x="2223" y="2116"/>
                  </a:cubicBezTo>
                  <a:cubicBezTo>
                    <a:pt x="2329" y="2328"/>
                    <a:pt x="4093" y="1728"/>
                    <a:pt x="4093" y="1728"/>
                  </a:cubicBezTo>
                  <a:cubicBezTo>
                    <a:pt x="4063" y="1650"/>
                    <a:pt x="4234" y="1975"/>
                    <a:pt x="4304" y="2081"/>
                  </a:cubicBezTo>
                  <a:cubicBezTo>
                    <a:pt x="4516" y="2293"/>
                    <a:pt x="4728" y="2046"/>
                    <a:pt x="4622" y="1834"/>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0" name="Freeform 103">
              <a:extLst>
                <a:ext uri="{FF2B5EF4-FFF2-40B4-BE49-F238E27FC236}">
                  <a16:creationId xmlns:a16="http://schemas.microsoft.com/office/drawing/2014/main" id="{A3928075-17F8-4892-B040-D20D8E099584}"/>
                </a:ext>
              </a:extLst>
            </p:cNvPr>
            <p:cNvSpPr>
              <a:spLocks/>
            </p:cNvSpPr>
            <p:nvPr/>
          </p:nvSpPr>
          <p:spPr bwMode="auto">
            <a:xfrm>
              <a:off x="4837990" y="2629044"/>
              <a:ext cx="1202660" cy="741709"/>
            </a:xfrm>
            <a:custGeom>
              <a:avLst/>
              <a:gdLst>
                <a:gd name="T0" fmla="*/ 4690 w 14880"/>
                <a:gd name="T1" fmla="*/ 2165 h 9241"/>
                <a:gd name="T2" fmla="*/ 8478 w 14880"/>
                <a:gd name="T3" fmla="*/ 5220 h 9241"/>
                <a:gd name="T4" fmla="*/ 14880 w 14880"/>
                <a:gd name="T5" fmla="*/ 7042 h 9241"/>
                <a:gd name="T6" fmla="*/ 14400 w 14880"/>
                <a:gd name="T7" fmla="*/ 9241 h 9241"/>
                <a:gd name="T8" fmla="*/ 7421 w 14880"/>
                <a:gd name="T9" fmla="*/ 8243 h 9241"/>
                <a:gd name="T10" fmla="*/ 1161 w 14880"/>
                <a:gd name="T11" fmla="*/ 5402 h 9241"/>
                <a:gd name="T12" fmla="*/ 329 w 14880"/>
                <a:gd name="T13" fmla="*/ 2204 h 9241"/>
                <a:gd name="T14" fmla="*/ 4690 w 14880"/>
                <a:gd name="T15" fmla="*/ 2165 h 9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80" h="9241">
                  <a:moveTo>
                    <a:pt x="4690" y="2165"/>
                  </a:moveTo>
                  <a:cubicBezTo>
                    <a:pt x="5642" y="2871"/>
                    <a:pt x="8495" y="5208"/>
                    <a:pt x="8478" y="5220"/>
                  </a:cubicBezTo>
                  <a:lnTo>
                    <a:pt x="14880" y="7042"/>
                  </a:lnTo>
                  <a:lnTo>
                    <a:pt x="14400" y="9241"/>
                  </a:lnTo>
                  <a:cubicBezTo>
                    <a:pt x="14400" y="9241"/>
                    <a:pt x="8330" y="8504"/>
                    <a:pt x="7421" y="8243"/>
                  </a:cubicBezTo>
                  <a:cubicBezTo>
                    <a:pt x="6926" y="8101"/>
                    <a:pt x="2695" y="6145"/>
                    <a:pt x="1161" y="5402"/>
                  </a:cubicBezTo>
                  <a:cubicBezTo>
                    <a:pt x="288" y="4980"/>
                    <a:pt x="0" y="3178"/>
                    <a:pt x="329" y="2204"/>
                  </a:cubicBezTo>
                  <a:cubicBezTo>
                    <a:pt x="1072" y="0"/>
                    <a:pt x="3282" y="1123"/>
                    <a:pt x="4690" y="216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01" name="Freeform 104">
              <a:extLst>
                <a:ext uri="{FF2B5EF4-FFF2-40B4-BE49-F238E27FC236}">
                  <a16:creationId xmlns:a16="http://schemas.microsoft.com/office/drawing/2014/main" id="{FA3817E1-CBCB-4957-9C77-56F1AE500A9C}"/>
                </a:ext>
              </a:extLst>
            </p:cNvPr>
            <p:cNvSpPr>
              <a:spLocks/>
            </p:cNvSpPr>
            <p:nvPr/>
          </p:nvSpPr>
          <p:spPr bwMode="auto">
            <a:xfrm>
              <a:off x="4397992" y="2138764"/>
              <a:ext cx="599236" cy="997325"/>
            </a:xfrm>
            <a:custGeom>
              <a:avLst/>
              <a:gdLst>
                <a:gd name="T0" fmla="*/ 7142 w 7424"/>
                <a:gd name="T1" fmla="*/ 4072 h 12418"/>
                <a:gd name="T2" fmla="*/ 6742 w 7424"/>
                <a:gd name="T3" fmla="*/ 3882 h 12418"/>
                <a:gd name="T4" fmla="*/ 6770 w 7424"/>
                <a:gd name="T5" fmla="*/ 3871 h 12418"/>
                <a:gd name="T6" fmla="*/ 6901 w 7424"/>
                <a:gd name="T7" fmla="*/ 3812 h 12418"/>
                <a:gd name="T8" fmla="*/ 6901 w 7424"/>
                <a:gd name="T9" fmla="*/ 3812 h 12418"/>
                <a:gd name="T10" fmla="*/ 7171 w 7424"/>
                <a:gd name="T11" fmla="*/ 3599 h 12418"/>
                <a:gd name="T12" fmla="*/ 7051 w 7424"/>
                <a:gd name="T13" fmla="*/ 3276 h 12418"/>
                <a:gd name="T14" fmla="*/ 7089 w 7424"/>
                <a:gd name="T15" fmla="*/ 3220 h 12418"/>
                <a:gd name="T16" fmla="*/ 7356 w 7424"/>
                <a:gd name="T17" fmla="*/ 2832 h 12418"/>
                <a:gd name="T18" fmla="*/ 6934 w 7424"/>
                <a:gd name="T19" fmla="*/ 2208 h 12418"/>
                <a:gd name="T20" fmla="*/ 6942 w 7424"/>
                <a:gd name="T21" fmla="*/ 1909 h 12418"/>
                <a:gd name="T22" fmla="*/ 7029 w 7424"/>
                <a:gd name="T23" fmla="*/ 1347 h 12418"/>
                <a:gd name="T24" fmla="*/ 6570 w 7424"/>
                <a:gd name="T25" fmla="*/ 228 h 12418"/>
                <a:gd name="T26" fmla="*/ 6395 w 7424"/>
                <a:gd name="T27" fmla="*/ 0 h 12418"/>
                <a:gd name="T28" fmla="*/ 4030 w 7424"/>
                <a:gd name="T29" fmla="*/ 1971 h 12418"/>
                <a:gd name="T30" fmla="*/ 1951 w 7424"/>
                <a:gd name="T31" fmla="*/ 6071 h 12418"/>
                <a:gd name="T32" fmla="*/ 28 w 7424"/>
                <a:gd name="T33" fmla="*/ 8145 h 12418"/>
                <a:gd name="T34" fmla="*/ 6964 w 7424"/>
                <a:gd name="T35" fmla="*/ 12418 h 12418"/>
                <a:gd name="T36" fmla="*/ 5396 w 7424"/>
                <a:gd name="T37" fmla="*/ 6915 h 12418"/>
                <a:gd name="T38" fmla="*/ 5224 w 7424"/>
                <a:gd name="T39" fmla="*/ 6583 h 12418"/>
                <a:gd name="T40" fmla="*/ 5596 w 7424"/>
                <a:gd name="T41" fmla="*/ 5030 h 12418"/>
                <a:gd name="T42" fmla="*/ 7001 w 7424"/>
                <a:gd name="T43" fmla="*/ 4812 h 12418"/>
                <a:gd name="T44" fmla="*/ 7142 w 7424"/>
                <a:gd name="T45" fmla="*/ 4072 h 1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24" h="12418">
                  <a:moveTo>
                    <a:pt x="7142" y="4072"/>
                  </a:moveTo>
                  <a:cubicBezTo>
                    <a:pt x="7057" y="4043"/>
                    <a:pt x="6670" y="3930"/>
                    <a:pt x="6742" y="3882"/>
                  </a:cubicBezTo>
                  <a:cubicBezTo>
                    <a:pt x="6748" y="3878"/>
                    <a:pt x="6757" y="3875"/>
                    <a:pt x="6770" y="3871"/>
                  </a:cubicBezTo>
                  <a:cubicBezTo>
                    <a:pt x="6816" y="3861"/>
                    <a:pt x="6860" y="3839"/>
                    <a:pt x="6901" y="3812"/>
                  </a:cubicBezTo>
                  <a:cubicBezTo>
                    <a:pt x="6901" y="3812"/>
                    <a:pt x="6901" y="3812"/>
                    <a:pt x="6901" y="3812"/>
                  </a:cubicBezTo>
                  <a:cubicBezTo>
                    <a:pt x="7044" y="3715"/>
                    <a:pt x="7171" y="3599"/>
                    <a:pt x="7171" y="3599"/>
                  </a:cubicBezTo>
                  <a:cubicBezTo>
                    <a:pt x="7108" y="3534"/>
                    <a:pt x="7028" y="3346"/>
                    <a:pt x="7051" y="3276"/>
                  </a:cubicBezTo>
                  <a:cubicBezTo>
                    <a:pt x="7059" y="3251"/>
                    <a:pt x="7064" y="3227"/>
                    <a:pt x="7089" y="3220"/>
                  </a:cubicBezTo>
                  <a:cubicBezTo>
                    <a:pt x="7233" y="3183"/>
                    <a:pt x="7424" y="3036"/>
                    <a:pt x="7356" y="2832"/>
                  </a:cubicBezTo>
                  <a:cubicBezTo>
                    <a:pt x="7312" y="2704"/>
                    <a:pt x="7025" y="2553"/>
                    <a:pt x="6934" y="2208"/>
                  </a:cubicBezTo>
                  <a:cubicBezTo>
                    <a:pt x="6909" y="2110"/>
                    <a:pt x="6913" y="2006"/>
                    <a:pt x="6942" y="1909"/>
                  </a:cubicBezTo>
                  <a:cubicBezTo>
                    <a:pt x="7007" y="1683"/>
                    <a:pt x="7029" y="1561"/>
                    <a:pt x="7029" y="1347"/>
                  </a:cubicBezTo>
                  <a:cubicBezTo>
                    <a:pt x="7029" y="925"/>
                    <a:pt x="6732" y="462"/>
                    <a:pt x="6570" y="228"/>
                  </a:cubicBezTo>
                  <a:cubicBezTo>
                    <a:pt x="6543" y="188"/>
                    <a:pt x="6412" y="26"/>
                    <a:pt x="6395" y="0"/>
                  </a:cubicBezTo>
                  <a:cubicBezTo>
                    <a:pt x="6363" y="492"/>
                    <a:pt x="4172" y="378"/>
                    <a:pt x="4030" y="1971"/>
                  </a:cubicBezTo>
                  <a:cubicBezTo>
                    <a:pt x="4030" y="1971"/>
                    <a:pt x="2163" y="4521"/>
                    <a:pt x="1951" y="6071"/>
                  </a:cubicBezTo>
                  <a:cubicBezTo>
                    <a:pt x="1922" y="6287"/>
                    <a:pt x="0" y="7980"/>
                    <a:pt x="28" y="8145"/>
                  </a:cubicBezTo>
                  <a:cubicBezTo>
                    <a:pt x="45" y="8250"/>
                    <a:pt x="6919" y="12340"/>
                    <a:pt x="6964" y="12418"/>
                  </a:cubicBezTo>
                  <a:lnTo>
                    <a:pt x="5396" y="6915"/>
                  </a:lnTo>
                  <a:cubicBezTo>
                    <a:pt x="5309" y="6868"/>
                    <a:pt x="5253" y="6745"/>
                    <a:pt x="5224" y="6583"/>
                  </a:cubicBezTo>
                  <a:cubicBezTo>
                    <a:pt x="5132" y="6069"/>
                    <a:pt x="5353" y="5158"/>
                    <a:pt x="5596" y="5030"/>
                  </a:cubicBezTo>
                  <a:cubicBezTo>
                    <a:pt x="5817" y="4914"/>
                    <a:pt x="6796" y="5201"/>
                    <a:pt x="7001" y="4812"/>
                  </a:cubicBezTo>
                  <a:cubicBezTo>
                    <a:pt x="7172" y="4488"/>
                    <a:pt x="6880" y="4346"/>
                    <a:pt x="7142" y="4072"/>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05">
              <a:extLst>
                <a:ext uri="{FF2B5EF4-FFF2-40B4-BE49-F238E27FC236}">
                  <a16:creationId xmlns:a16="http://schemas.microsoft.com/office/drawing/2014/main" id="{E22F3C06-B241-4085-9D9F-C05C4BC88269}"/>
                </a:ext>
              </a:extLst>
            </p:cNvPr>
            <p:cNvSpPr>
              <a:spLocks/>
            </p:cNvSpPr>
            <p:nvPr/>
          </p:nvSpPr>
          <p:spPr bwMode="auto">
            <a:xfrm>
              <a:off x="4875703" y="2289619"/>
              <a:ext cx="67047" cy="20953"/>
            </a:xfrm>
            <a:custGeom>
              <a:avLst/>
              <a:gdLst>
                <a:gd name="T0" fmla="*/ 631 w 867"/>
                <a:gd name="T1" fmla="*/ 212 h 236"/>
                <a:gd name="T2" fmla="*/ 37 w 867"/>
                <a:gd name="T3" fmla="*/ 232 h 236"/>
                <a:gd name="T4" fmla="*/ 542 w 867"/>
                <a:gd name="T5" fmla="*/ 93 h 236"/>
                <a:gd name="T6" fmla="*/ 844 w 867"/>
                <a:gd name="T7" fmla="*/ 14 h 236"/>
                <a:gd name="T8" fmla="*/ 631 w 867"/>
                <a:gd name="T9" fmla="*/ 212 h 236"/>
              </a:gdLst>
              <a:ahLst/>
              <a:cxnLst>
                <a:cxn ang="0">
                  <a:pos x="T0" y="T1"/>
                </a:cxn>
                <a:cxn ang="0">
                  <a:pos x="T2" y="T3"/>
                </a:cxn>
                <a:cxn ang="0">
                  <a:pos x="T4" y="T5"/>
                </a:cxn>
                <a:cxn ang="0">
                  <a:pos x="T6" y="T7"/>
                </a:cxn>
                <a:cxn ang="0">
                  <a:pos x="T8" y="T9"/>
                </a:cxn>
              </a:cxnLst>
              <a:rect l="0" t="0" r="r" b="b"/>
              <a:pathLst>
                <a:path w="867" h="236">
                  <a:moveTo>
                    <a:pt x="631" y="212"/>
                  </a:moveTo>
                  <a:cubicBezTo>
                    <a:pt x="319" y="189"/>
                    <a:pt x="51" y="231"/>
                    <a:pt x="37" y="232"/>
                  </a:cubicBezTo>
                  <a:cubicBezTo>
                    <a:pt x="0" y="236"/>
                    <a:pt x="141" y="133"/>
                    <a:pt x="542" y="93"/>
                  </a:cubicBezTo>
                  <a:cubicBezTo>
                    <a:pt x="668" y="81"/>
                    <a:pt x="794" y="50"/>
                    <a:pt x="844" y="14"/>
                  </a:cubicBezTo>
                  <a:cubicBezTo>
                    <a:pt x="867" y="0"/>
                    <a:pt x="771" y="200"/>
                    <a:pt x="631" y="212"/>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06">
              <a:extLst>
                <a:ext uri="{FF2B5EF4-FFF2-40B4-BE49-F238E27FC236}">
                  <a16:creationId xmlns:a16="http://schemas.microsoft.com/office/drawing/2014/main" id="{6A8D1D8B-0B2F-45FB-83CC-1012CDDF190C}"/>
                </a:ext>
              </a:extLst>
            </p:cNvPr>
            <p:cNvSpPr>
              <a:spLocks/>
            </p:cNvSpPr>
            <p:nvPr/>
          </p:nvSpPr>
          <p:spPr bwMode="auto">
            <a:xfrm>
              <a:off x="4913418" y="2302189"/>
              <a:ext cx="12573" cy="20953"/>
            </a:xfrm>
            <a:custGeom>
              <a:avLst/>
              <a:gdLst>
                <a:gd name="T0" fmla="*/ 180 w 180"/>
                <a:gd name="T1" fmla="*/ 126 h 252"/>
                <a:gd name="T2" fmla="*/ 90 w 180"/>
                <a:gd name="T3" fmla="*/ 252 h 252"/>
                <a:gd name="T4" fmla="*/ 0 w 180"/>
                <a:gd name="T5" fmla="*/ 126 h 252"/>
                <a:gd name="T6" fmla="*/ 89 w 180"/>
                <a:gd name="T7" fmla="*/ 0 h 252"/>
                <a:gd name="T8" fmla="*/ 180 w 180"/>
                <a:gd name="T9" fmla="*/ 126 h 252"/>
              </a:gdLst>
              <a:ahLst/>
              <a:cxnLst>
                <a:cxn ang="0">
                  <a:pos x="T0" y="T1"/>
                </a:cxn>
                <a:cxn ang="0">
                  <a:pos x="T2" y="T3"/>
                </a:cxn>
                <a:cxn ang="0">
                  <a:pos x="T4" y="T5"/>
                </a:cxn>
                <a:cxn ang="0">
                  <a:pos x="T6" y="T7"/>
                </a:cxn>
                <a:cxn ang="0">
                  <a:pos x="T8" y="T9"/>
                </a:cxn>
              </a:cxnLst>
              <a:rect l="0" t="0" r="r" b="b"/>
              <a:pathLst>
                <a:path w="180" h="252">
                  <a:moveTo>
                    <a:pt x="180" y="126"/>
                  </a:moveTo>
                  <a:cubicBezTo>
                    <a:pt x="180" y="195"/>
                    <a:pt x="140" y="252"/>
                    <a:pt x="90" y="252"/>
                  </a:cubicBezTo>
                  <a:cubicBezTo>
                    <a:pt x="41" y="252"/>
                    <a:pt x="0" y="196"/>
                    <a:pt x="0" y="126"/>
                  </a:cubicBezTo>
                  <a:cubicBezTo>
                    <a:pt x="0" y="57"/>
                    <a:pt x="40" y="0"/>
                    <a:pt x="89" y="0"/>
                  </a:cubicBezTo>
                  <a:cubicBezTo>
                    <a:pt x="139" y="0"/>
                    <a:pt x="179" y="56"/>
                    <a:pt x="180" y="126"/>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4" name="Freeform 107">
              <a:extLst>
                <a:ext uri="{FF2B5EF4-FFF2-40B4-BE49-F238E27FC236}">
                  <a16:creationId xmlns:a16="http://schemas.microsoft.com/office/drawing/2014/main" id="{D25A056D-9FBC-41F2-BA5C-9F7D16D8507A}"/>
                </a:ext>
              </a:extLst>
            </p:cNvPr>
            <p:cNvSpPr>
              <a:spLocks/>
            </p:cNvSpPr>
            <p:nvPr/>
          </p:nvSpPr>
          <p:spPr bwMode="auto">
            <a:xfrm>
              <a:off x="4846370" y="2247715"/>
              <a:ext cx="108951" cy="41904"/>
            </a:xfrm>
            <a:custGeom>
              <a:avLst/>
              <a:gdLst>
                <a:gd name="T0" fmla="*/ 80 w 1357"/>
                <a:gd name="T1" fmla="*/ 467 h 506"/>
                <a:gd name="T2" fmla="*/ 725 w 1357"/>
                <a:gd name="T3" fmla="*/ 372 h 506"/>
                <a:gd name="T4" fmla="*/ 1180 w 1357"/>
                <a:gd name="T5" fmla="*/ 356 h 506"/>
                <a:gd name="T6" fmla="*/ 1355 w 1357"/>
                <a:gd name="T7" fmla="*/ 184 h 506"/>
                <a:gd name="T8" fmla="*/ 1312 w 1357"/>
                <a:gd name="T9" fmla="*/ 128 h 506"/>
                <a:gd name="T10" fmla="*/ 80 w 1357"/>
                <a:gd name="T11" fmla="*/ 467 h 506"/>
              </a:gdLst>
              <a:ahLst/>
              <a:cxnLst>
                <a:cxn ang="0">
                  <a:pos x="T0" y="T1"/>
                </a:cxn>
                <a:cxn ang="0">
                  <a:pos x="T2" y="T3"/>
                </a:cxn>
                <a:cxn ang="0">
                  <a:pos x="T4" y="T5"/>
                </a:cxn>
                <a:cxn ang="0">
                  <a:pos x="T6" y="T7"/>
                </a:cxn>
                <a:cxn ang="0">
                  <a:pos x="T8" y="T9"/>
                </a:cxn>
                <a:cxn ang="0">
                  <a:pos x="T10" y="T11"/>
                </a:cxn>
              </a:cxnLst>
              <a:rect l="0" t="0" r="r" b="b"/>
              <a:pathLst>
                <a:path w="1357" h="506">
                  <a:moveTo>
                    <a:pt x="80" y="467"/>
                  </a:moveTo>
                  <a:cubicBezTo>
                    <a:pt x="80" y="467"/>
                    <a:pt x="312" y="386"/>
                    <a:pt x="725" y="372"/>
                  </a:cubicBezTo>
                  <a:cubicBezTo>
                    <a:pt x="859" y="367"/>
                    <a:pt x="1016" y="402"/>
                    <a:pt x="1180" y="356"/>
                  </a:cubicBezTo>
                  <a:cubicBezTo>
                    <a:pt x="1298" y="322"/>
                    <a:pt x="1351" y="247"/>
                    <a:pt x="1355" y="184"/>
                  </a:cubicBezTo>
                  <a:cubicBezTo>
                    <a:pt x="1357" y="157"/>
                    <a:pt x="1337" y="131"/>
                    <a:pt x="1312" y="128"/>
                  </a:cubicBezTo>
                  <a:cubicBezTo>
                    <a:pt x="320" y="0"/>
                    <a:pt x="0" y="506"/>
                    <a:pt x="80" y="467"/>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108">
              <a:extLst>
                <a:ext uri="{FF2B5EF4-FFF2-40B4-BE49-F238E27FC236}">
                  <a16:creationId xmlns:a16="http://schemas.microsoft.com/office/drawing/2014/main" id="{7B614EC4-274E-46EE-8961-516145E0A159}"/>
                </a:ext>
              </a:extLst>
            </p:cNvPr>
            <p:cNvSpPr>
              <a:spLocks/>
            </p:cNvSpPr>
            <p:nvPr/>
          </p:nvSpPr>
          <p:spPr bwMode="auto">
            <a:xfrm>
              <a:off x="4921799" y="2423713"/>
              <a:ext cx="58666" cy="54477"/>
            </a:xfrm>
            <a:custGeom>
              <a:avLst/>
              <a:gdLst>
                <a:gd name="T0" fmla="*/ 12 w 707"/>
                <a:gd name="T1" fmla="*/ 205 h 686"/>
                <a:gd name="T2" fmla="*/ 453 w 707"/>
                <a:gd name="T3" fmla="*/ 60 h 686"/>
                <a:gd name="T4" fmla="*/ 665 w 707"/>
                <a:gd name="T5" fmla="*/ 60 h 686"/>
                <a:gd name="T6" fmla="*/ 583 w 707"/>
                <a:gd name="T7" fmla="*/ 292 h 686"/>
                <a:gd name="T8" fmla="*/ 599 w 707"/>
                <a:gd name="T9" fmla="*/ 589 h 686"/>
                <a:gd name="T10" fmla="*/ 6 w 707"/>
                <a:gd name="T11" fmla="*/ 233 h 686"/>
                <a:gd name="T12" fmla="*/ 12 w 707"/>
                <a:gd name="T13" fmla="*/ 205 h 686"/>
              </a:gdLst>
              <a:ahLst/>
              <a:cxnLst>
                <a:cxn ang="0">
                  <a:pos x="T0" y="T1"/>
                </a:cxn>
                <a:cxn ang="0">
                  <a:pos x="T2" y="T3"/>
                </a:cxn>
                <a:cxn ang="0">
                  <a:pos x="T4" y="T5"/>
                </a:cxn>
                <a:cxn ang="0">
                  <a:pos x="T6" y="T7"/>
                </a:cxn>
                <a:cxn ang="0">
                  <a:pos x="T8" y="T9"/>
                </a:cxn>
                <a:cxn ang="0">
                  <a:pos x="T10" y="T11"/>
                </a:cxn>
                <a:cxn ang="0">
                  <a:pos x="T12" y="T13"/>
                </a:cxn>
              </a:cxnLst>
              <a:rect l="0" t="0" r="r" b="b"/>
              <a:pathLst>
                <a:path w="707" h="686">
                  <a:moveTo>
                    <a:pt x="12" y="205"/>
                  </a:moveTo>
                  <a:cubicBezTo>
                    <a:pt x="165" y="200"/>
                    <a:pt x="266" y="123"/>
                    <a:pt x="453" y="60"/>
                  </a:cubicBezTo>
                  <a:cubicBezTo>
                    <a:pt x="528" y="35"/>
                    <a:pt x="640" y="0"/>
                    <a:pt x="665" y="60"/>
                  </a:cubicBezTo>
                  <a:cubicBezTo>
                    <a:pt x="707" y="160"/>
                    <a:pt x="654" y="258"/>
                    <a:pt x="583" y="292"/>
                  </a:cubicBezTo>
                  <a:cubicBezTo>
                    <a:pt x="640" y="327"/>
                    <a:pt x="705" y="483"/>
                    <a:pt x="599" y="589"/>
                  </a:cubicBezTo>
                  <a:cubicBezTo>
                    <a:pt x="502" y="686"/>
                    <a:pt x="100" y="448"/>
                    <a:pt x="6" y="233"/>
                  </a:cubicBezTo>
                  <a:cubicBezTo>
                    <a:pt x="0" y="220"/>
                    <a:pt x="4" y="206"/>
                    <a:pt x="12" y="205"/>
                  </a:cubicBez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6" name="Freeform 109">
              <a:extLst>
                <a:ext uri="{FF2B5EF4-FFF2-40B4-BE49-F238E27FC236}">
                  <a16:creationId xmlns:a16="http://schemas.microsoft.com/office/drawing/2014/main" id="{4240112C-3B55-442E-B186-C9C25935B30E}"/>
                </a:ext>
              </a:extLst>
            </p:cNvPr>
            <p:cNvSpPr>
              <a:spLocks/>
            </p:cNvSpPr>
            <p:nvPr/>
          </p:nvSpPr>
          <p:spPr bwMode="auto">
            <a:xfrm>
              <a:off x="4226184" y="2679329"/>
              <a:ext cx="993138" cy="825519"/>
            </a:xfrm>
            <a:custGeom>
              <a:avLst/>
              <a:gdLst>
                <a:gd name="T0" fmla="*/ 10687 w 12254"/>
                <a:gd name="T1" fmla="*/ 592 h 10253"/>
                <a:gd name="T2" fmla="*/ 7484 w 12254"/>
                <a:gd name="T3" fmla="*/ 143 h 10253"/>
                <a:gd name="T4" fmla="*/ 6255 w 12254"/>
                <a:gd name="T5" fmla="*/ 3228 h 10253"/>
                <a:gd name="T6" fmla="*/ 4537 w 12254"/>
                <a:gd name="T7" fmla="*/ 82 h 10253"/>
                <a:gd name="T8" fmla="*/ 1926 w 12254"/>
                <a:gd name="T9" fmla="*/ 491 h 10253"/>
                <a:gd name="T10" fmla="*/ 1770 w 12254"/>
                <a:gd name="T11" fmla="*/ 6191 h 10253"/>
                <a:gd name="T12" fmla="*/ 2299 w 12254"/>
                <a:gd name="T13" fmla="*/ 10248 h 10253"/>
                <a:gd name="T14" fmla="*/ 8886 w 12254"/>
                <a:gd name="T15" fmla="*/ 10253 h 10253"/>
                <a:gd name="T16" fmla="*/ 9677 w 12254"/>
                <a:gd name="T17" fmla="*/ 6156 h 10253"/>
                <a:gd name="T18" fmla="*/ 10687 w 12254"/>
                <a:gd name="T19" fmla="*/ 592 h 10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54" h="10253">
                  <a:moveTo>
                    <a:pt x="10687" y="592"/>
                  </a:moveTo>
                  <a:cubicBezTo>
                    <a:pt x="9478" y="0"/>
                    <a:pt x="7644" y="143"/>
                    <a:pt x="7484" y="143"/>
                  </a:cubicBezTo>
                  <a:cubicBezTo>
                    <a:pt x="7484" y="143"/>
                    <a:pt x="7319" y="3272"/>
                    <a:pt x="6255" y="3228"/>
                  </a:cubicBezTo>
                  <a:cubicBezTo>
                    <a:pt x="5304" y="3188"/>
                    <a:pt x="4537" y="82"/>
                    <a:pt x="4537" y="82"/>
                  </a:cubicBezTo>
                  <a:cubicBezTo>
                    <a:pt x="4537" y="82"/>
                    <a:pt x="3232" y="148"/>
                    <a:pt x="1926" y="491"/>
                  </a:cubicBezTo>
                  <a:cubicBezTo>
                    <a:pt x="0" y="996"/>
                    <a:pt x="1770" y="6191"/>
                    <a:pt x="1770" y="6191"/>
                  </a:cubicBezTo>
                  <a:lnTo>
                    <a:pt x="2299" y="10248"/>
                  </a:lnTo>
                  <a:lnTo>
                    <a:pt x="8886" y="10253"/>
                  </a:lnTo>
                  <a:lnTo>
                    <a:pt x="9677" y="6156"/>
                  </a:lnTo>
                  <a:cubicBezTo>
                    <a:pt x="11304" y="5239"/>
                    <a:pt x="12254" y="1358"/>
                    <a:pt x="10687" y="59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07" name="Freeform 110">
              <a:extLst>
                <a:ext uri="{FF2B5EF4-FFF2-40B4-BE49-F238E27FC236}">
                  <a16:creationId xmlns:a16="http://schemas.microsoft.com/office/drawing/2014/main" id="{989DCE5E-F582-4E3D-83B5-D0BE8846CF0A}"/>
                </a:ext>
              </a:extLst>
            </p:cNvPr>
            <p:cNvSpPr>
              <a:spLocks/>
            </p:cNvSpPr>
            <p:nvPr/>
          </p:nvSpPr>
          <p:spPr bwMode="auto">
            <a:xfrm>
              <a:off x="4938560" y="2955898"/>
              <a:ext cx="150856" cy="569900"/>
            </a:xfrm>
            <a:custGeom>
              <a:avLst/>
              <a:gdLst>
                <a:gd name="T0" fmla="*/ 1626 w 1869"/>
                <a:gd name="T1" fmla="*/ 725 h 7089"/>
                <a:gd name="T2" fmla="*/ 1242 w 1869"/>
                <a:gd name="T3" fmla="*/ 41 h 7089"/>
                <a:gd name="T4" fmla="*/ 1157 w 1869"/>
                <a:gd name="T5" fmla="*/ 17 h 7089"/>
                <a:gd name="T6" fmla="*/ 1132 w 1869"/>
                <a:gd name="T7" fmla="*/ 103 h 7089"/>
                <a:gd name="T8" fmla="*/ 1516 w 1869"/>
                <a:gd name="T9" fmla="*/ 787 h 7089"/>
                <a:gd name="T10" fmla="*/ 1594 w 1869"/>
                <a:gd name="T11" fmla="*/ 1908 h 7089"/>
                <a:gd name="T12" fmla="*/ 804 w 1869"/>
                <a:gd name="T13" fmla="*/ 2667 h 7089"/>
                <a:gd name="T14" fmla="*/ 761 w 1869"/>
                <a:gd name="T15" fmla="*/ 2726 h 7089"/>
                <a:gd name="T16" fmla="*/ 0 w 1869"/>
                <a:gd name="T17" fmla="*/ 6846 h 7089"/>
                <a:gd name="T18" fmla="*/ 98 w 1869"/>
                <a:gd name="T19" fmla="*/ 7056 h 7089"/>
                <a:gd name="T20" fmla="*/ 887 w 1869"/>
                <a:gd name="T21" fmla="*/ 2771 h 7089"/>
                <a:gd name="T22" fmla="*/ 1711 w 1869"/>
                <a:gd name="T23" fmla="*/ 1954 h 7089"/>
                <a:gd name="T24" fmla="*/ 1626 w 1869"/>
                <a:gd name="T25" fmla="*/ 725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9" h="7089">
                  <a:moveTo>
                    <a:pt x="1626" y="725"/>
                  </a:moveTo>
                  <a:lnTo>
                    <a:pt x="1242" y="41"/>
                  </a:lnTo>
                  <a:cubicBezTo>
                    <a:pt x="1225" y="11"/>
                    <a:pt x="1187" y="0"/>
                    <a:pt x="1157" y="17"/>
                  </a:cubicBezTo>
                  <a:cubicBezTo>
                    <a:pt x="1126" y="34"/>
                    <a:pt x="1115" y="73"/>
                    <a:pt x="1132" y="103"/>
                  </a:cubicBezTo>
                  <a:lnTo>
                    <a:pt x="1516" y="787"/>
                  </a:lnTo>
                  <a:cubicBezTo>
                    <a:pt x="1709" y="1131"/>
                    <a:pt x="1737" y="1540"/>
                    <a:pt x="1594" y="1908"/>
                  </a:cubicBezTo>
                  <a:cubicBezTo>
                    <a:pt x="1451" y="2273"/>
                    <a:pt x="1164" y="2550"/>
                    <a:pt x="804" y="2667"/>
                  </a:cubicBezTo>
                  <a:cubicBezTo>
                    <a:pt x="804" y="2667"/>
                    <a:pt x="761" y="2678"/>
                    <a:pt x="761" y="2726"/>
                  </a:cubicBezTo>
                  <a:lnTo>
                    <a:pt x="0" y="6846"/>
                  </a:lnTo>
                  <a:cubicBezTo>
                    <a:pt x="0" y="6881"/>
                    <a:pt x="98" y="7089"/>
                    <a:pt x="98" y="7056"/>
                  </a:cubicBezTo>
                  <a:lnTo>
                    <a:pt x="887" y="2771"/>
                  </a:lnTo>
                  <a:cubicBezTo>
                    <a:pt x="1262" y="2634"/>
                    <a:pt x="1561" y="2339"/>
                    <a:pt x="1711" y="1954"/>
                  </a:cubicBezTo>
                  <a:cubicBezTo>
                    <a:pt x="1869" y="1550"/>
                    <a:pt x="1838" y="1102"/>
                    <a:pt x="1626" y="725"/>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111">
              <a:extLst>
                <a:ext uri="{FF2B5EF4-FFF2-40B4-BE49-F238E27FC236}">
                  <a16:creationId xmlns:a16="http://schemas.microsoft.com/office/drawing/2014/main" id="{7977211D-D199-4583-9C20-198A75C22DD9}"/>
                </a:ext>
              </a:extLst>
            </p:cNvPr>
            <p:cNvSpPr>
              <a:spLocks/>
            </p:cNvSpPr>
            <p:nvPr/>
          </p:nvSpPr>
          <p:spPr bwMode="auto">
            <a:xfrm>
              <a:off x="5550366" y="5386354"/>
              <a:ext cx="155048" cy="255618"/>
            </a:xfrm>
            <a:custGeom>
              <a:avLst/>
              <a:gdLst>
                <a:gd name="T0" fmla="*/ 0 w 1964"/>
                <a:gd name="T1" fmla="*/ 3199 h 3199"/>
                <a:gd name="T2" fmla="*/ 33 w 1964"/>
                <a:gd name="T3" fmla="*/ 631 h 3199"/>
                <a:gd name="T4" fmla="*/ 1964 w 1964"/>
                <a:gd name="T5" fmla="*/ 0 h 3199"/>
                <a:gd name="T6" fmla="*/ 1913 w 1964"/>
                <a:gd name="T7" fmla="*/ 3041 h 3199"/>
                <a:gd name="T8" fmla="*/ 0 w 1964"/>
                <a:gd name="T9" fmla="*/ 3199 h 3199"/>
              </a:gdLst>
              <a:ahLst/>
              <a:cxnLst>
                <a:cxn ang="0">
                  <a:pos x="T0" y="T1"/>
                </a:cxn>
                <a:cxn ang="0">
                  <a:pos x="T2" y="T3"/>
                </a:cxn>
                <a:cxn ang="0">
                  <a:pos x="T4" y="T5"/>
                </a:cxn>
                <a:cxn ang="0">
                  <a:pos x="T6" y="T7"/>
                </a:cxn>
                <a:cxn ang="0">
                  <a:pos x="T8" y="T9"/>
                </a:cxn>
              </a:cxnLst>
              <a:rect l="0" t="0" r="r" b="b"/>
              <a:pathLst>
                <a:path w="1964" h="3199">
                  <a:moveTo>
                    <a:pt x="0" y="3199"/>
                  </a:moveTo>
                  <a:lnTo>
                    <a:pt x="33" y="631"/>
                  </a:lnTo>
                  <a:lnTo>
                    <a:pt x="1964" y="0"/>
                  </a:lnTo>
                  <a:lnTo>
                    <a:pt x="1913" y="3041"/>
                  </a:lnTo>
                  <a:lnTo>
                    <a:pt x="0" y="3199"/>
                  </a:ln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112">
              <a:extLst>
                <a:ext uri="{FF2B5EF4-FFF2-40B4-BE49-F238E27FC236}">
                  <a16:creationId xmlns:a16="http://schemas.microsoft.com/office/drawing/2014/main" id="{E94D8747-9821-4896-B98F-8AEDB2D3AF2D}"/>
                </a:ext>
              </a:extLst>
            </p:cNvPr>
            <p:cNvSpPr>
              <a:spLocks/>
            </p:cNvSpPr>
            <p:nvPr/>
          </p:nvSpPr>
          <p:spPr bwMode="auto">
            <a:xfrm>
              <a:off x="5487507" y="5625210"/>
              <a:ext cx="473522" cy="134094"/>
            </a:xfrm>
            <a:custGeom>
              <a:avLst/>
              <a:gdLst>
                <a:gd name="T0" fmla="*/ 2665 w 5835"/>
                <a:gd name="T1" fmla="*/ 32 h 1692"/>
                <a:gd name="T2" fmla="*/ 5442 w 5835"/>
                <a:gd name="T3" fmla="*/ 973 h 1692"/>
                <a:gd name="T4" fmla="*/ 5435 w 5835"/>
                <a:gd name="T5" fmla="*/ 1688 h 1692"/>
                <a:gd name="T6" fmla="*/ 799 w 5835"/>
                <a:gd name="T7" fmla="*/ 1660 h 1692"/>
                <a:gd name="T8" fmla="*/ 754 w 5835"/>
                <a:gd name="T9" fmla="*/ 0 h 1692"/>
                <a:gd name="T10" fmla="*/ 2665 w 5835"/>
                <a:gd name="T11" fmla="*/ 32 h 1692"/>
              </a:gdLst>
              <a:ahLst/>
              <a:cxnLst>
                <a:cxn ang="0">
                  <a:pos x="T0" y="T1"/>
                </a:cxn>
                <a:cxn ang="0">
                  <a:pos x="T2" y="T3"/>
                </a:cxn>
                <a:cxn ang="0">
                  <a:pos x="T4" y="T5"/>
                </a:cxn>
                <a:cxn ang="0">
                  <a:pos x="T6" y="T7"/>
                </a:cxn>
                <a:cxn ang="0">
                  <a:pos x="T8" y="T9"/>
                </a:cxn>
                <a:cxn ang="0">
                  <a:pos x="T10" y="T11"/>
                </a:cxn>
              </a:cxnLst>
              <a:rect l="0" t="0" r="r" b="b"/>
              <a:pathLst>
                <a:path w="5835" h="1692">
                  <a:moveTo>
                    <a:pt x="2665" y="32"/>
                  </a:moveTo>
                  <a:cubicBezTo>
                    <a:pt x="2665" y="32"/>
                    <a:pt x="4646" y="587"/>
                    <a:pt x="5442" y="973"/>
                  </a:cubicBezTo>
                  <a:cubicBezTo>
                    <a:pt x="5835" y="1163"/>
                    <a:pt x="5654" y="1692"/>
                    <a:pt x="5435" y="1688"/>
                  </a:cubicBezTo>
                  <a:cubicBezTo>
                    <a:pt x="5435" y="1688"/>
                    <a:pt x="1401" y="1664"/>
                    <a:pt x="799" y="1660"/>
                  </a:cubicBezTo>
                  <a:cubicBezTo>
                    <a:pt x="0" y="1655"/>
                    <a:pt x="754" y="0"/>
                    <a:pt x="754" y="0"/>
                  </a:cubicBezTo>
                  <a:lnTo>
                    <a:pt x="2665" y="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10" name="Freeform 113">
              <a:extLst>
                <a:ext uri="{FF2B5EF4-FFF2-40B4-BE49-F238E27FC236}">
                  <a16:creationId xmlns:a16="http://schemas.microsoft.com/office/drawing/2014/main" id="{4C75862C-82AC-4C40-8B6D-DCBD413D2578}"/>
                </a:ext>
              </a:extLst>
            </p:cNvPr>
            <p:cNvSpPr>
              <a:spLocks/>
            </p:cNvSpPr>
            <p:nvPr/>
          </p:nvSpPr>
          <p:spPr bwMode="auto">
            <a:xfrm>
              <a:off x="4431514" y="3517417"/>
              <a:ext cx="1378658" cy="2070078"/>
            </a:xfrm>
            <a:custGeom>
              <a:avLst/>
              <a:gdLst>
                <a:gd name="T0" fmla="*/ 12586 w 17067"/>
                <a:gd name="T1" fmla="*/ 25691 h 25691"/>
                <a:gd name="T2" fmla="*/ 11175 w 17067"/>
                <a:gd name="T3" fmla="*/ 14155 h 25691"/>
                <a:gd name="T4" fmla="*/ 2464 w 17067"/>
                <a:gd name="T5" fmla="*/ 8430 h 25691"/>
                <a:gd name="T6" fmla="*/ 0 w 17067"/>
                <a:gd name="T7" fmla="*/ 35 h 25691"/>
                <a:gd name="T8" fmla="*/ 6173 w 17067"/>
                <a:gd name="T9" fmla="*/ 0 h 25691"/>
                <a:gd name="T10" fmla="*/ 6871 w 17067"/>
                <a:gd name="T11" fmla="*/ 2266 h 25691"/>
                <a:gd name="T12" fmla="*/ 15021 w 17067"/>
                <a:gd name="T13" fmla="*/ 9780 h 25691"/>
                <a:gd name="T14" fmla="*/ 16502 w 17067"/>
                <a:gd name="T15" fmla="*/ 13379 h 25691"/>
                <a:gd name="T16" fmla="*/ 17067 w 17067"/>
                <a:gd name="T17" fmla="*/ 25691 h 25691"/>
                <a:gd name="T18" fmla="*/ 12586 w 17067"/>
                <a:gd name="T19" fmla="*/ 25691 h 25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67" h="25691">
                  <a:moveTo>
                    <a:pt x="12586" y="25691"/>
                  </a:moveTo>
                  <a:lnTo>
                    <a:pt x="11175" y="14155"/>
                  </a:lnTo>
                  <a:lnTo>
                    <a:pt x="2464" y="8430"/>
                  </a:lnTo>
                  <a:lnTo>
                    <a:pt x="0" y="35"/>
                  </a:lnTo>
                  <a:lnTo>
                    <a:pt x="6173" y="0"/>
                  </a:lnTo>
                  <a:lnTo>
                    <a:pt x="6871" y="2266"/>
                  </a:lnTo>
                  <a:cubicBezTo>
                    <a:pt x="6871" y="2266"/>
                    <a:pt x="13105" y="7921"/>
                    <a:pt x="15021" y="9780"/>
                  </a:cubicBezTo>
                  <a:cubicBezTo>
                    <a:pt x="16220" y="10945"/>
                    <a:pt x="16361" y="11650"/>
                    <a:pt x="16502" y="13379"/>
                  </a:cubicBezTo>
                  <a:cubicBezTo>
                    <a:pt x="16781" y="16797"/>
                    <a:pt x="17067" y="25691"/>
                    <a:pt x="17067" y="25691"/>
                  </a:cubicBezTo>
                  <a:lnTo>
                    <a:pt x="12586" y="2569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11" name="Freeform 114">
              <a:extLst>
                <a:ext uri="{FF2B5EF4-FFF2-40B4-BE49-F238E27FC236}">
                  <a16:creationId xmlns:a16="http://schemas.microsoft.com/office/drawing/2014/main" id="{4D499988-2802-4237-9994-FC87F13274DD}"/>
                </a:ext>
              </a:extLst>
            </p:cNvPr>
            <p:cNvSpPr>
              <a:spLocks/>
            </p:cNvSpPr>
            <p:nvPr/>
          </p:nvSpPr>
          <p:spPr bwMode="auto">
            <a:xfrm>
              <a:off x="3274951" y="3504847"/>
              <a:ext cx="1483419" cy="2019792"/>
            </a:xfrm>
            <a:custGeom>
              <a:avLst/>
              <a:gdLst>
                <a:gd name="T0" fmla="*/ 0 w 18364"/>
                <a:gd name="T1" fmla="*/ 21601 h 25083"/>
                <a:gd name="T2" fmla="*/ 9541 w 18364"/>
                <a:gd name="T3" fmla="*/ 14285 h 25083"/>
                <a:gd name="T4" fmla="*/ 10250 w 18364"/>
                <a:gd name="T5" fmla="*/ 7691 h 25083"/>
                <a:gd name="T6" fmla="*/ 14096 w 18364"/>
                <a:gd name="T7" fmla="*/ 0 h 25083"/>
                <a:gd name="T8" fmla="*/ 18364 w 18364"/>
                <a:gd name="T9" fmla="*/ 2364 h 25083"/>
                <a:gd name="T10" fmla="*/ 15507 w 18364"/>
                <a:gd name="T11" fmla="*/ 15205 h 25083"/>
                <a:gd name="T12" fmla="*/ 13284 w 18364"/>
                <a:gd name="T13" fmla="*/ 18309 h 25083"/>
                <a:gd name="T14" fmla="*/ 2066 w 18364"/>
                <a:gd name="T15" fmla="*/ 25083 h 25083"/>
                <a:gd name="T16" fmla="*/ 0 w 18364"/>
                <a:gd name="T17" fmla="*/ 21601 h 2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4" h="25083">
                  <a:moveTo>
                    <a:pt x="0" y="21601"/>
                  </a:moveTo>
                  <a:lnTo>
                    <a:pt x="9541" y="14285"/>
                  </a:lnTo>
                  <a:cubicBezTo>
                    <a:pt x="9541" y="14285"/>
                    <a:pt x="10184" y="9335"/>
                    <a:pt x="10250" y="7691"/>
                  </a:cubicBezTo>
                  <a:cubicBezTo>
                    <a:pt x="10422" y="3461"/>
                    <a:pt x="12826" y="2188"/>
                    <a:pt x="14096" y="0"/>
                  </a:cubicBezTo>
                  <a:lnTo>
                    <a:pt x="18364" y="2364"/>
                  </a:lnTo>
                  <a:cubicBezTo>
                    <a:pt x="18364" y="2364"/>
                    <a:pt x="16071" y="12347"/>
                    <a:pt x="15507" y="15205"/>
                  </a:cubicBezTo>
                  <a:cubicBezTo>
                    <a:pt x="15186" y="16827"/>
                    <a:pt x="14198" y="17775"/>
                    <a:pt x="13284" y="18309"/>
                  </a:cubicBezTo>
                  <a:cubicBezTo>
                    <a:pt x="10324" y="20041"/>
                    <a:pt x="2066" y="25083"/>
                    <a:pt x="2066" y="25083"/>
                  </a:cubicBezTo>
                  <a:lnTo>
                    <a:pt x="0" y="2160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12" name="Freeform 115">
              <a:extLst>
                <a:ext uri="{FF2B5EF4-FFF2-40B4-BE49-F238E27FC236}">
                  <a16:creationId xmlns:a16="http://schemas.microsoft.com/office/drawing/2014/main" id="{94A42B82-6084-44CF-90C6-30A231F5E57C}"/>
                </a:ext>
              </a:extLst>
            </p:cNvPr>
            <p:cNvSpPr>
              <a:spLocks/>
            </p:cNvSpPr>
            <p:nvPr/>
          </p:nvSpPr>
          <p:spPr bwMode="auto">
            <a:xfrm>
              <a:off x="4276469" y="2038194"/>
              <a:ext cx="666282" cy="859041"/>
            </a:xfrm>
            <a:custGeom>
              <a:avLst/>
              <a:gdLst>
                <a:gd name="T0" fmla="*/ 2629 w 8275"/>
                <a:gd name="T1" fmla="*/ 1111 h 10670"/>
                <a:gd name="T2" fmla="*/ 6073 w 8275"/>
                <a:gd name="T3" fmla="*/ 306 h 10670"/>
                <a:gd name="T4" fmla="*/ 7036 w 8275"/>
                <a:gd name="T5" fmla="*/ 305 h 10670"/>
                <a:gd name="T6" fmla="*/ 7974 w 8275"/>
                <a:gd name="T7" fmla="*/ 1327 h 10670"/>
                <a:gd name="T8" fmla="*/ 6607 w 8275"/>
                <a:gd name="T9" fmla="*/ 2977 h 10670"/>
                <a:gd name="T10" fmla="*/ 6010 w 8275"/>
                <a:gd name="T11" fmla="*/ 5179 h 10670"/>
                <a:gd name="T12" fmla="*/ 6151 w 8275"/>
                <a:gd name="T13" fmla="*/ 7868 h 10670"/>
                <a:gd name="T14" fmla="*/ 1439 w 8275"/>
                <a:gd name="T15" fmla="*/ 4987 h 10670"/>
                <a:gd name="T16" fmla="*/ 2629 w 8275"/>
                <a:gd name="T17" fmla="*/ 1111 h 10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75" h="10670">
                  <a:moveTo>
                    <a:pt x="2629" y="1111"/>
                  </a:moveTo>
                  <a:cubicBezTo>
                    <a:pt x="3799" y="0"/>
                    <a:pt x="5159" y="190"/>
                    <a:pt x="6073" y="306"/>
                  </a:cubicBezTo>
                  <a:cubicBezTo>
                    <a:pt x="6398" y="348"/>
                    <a:pt x="6720" y="373"/>
                    <a:pt x="7036" y="305"/>
                  </a:cubicBezTo>
                  <a:cubicBezTo>
                    <a:pt x="8122" y="74"/>
                    <a:pt x="8275" y="908"/>
                    <a:pt x="7974" y="1327"/>
                  </a:cubicBezTo>
                  <a:cubicBezTo>
                    <a:pt x="7487" y="1763"/>
                    <a:pt x="6809" y="1639"/>
                    <a:pt x="6607" y="2977"/>
                  </a:cubicBezTo>
                  <a:cubicBezTo>
                    <a:pt x="6478" y="3837"/>
                    <a:pt x="5749" y="3873"/>
                    <a:pt x="6010" y="5179"/>
                  </a:cubicBezTo>
                  <a:cubicBezTo>
                    <a:pt x="6360" y="6928"/>
                    <a:pt x="4900" y="7101"/>
                    <a:pt x="6151" y="7868"/>
                  </a:cubicBezTo>
                  <a:cubicBezTo>
                    <a:pt x="6879" y="8315"/>
                    <a:pt x="0" y="10670"/>
                    <a:pt x="1439" y="4987"/>
                  </a:cubicBezTo>
                  <a:cubicBezTo>
                    <a:pt x="1849" y="3368"/>
                    <a:pt x="1662" y="2030"/>
                    <a:pt x="2629" y="1111"/>
                  </a:cubicBezTo>
                  <a:close/>
                </a:path>
              </a:pathLst>
            </a:custGeom>
            <a:solidFill>
              <a:srgbClr val="E1E8EC"/>
            </a:solidFill>
            <a:ln>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113" name="Freeform 116">
              <a:extLst>
                <a:ext uri="{FF2B5EF4-FFF2-40B4-BE49-F238E27FC236}">
                  <a16:creationId xmlns:a16="http://schemas.microsoft.com/office/drawing/2014/main" id="{1033F206-DE74-40CF-8FE3-20BC21FECAF8}"/>
                </a:ext>
              </a:extLst>
            </p:cNvPr>
            <p:cNvSpPr>
              <a:spLocks/>
            </p:cNvSpPr>
            <p:nvPr/>
          </p:nvSpPr>
          <p:spPr bwMode="auto">
            <a:xfrm>
              <a:off x="4247134" y="3479705"/>
              <a:ext cx="741711" cy="268188"/>
            </a:xfrm>
            <a:custGeom>
              <a:avLst/>
              <a:gdLst>
                <a:gd name="T0" fmla="*/ 9150 w 9150"/>
                <a:gd name="T1" fmla="*/ 2729 h 3334"/>
                <a:gd name="T2" fmla="*/ 7803 w 9150"/>
                <a:gd name="T3" fmla="*/ 2805 h 3334"/>
                <a:gd name="T4" fmla="*/ 5725 w 9150"/>
                <a:gd name="T5" fmla="*/ 2774 h 3334"/>
                <a:gd name="T6" fmla="*/ 5527 w 9150"/>
                <a:gd name="T7" fmla="*/ 2850 h 3334"/>
                <a:gd name="T8" fmla="*/ 3429 w 9150"/>
                <a:gd name="T9" fmla="*/ 2741 h 3334"/>
                <a:gd name="T10" fmla="*/ 1831 w 9150"/>
                <a:gd name="T11" fmla="*/ 2668 h 3334"/>
                <a:gd name="T12" fmla="*/ 1321 w 9150"/>
                <a:gd name="T13" fmla="*/ 2702 h 3334"/>
                <a:gd name="T14" fmla="*/ 0 w 9150"/>
                <a:gd name="T15" fmla="*/ 2987 h 3334"/>
                <a:gd name="T16" fmla="*/ 2042 w 9150"/>
                <a:gd name="T17" fmla="*/ 306 h 3334"/>
                <a:gd name="T18" fmla="*/ 8679 w 9150"/>
                <a:gd name="T19" fmla="*/ 315 h 3334"/>
                <a:gd name="T20" fmla="*/ 9150 w 9150"/>
                <a:gd name="T21" fmla="*/ 2729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50" h="3334">
                  <a:moveTo>
                    <a:pt x="9150" y="2729"/>
                  </a:moveTo>
                  <a:cubicBezTo>
                    <a:pt x="8783" y="2614"/>
                    <a:pt x="8280" y="2550"/>
                    <a:pt x="7803" y="2805"/>
                  </a:cubicBezTo>
                  <a:cubicBezTo>
                    <a:pt x="6812" y="3334"/>
                    <a:pt x="6591" y="2411"/>
                    <a:pt x="5725" y="2774"/>
                  </a:cubicBezTo>
                  <a:cubicBezTo>
                    <a:pt x="5656" y="2803"/>
                    <a:pt x="5590" y="2828"/>
                    <a:pt x="5527" y="2850"/>
                  </a:cubicBezTo>
                  <a:cubicBezTo>
                    <a:pt x="4325" y="3265"/>
                    <a:pt x="4231" y="2402"/>
                    <a:pt x="3429" y="2741"/>
                  </a:cubicBezTo>
                  <a:cubicBezTo>
                    <a:pt x="2537" y="3119"/>
                    <a:pt x="2230" y="2770"/>
                    <a:pt x="1831" y="2668"/>
                  </a:cubicBezTo>
                  <a:cubicBezTo>
                    <a:pt x="1684" y="2630"/>
                    <a:pt x="1526" y="2626"/>
                    <a:pt x="1321" y="2702"/>
                  </a:cubicBezTo>
                  <a:cubicBezTo>
                    <a:pt x="817" y="2890"/>
                    <a:pt x="243" y="3008"/>
                    <a:pt x="0" y="2987"/>
                  </a:cubicBezTo>
                  <a:cubicBezTo>
                    <a:pt x="517" y="2210"/>
                    <a:pt x="1344" y="1308"/>
                    <a:pt x="2042" y="306"/>
                  </a:cubicBezTo>
                  <a:cubicBezTo>
                    <a:pt x="4035" y="0"/>
                    <a:pt x="6270" y="68"/>
                    <a:pt x="8679" y="315"/>
                  </a:cubicBezTo>
                  <a:lnTo>
                    <a:pt x="9150" y="272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4" name="Freeform 117">
              <a:extLst>
                <a:ext uri="{FF2B5EF4-FFF2-40B4-BE49-F238E27FC236}">
                  <a16:creationId xmlns:a16="http://schemas.microsoft.com/office/drawing/2014/main" id="{59B914B2-327E-4655-AB41-1DC9D6696939}"/>
                </a:ext>
              </a:extLst>
            </p:cNvPr>
            <p:cNvSpPr>
              <a:spLocks/>
            </p:cNvSpPr>
            <p:nvPr/>
          </p:nvSpPr>
          <p:spPr bwMode="auto">
            <a:xfrm>
              <a:off x="4942749" y="3496466"/>
              <a:ext cx="46097" cy="209522"/>
            </a:xfrm>
            <a:custGeom>
              <a:avLst/>
              <a:gdLst>
                <a:gd name="T0" fmla="*/ 526 w 593"/>
                <a:gd name="T1" fmla="*/ 2598 h 2598"/>
                <a:gd name="T2" fmla="*/ 465 w 593"/>
                <a:gd name="T3" fmla="*/ 2548 h 2598"/>
                <a:gd name="T4" fmla="*/ 6 w 593"/>
                <a:gd name="T5" fmla="*/ 78 h 2598"/>
                <a:gd name="T6" fmla="*/ 56 w 593"/>
                <a:gd name="T7" fmla="*/ 6 h 2598"/>
                <a:gd name="T8" fmla="*/ 138 w 593"/>
                <a:gd name="T9" fmla="*/ 67 h 2598"/>
                <a:gd name="T10" fmla="*/ 586 w 593"/>
                <a:gd name="T11" fmla="*/ 2525 h 2598"/>
                <a:gd name="T12" fmla="*/ 537 w 593"/>
                <a:gd name="T13" fmla="*/ 2597 h 2598"/>
                <a:gd name="T14" fmla="*/ 526 w 593"/>
                <a:gd name="T15" fmla="*/ 2598 h 25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3" h="2598">
                  <a:moveTo>
                    <a:pt x="526" y="2598"/>
                  </a:moveTo>
                  <a:cubicBezTo>
                    <a:pt x="496" y="2598"/>
                    <a:pt x="470" y="2577"/>
                    <a:pt x="465" y="2548"/>
                  </a:cubicBezTo>
                  <a:lnTo>
                    <a:pt x="6" y="78"/>
                  </a:lnTo>
                  <a:cubicBezTo>
                    <a:pt x="0" y="45"/>
                    <a:pt x="22" y="13"/>
                    <a:pt x="56" y="6"/>
                  </a:cubicBezTo>
                  <a:cubicBezTo>
                    <a:pt x="89" y="0"/>
                    <a:pt x="131" y="34"/>
                    <a:pt x="138" y="67"/>
                  </a:cubicBezTo>
                  <a:lnTo>
                    <a:pt x="586" y="2525"/>
                  </a:lnTo>
                  <a:cubicBezTo>
                    <a:pt x="593" y="2559"/>
                    <a:pt x="570" y="2591"/>
                    <a:pt x="537" y="2597"/>
                  </a:cubicBezTo>
                  <a:cubicBezTo>
                    <a:pt x="533" y="2598"/>
                    <a:pt x="529" y="2598"/>
                    <a:pt x="526" y="2598"/>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118">
              <a:extLst>
                <a:ext uri="{FF2B5EF4-FFF2-40B4-BE49-F238E27FC236}">
                  <a16:creationId xmlns:a16="http://schemas.microsoft.com/office/drawing/2014/main" id="{74F8908B-66E7-4318-B1B7-4130CC917705}"/>
                </a:ext>
              </a:extLst>
            </p:cNvPr>
            <p:cNvSpPr>
              <a:spLocks/>
            </p:cNvSpPr>
            <p:nvPr/>
          </p:nvSpPr>
          <p:spPr bwMode="auto">
            <a:xfrm>
              <a:off x="9765957" y="5382164"/>
              <a:ext cx="159237" cy="259807"/>
            </a:xfrm>
            <a:custGeom>
              <a:avLst/>
              <a:gdLst>
                <a:gd name="T0" fmla="*/ 0 w 1964"/>
                <a:gd name="T1" fmla="*/ 3199 h 3199"/>
                <a:gd name="T2" fmla="*/ 33 w 1964"/>
                <a:gd name="T3" fmla="*/ 631 h 3199"/>
                <a:gd name="T4" fmla="*/ 1964 w 1964"/>
                <a:gd name="T5" fmla="*/ 0 h 3199"/>
                <a:gd name="T6" fmla="*/ 1913 w 1964"/>
                <a:gd name="T7" fmla="*/ 3041 h 3199"/>
                <a:gd name="T8" fmla="*/ 0 w 1964"/>
                <a:gd name="T9" fmla="*/ 3199 h 3199"/>
              </a:gdLst>
              <a:ahLst/>
              <a:cxnLst>
                <a:cxn ang="0">
                  <a:pos x="T0" y="T1"/>
                </a:cxn>
                <a:cxn ang="0">
                  <a:pos x="T2" y="T3"/>
                </a:cxn>
                <a:cxn ang="0">
                  <a:pos x="T4" y="T5"/>
                </a:cxn>
                <a:cxn ang="0">
                  <a:pos x="T6" y="T7"/>
                </a:cxn>
                <a:cxn ang="0">
                  <a:pos x="T8" y="T9"/>
                </a:cxn>
              </a:cxnLst>
              <a:rect l="0" t="0" r="r" b="b"/>
              <a:pathLst>
                <a:path w="1964" h="3199">
                  <a:moveTo>
                    <a:pt x="0" y="3199"/>
                  </a:moveTo>
                  <a:lnTo>
                    <a:pt x="33" y="631"/>
                  </a:lnTo>
                  <a:lnTo>
                    <a:pt x="1964" y="0"/>
                  </a:lnTo>
                  <a:lnTo>
                    <a:pt x="1913" y="3041"/>
                  </a:lnTo>
                  <a:lnTo>
                    <a:pt x="0" y="3199"/>
                  </a:ln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119">
              <a:extLst>
                <a:ext uri="{FF2B5EF4-FFF2-40B4-BE49-F238E27FC236}">
                  <a16:creationId xmlns:a16="http://schemas.microsoft.com/office/drawing/2014/main" id="{9961A4AA-1938-46AF-90A0-FAD5D2E81EE3}"/>
                </a:ext>
              </a:extLst>
            </p:cNvPr>
            <p:cNvSpPr>
              <a:spLocks/>
            </p:cNvSpPr>
            <p:nvPr/>
          </p:nvSpPr>
          <p:spPr bwMode="auto">
            <a:xfrm>
              <a:off x="9703098" y="5621019"/>
              <a:ext cx="473522" cy="138285"/>
            </a:xfrm>
            <a:custGeom>
              <a:avLst/>
              <a:gdLst>
                <a:gd name="T0" fmla="*/ 2665 w 5835"/>
                <a:gd name="T1" fmla="*/ 32 h 1692"/>
                <a:gd name="T2" fmla="*/ 5442 w 5835"/>
                <a:gd name="T3" fmla="*/ 973 h 1692"/>
                <a:gd name="T4" fmla="*/ 5435 w 5835"/>
                <a:gd name="T5" fmla="*/ 1688 h 1692"/>
                <a:gd name="T6" fmla="*/ 799 w 5835"/>
                <a:gd name="T7" fmla="*/ 1660 h 1692"/>
                <a:gd name="T8" fmla="*/ 754 w 5835"/>
                <a:gd name="T9" fmla="*/ 0 h 1692"/>
                <a:gd name="T10" fmla="*/ 2665 w 5835"/>
                <a:gd name="T11" fmla="*/ 32 h 1692"/>
              </a:gdLst>
              <a:ahLst/>
              <a:cxnLst>
                <a:cxn ang="0">
                  <a:pos x="T0" y="T1"/>
                </a:cxn>
                <a:cxn ang="0">
                  <a:pos x="T2" y="T3"/>
                </a:cxn>
                <a:cxn ang="0">
                  <a:pos x="T4" y="T5"/>
                </a:cxn>
                <a:cxn ang="0">
                  <a:pos x="T6" y="T7"/>
                </a:cxn>
                <a:cxn ang="0">
                  <a:pos x="T8" y="T9"/>
                </a:cxn>
                <a:cxn ang="0">
                  <a:pos x="T10" y="T11"/>
                </a:cxn>
              </a:cxnLst>
              <a:rect l="0" t="0" r="r" b="b"/>
              <a:pathLst>
                <a:path w="5835" h="1692">
                  <a:moveTo>
                    <a:pt x="2665" y="32"/>
                  </a:moveTo>
                  <a:cubicBezTo>
                    <a:pt x="2665" y="32"/>
                    <a:pt x="4645" y="588"/>
                    <a:pt x="5442" y="973"/>
                  </a:cubicBezTo>
                  <a:cubicBezTo>
                    <a:pt x="5835" y="1163"/>
                    <a:pt x="5654" y="1692"/>
                    <a:pt x="5435" y="1688"/>
                  </a:cubicBezTo>
                  <a:cubicBezTo>
                    <a:pt x="5435" y="1688"/>
                    <a:pt x="1400" y="1664"/>
                    <a:pt x="799" y="1660"/>
                  </a:cubicBezTo>
                  <a:cubicBezTo>
                    <a:pt x="0" y="1655"/>
                    <a:pt x="754" y="0"/>
                    <a:pt x="754" y="0"/>
                  </a:cubicBezTo>
                  <a:lnTo>
                    <a:pt x="2665" y="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7" name="Freeform 120">
              <a:extLst>
                <a:ext uri="{FF2B5EF4-FFF2-40B4-BE49-F238E27FC236}">
                  <a16:creationId xmlns:a16="http://schemas.microsoft.com/office/drawing/2014/main" id="{3D95EB98-A99F-4A9B-91EA-559F7FBD02D2}"/>
                </a:ext>
              </a:extLst>
            </p:cNvPr>
            <p:cNvSpPr>
              <a:spLocks/>
            </p:cNvSpPr>
            <p:nvPr/>
          </p:nvSpPr>
          <p:spPr bwMode="auto">
            <a:xfrm>
              <a:off x="8844058" y="5361211"/>
              <a:ext cx="243046" cy="289142"/>
            </a:xfrm>
            <a:custGeom>
              <a:avLst/>
              <a:gdLst>
                <a:gd name="T0" fmla="*/ 0 w 3024"/>
                <a:gd name="T1" fmla="*/ 3563 h 3563"/>
                <a:gd name="T2" fmla="*/ 1200 w 3024"/>
                <a:gd name="T3" fmla="*/ 0 h 3563"/>
                <a:gd name="T4" fmla="*/ 3024 w 3024"/>
                <a:gd name="T5" fmla="*/ 737 h 3563"/>
                <a:gd name="T6" fmla="*/ 2021 w 3024"/>
                <a:gd name="T7" fmla="*/ 3319 h 3563"/>
                <a:gd name="T8" fmla="*/ 0 w 3024"/>
                <a:gd name="T9" fmla="*/ 3563 h 3563"/>
              </a:gdLst>
              <a:ahLst/>
              <a:cxnLst>
                <a:cxn ang="0">
                  <a:pos x="T0" y="T1"/>
                </a:cxn>
                <a:cxn ang="0">
                  <a:pos x="T2" y="T3"/>
                </a:cxn>
                <a:cxn ang="0">
                  <a:pos x="T4" y="T5"/>
                </a:cxn>
                <a:cxn ang="0">
                  <a:pos x="T6" y="T7"/>
                </a:cxn>
                <a:cxn ang="0">
                  <a:pos x="T8" y="T9"/>
                </a:cxn>
              </a:cxnLst>
              <a:rect l="0" t="0" r="r" b="b"/>
              <a:pathLst>
                <a:path w="3024" h="3563">
                  <a:moveTo>
                    <a:pt x="0" y="3563"/>
                  </a:moveTo>
                  <a:lnTo>
                    <a:pt x="1200" y="0"/>
                  </a:lnTo>
                  <a:lnTo>
                    <a:pt x="3024" y="737"/>
                  </a:lnTo>
                  <a:lnTo>
                    <a:pt x="2021" y="3319"/>
                  </a:lnTo>
                  <a:lnTo>
                    <a:pt x="0" y="3563"/>
                  </a:ln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121">
              <a:extLst>
                <a:ext uri="{FF2B5EF4-FFF2-40B4-BE49-F238E27FC236}">
                  <a16:creationId xmlns:a16="http://schemas.microsoft.com/office/drawing/2014/main" id="{17F8098B-76F6-4992-8DB6-A13D0A76A10A}"/>
                </a:ext>
              </a:extLst>
            </p:cNvPr>
            <p:cNvSpPr>
              <a:spLocks/>
            </p:cNvSpPr>
            <p:nvPr/>
          </p:nvSpPr>
          <p:spPr bwMode="auto">
            <a:xfrm>
              <a:off x="8793773" y="5621019"/>
              <a:ext cx="469331" cy="138285"/>
            </a:xfrm>
            <a:custGeom>
              <a:avLst/>
              <a:gdLst>
                <a:gd name="T0" fmla="*/ 2665 w 5835"/>
                <a:gd name="T1" fmla="*/ 32 h 1692"/>
                <a:gd name="T2" fmla="*/ 5442 w 5835"/>
                <a:gd name="T3" fmla="*/ 973 h 1692"/>
                <a:gd name="T4" fmla="*/ 5435 w 5835"/>
                <a:gd name="T5" fmla="*/ 1688 h 1692"/>
                <a:gd name="T6" fmla="*/ 799 w 5835"/>
                <a:gd name="T7" fmla="*/ 1660 h 1692"/>
                <a:gd name="T8" fmla="*/ 754 w 5835"/>
                <a:gd name="T9" fmla="*/ 0 h 1692"/>
                <a:gd name="T10" fmla="*/ 2665 w 5835"/>
                <a:gd name="T11" fmla="*/ 32 h 1692"/>
              </a:gdLst>
              <a:ahLst/>
              <a:cxnLst>
                <a:cxn ang="0">
                  <a:pos x="T0" y="T1"/>
                </a:cxn>
                <a:cxn ang="0">
                  <a:pos x="T2" y="T3"/>
                </a:cxn>
                <a:cxn ang="0">
                  <a:pos x="T4" y="T5"/>
                </a:cxn>
                <a:cxn ang="0">
                  <a:pos x="T6" y="T7"/>
                </a:cxn>
                <a:cxn ang="0">
                  <a:pos x="T8" y="T9"/>
                </a:cxn>
                <a:cxn ang="0">
                  <a:pos x="T10" y="T11"/>
                </a:cxn>
              </a:cxnLst>
              <a:rect l="0" t="0" r="r" b="b"/>
              <a:pathLst>
                <a:path w="5835" h="1692">
                  <a:moveTo>
                    <a:pt x="2665" y="32"/>
                  </a:moveTo>
                  <a:cubicBezTo>
                    <a:pt x="2665" y="32"/>
                    <a:pt x="4645" y="588"/>
                    <a:pt x="5442" y="973"/>
                  </a:cubicBezTo>
                  <a:cubicBezTo>
                    <a:pt x="5835" y="1163"/>
                    <a:pt x="5655" y="1692"/>
                    <a:pt x="5435" y="1688"/>
                  </a:cubicBezTo>
                  <a:cubicBezTo>
                    <a:pt x="5435" y="1688"/>
                    <a:pt x="1401" y="1664"/>
                    <a:pt x="799" y="1660"/>
                  </a:cubicBezTo>
                  <a:cubicBezTo>
                    <a:pt x="0" y="1655"/>
                    <a:pt x="754" y="0"/>
                    <a:pt x="754" y="0"/>
                  </a:cubicBezTo>
                  <a:lnTo>
                    <a:pt x="2665" y="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9" name="Freeform 122">
              <a:extLst>
                <a:ext uri="{FF2B5EF4-FFF2-40B4-BE49-F238E27FC236}">
                  <a16:creationId xmlns:a16="http://schemas.microsoft.com/office/drawing/2014/main" id="{CD71248A-D0DE-48C8-82E2-1C396C9A35F6}"/>
                </a:ext>
              </a:extLst>
            </p:cNvPr>
            <p:cNvSpPr>
              <a:spLocks/>
            </p:cNvSpPr>
            <p:nvPr/>
          </p:nvSpPr>
          <p:spPr bwMode="auto">
            <a:xfrm>
              <a:off x="8651297" y="2130382"/>
              <a:ext cx="620186" cy="972181"/>
            </a:xfrm>
            <a:custGeom>
              <a:avLst/>
              <a:gdLst>
                <a:gd name="T0" fmla="*/ 18 w 7653"/>
                <a:gd name="T1" fmla="*/ 7802 h 12088"/>
                <a:gd name="T2" fmla="*/ 917 w 7653"/>
                <a:gd name="T3" fmla="*/ 2664 h 12088"/>
                <a:gd name="T4" fmla="*/ 3398 w 7653"/>
                <a:gd name="T5" fmla="*/ 505 h 12088"/>
                <a:gd name="T6" fmla="*/ 4093 w 7653"/>
                <a:gd name="T7" fmla="*/ 0 h 12088"/>
                <a:gd name="T8" fmla="*/ 5115 w 7653"/>
                <a:gd name="T9" fmla="*/ 1446 h 12088"/>
                <a:gd name="T10" fmla="*/ 5408 w 7653"/>
                <a:gd name="T11" fmla="*/ 3264 h 12088"/>
                <a:gd name="T12" fmla="*/ 5013 w 7653"/>
                <a:gd name="T13" fmla="*/ 6741 h 12088"/>
                <a:gd name="T14" fmla="*/ 18 w 7653"/>
                <a:gd name="T15" fmla="*/ 7802 h 120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53" h="12088">
                  <a:moveTo>
                    <a:pt x="18" y="7802"/>
                  </a:moveTo>
                  <a:cubicBezTo>
                    <a:pt x="18" y="7802"/>
                    <a:pt x="755" y="3239"/>
                    <a:pt x="917" y="2664"/>
                  </a:cubicBezTo>
                  <a:cubicBezTo>
                    <a:pt x="917" y="2664"/>
                    <a:pt x="3480" y="720"/>
                    <a:pt x="3398" y="505"/>
                  </a:cubicBezTo>
                  <a:cubicBezTo>
                    <a:pt x="3595" y="459"/>
                    <a:pt x="4027" y="271"/>
                    <a:pt x="4093" y="0"/>
                  </a:cubicBezTo>
                  <a:cubicBezTo>
                    <a:pt x="4653" y="57"/>
                    <a:pt x="5251" y="416"/>
                    <a:pt x="5115" y="1446"/>
                  </a:cubicBezTo>
                  <a:cubicBezTo>
                    <a:pt x="5041" y="2009"/>
                    <a:pt x="5153" y="2472"/>
                    <a:pt x="5408" y="3264"/>
                  </a:cubicBezTo>
                  <a:cubicBezTo>
                    <a:pt x="5920" y="4851"/>
                    <a:pt x="4130" y="4956"/>
                    <a:pt x="5013" y="6741"/>
                  </a:cubicBezTo>
                  <a:cubicBezTo>
                    <a:pt x="7653" y="12088"/>
                    <a:pt x="0" y="8078"/>
                    <a:pt x="18" y="7802"/>
                  </a:cubicBezTo>
                  <a:close/>
                </a:path>
              </a:pathLst>
            </a:custGeom>
            <a:solidFill>
              <a:schemeClr val="tx2"/>
            </a:solidFill>
            <a:ln>
              <a:solidFill>
                <a:schemeClr val="accent6"/>
              </a:solidFill>
            </a:ln>
          </p:spPr>
          <p:txBody>
            <a:bodyPr vert="horz" wrap="square" lIns="91440" tIns="45720" rIns="91440" bIns="45720" numCol="1" anchor="t" anchorCtr="0" compatLnSpc="1">
              <a:prstTxWarp prst="textNoShape">
                <a:avLst/>
              </a:prstTxWarp>
            </a:bodyPr>
            <a:lstStyle/>
            <a:p>
              <a:endParaRPr lang="en-GB"/>
            </a:p>
          </p:txBody>
        </p:sp>
        <p:sp>
          <p:nvSpPr>
            <p:cNvPr id="120" name="Freeform 123">
              <a:extLst>
                <a:ext uri="{FF2B5EF4-FFF2-40B4-BE49-F238E27FC236}">
                  <a16:creationId xmlns:a16="http://schemas.microsoft.com/office/drawing/2014/main" id="{BDC517E4-F50F-4440-8F95-4B59D5237674}"/>
                </a:ext>
              </a:extLst>
            </p:cNvPr>
            <p:cNvSpPr>
              <a:spLocks/>
            </p:cNvSpPr>
            <p:nvPr/>
          </p:nvSpPr>
          <p:spPr bwMode="auto">
            <a:xfrm>
              <a:off x="8588439" y="2168096"/>
              <a:ext cx="473522" cy="1039229"/>
            </a:xfrm>
            <a:custGeom>
              <a:avLst/>
              <a:gdLst>
                <a:gd name="T0" fmla="*/ 275 w 5880"/>
                <a:gd name="T1" fmla="*/ 2588 h 12946"/>
                <a:gd name="T2" fmla="*/ 408 w 5880"/>
                <a:gd name="T3" fmla="*/ 6088 h 12946"/>
                <a:gd name="T4" fmla="*/ 295 w 5880"/>
                <a:gd name="T5" fmla="*/ 6559 h 12946"/>
                <a:gd name="T6" fmla="*/ 334 w 5880"/>
                <a:gd name="T7" fmla="*/ 6682 h 12946"/>
                <a:gd name="T8" fmla="*/ 2275 w 5880"/>
                <a:gd name="T9" fmla="*/ 12946 h 12946"/>
                <a:gd name="T10" fmla="*/ 3313 w 5880"/>
                <a:gd name="T11" fmla="*/ 8603 h 12946"/>
                <a:gd name="T12" fmla="*/ 3313 w 5880"/>
                <a:gd name="T13" fmla="*/ 8602 h 12946"/>
                <a:gd name="T14" fmla="*/ 3841 w 5880"/>
                <a:gd name="T15" fmla="*/ 6400 h 12946"/>
                <a:gd name="T16" fmla="*/ 3840 w 5880"/>
                <a:gd name="T17" fmla="*/ 6399 h 12946"/>
                <a:gd name="T18" fmla="*/ 3871 w 5880"/>
                <a:gd name="T19" fmla="*/ 4644 h 12946"/>
                <a:gd name="T20" fmla="*/ 5403 w 5880"/>
                <a:gd name="T21" fmla="*/ 4468 h 12946"/>
                <a:gd name="T22" fmla="*/ 5522 w 5880"/>
                <a:gd name="T23" fmla="*/ 3697 h 12946"/>
                <a:gd name="T24" fmla="*/ 5522 w 5880"/>
                <a:gd name="T25" fmla="*/ 3696 h 12946"/>
                <a:gd name="T26" fmla="*/ 5537 w 5880"/>
                <a:gd name="T27" fmla="*/ 3216 h 12946"/>
                <a:gd name="T28" fmla="*/ 5480 w 5880"/>
                <a:gd name="T29" fmla="*/ 2953 h 12946"/>
                <a:gd name="T30" fmla="*/ 5518 w 5880"/>
                <a:gd name="T31" fmla="*/ 2888 h 12946"/>
                <a:gd name="T32" fmla="*/ 5789 w 5880"/>
                <a:gd name="T33" fmla="*/ 2436 h 12946"/>
                <a:gd name="T34" fmla="*/ 5274 w 5880"/>
                <a:gd name="T35" fmla="*/ 1769 h 12946"/>
                <a:gd name="T36" fmla="*/ 5261 w 5880"/>
                <a:gd name="T37" fmla="*/ 1434 h 12946"/>
                <a:gd name="T38" fmla="*/ 5319 w 5880"/>
                <a:gd name="T39" fmla="*/ 800 h 12946"/>
                <a:gd name="T40" fmla="*/ 4963 w 5880"/>
                <a:gd name="T41" fmla="*/ 0 h 12946"/>
                <a:gd name="T42" fmla="*/ 4166 w 5880"/>
                <a:gd name="T43" fmla="*/ 259 h 12946"/>
                <a:gd name="T44" fmla="*/ 4165 w 5880"/>
                <a:gd name="T45" fmla="*/ 259 h 12946"/>
                <a:gd name="T46" fmla="*/ 150 w 5880"/>
                <a:gd name="T47" fmla="*/ 1746 h 12946"/>
                <a:gd name="T48" fmla="*/ 275 w 5880"/>
                <a:gd name="T49" fmla="*/ 2588 h 12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80" h="12946">
                  <a:moveTo>
                    <a:pt x="275" y="2588"/>
                  </a:moveTo>
                  <a:cubicBezTo>
                    <a:pt x="275" y="2588"/>
                    <a:pt x="585" y="4848"/>
                    <a:pt x="408" y="6088"/>
                  </a:cubicBezTo>
                  <a:cubicBezTo>
                    <a:pt x="382" y="6270"/>
                    <a:pt x="345" y="6431"/>
                    <a:pt x="295" y="6559"/>
                  </a:cubicBezTo>
                  <a:lnTo>
                    <a:pt x="334" y="6682"/>
                  </a:lnTo>
                  <a:lnTo>
                    <a:pt x="2275" y="12946"/>
                  </a:lnTo>
                  <a:lnTo>
                    <a:pt x="3313" y="8603"/>
                  </a:lnTo>
                  <a:lnTo>
                    <a:pt x="3313" y="8602"/>
                  </a:lnTo>
                  <a:lnTo>
                    <a:pt x="3841" y="6400"/>
                  </a:lnTo>
                  <a:cubicBezTo>
                    <a:pt x="3841" y="6400"/>
                    <a:pt x="3840" y="6400"/>
                    <a:pt x="3840" y="6399"/>
                  </a:cubicBezTo>
                  <a:cubicBezTo>
                    <a:pt x="3733" y="6002"/>
                    <a:pt x="3607" y="5223"/>
                    <a:pt x="3871" y="4644"/>
                  </a:cubicBezTo>
                  <a:cubicBezTo>
                    <a:pt x="3984" y="4398"/>
                    <a:pt x="5081" y="4816"/>
                    <a:pt x="5403" y="4468"/>
                  </a:cubicBezTo>
                  <a:cubicBezTo>
                    <a:pt x="5640" y="4214"/>
                    <a:pt x="5352" y="3877"/>
                    <a:pt x="5522" y="3697"/>
                  </a:cubicBezTo>
                  <a:cubicBezTo>
                    <a:pt x="5522" y="3697"/>
                    <a:pt x="5522" y="3697"/>
                    <a:pt x="5522" y="3696"/>
                  </a:cubicBezTo>
                  <a:cubicBezTo>
                    <a:pt x="5329" y="3568"/>
                    <a:pt x="5537" y="3216"/>
                    <a:pt x="5537" y="3216"/>
                  </a:cubicBezTo>
                  <a:cubicBezTo>
                    <a:pt x="5501" y="3134"/>
                    <a:pt x="5459" y="3034"/>
                    <a:pt x="5480" y="2953"/>
                  </a:cubicBezTo>
                  <a:cubicBezTo>
                    <a:pt x="5487" y="2925"/>
                    <a:pt x="5491" y="2897"/>
                    <a:pt x="5518" y="2888"/>
                  </a:cubicBezTo>
                  <a:cubicBezTo>
                    <a:pt x="5676" y="2837"/>
                    <a:pt x="5880" y="2659"/>
                    <a:pt x="5789" y="2436"/>
                  </a:cubicBezTo>
                  <a:cubicBezTo>
                    <a:pt x="5731" y="2296"/>
                    <a:pt x="5400" y="2148"/>
                    <a:pt x="5274" y="1769"/>
                  </a:cubicBezTo>
                  <a:cubicBezTo>
                    <a:pt x="5238" y="1661"/>
                    <a:pt x="5237" y="1545"/>
                    <a:pt x="5261" y="1434"/>
                  </a:cubicBezTo>
                  <a:cubicBezTo>
                    <a:pt x="5317" y="1178"/>
                    <a:pt x="5332" y="971"/>
                    <a:pt x="5319" y="800"/>
                  </a:cubicBezTo>
                  <a:cubicBezTo>
                    <a:pt x="5291" y="452"/>
                    <a:pt x="5110" y="185"/>
                    <a:pt x="4963" y="0"/>
                  </a:cubicBezTo>
                  <a:cubicBezTo>
                    <a:pt x="4963" y="143"/>
                    <a:pt x="4642" y="209"/>
                    <a:pt x="4166" y="259"/>
                  </a:cubicBezTo>
                  <a:lnTo>
                    <a:pt x="4165" y="259"/>
                  </a:lnTo>
                  <a:cubicBezTo>
                    <a:pt x="2806" y="403"/>
                    <a:pt x="184" y="421"/>
                    <a:pt x="150" y="1746"/>
                  </a:cubicBezTo>
                  <a:cubicBezTo>
                    <a:pt x="149" y="1749"/>
                    <a:pt x="0" y="2658"/>
                    <a:pt x="275" y="2588"/>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124">
              <a:extLst>
                <a:ext uri="{FF2B5EF4-FFF2-40B4-BE49-F238E27FC236}">
                  <a16:creationId xmlns:a16="http://schemas.microsoft.com/office/drawing/2014/main" id="{7AF2C5CB-AD9A-4396-B188-406D7E59145A}"/>
                </a:ext>
              </a:extLst>
            </p:cNvPr>
            <p:cNvSpPr>
              <a:spLocks/>
            </p:cNvSpPr>
            <p:nvPr/>
          </p:nvSpPr>
          <p:spPr bwMode="auto">
            <a:xfrm>
              <a:off x="8927867" y="2298000"/>
              <a:ext cx="67047" cy="20953"/>
            </a:xfrm>
            <a:custGeom>
              <a:avLst/>
              <a:gdLst>
                <a:gd name="T0" fmla="*/ 625 w 847"/>
                <a:gd name="T1" fmla="*/ 224 h 283"/>
                <a:gd name="T2" fmla="*/ 36 w 847"/>
                <a:gd name="T3" fmla="*/ 277 h 283"/>
                <a:gd name="T4" fmla="*/ 530 w 847"/>
                <a:gd name="T5" fmla="*/ 111 h 283"/>
                <a:gd name="T6" fmla="*/ 826 w 847"/>
                <a:gd name="T7" fmla="*/ 15 h 283"/>
                <a:gd name="T8" fmla="*/ 625 w 847"/>
                <a:gd name="T9" fmla="*/ 224 h 283"/>
              </a:gdLst>
              <a:ahLst/>
              <a:cxnLst>
                <a:cxn ang="0">
                  <a:pos x="T0" y="T1"/>
                </a:cxn>
                <a:cxn ang="0">
                  <a:pos x="T2" y="T3"/>
                </a:cxn>
                <a:cxn ang="0">
                  <a:pos x="T4" y="T5"/>
                </a:cxn>
                <a:cxn ang="0">
                  <a:pos x="T6" y="T7"/>
                </a:cxn>
                <a:cxn ang="0">
                  <a:pos x="T8" y="T9"/>
                </a:cxn>
              </a:cxnLst>
              <a:rect l="0" t="0" r="r" b="b"/>
              <a:pathLst>
                <a:path w="847" h="283">
                  <a:moveTo>
                    <a:pt x="625" y="224"/>
                  </a:moveTo>
                  <a:cubicBezTo>
                    <a:pt x="314" y="219"/>
                    <a:pt x="50" y="275"/>
                    <a:pt x="36" y="277"/>
                  </a:cubicBezTo>
                  <a:cubicBezTo>
                    <a:pt x="0" y="283"/>
                    <a:pt x="134" y="173"/>
                    <a:pt x="530" y="111"/>
                  </a:cubicBezTo>
                  <a:cubicBezTo>
                    <a:pt x="654" y="91"/>
                    <a:pt x="778" y="54"/>
                    <a:pt x="826" y="15"/>
                  </a:cubicBezTo>
                  <a:cubicBezTo>
                    <a:pt x="847" y="0"/>
                    <a:pt x="764" y="204"/>
                    <a:pt x="625" y="224"/>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125">
              <a:extLst>
                <a:ext uri="{FF2B5EF4-FFF2-40B4-BE49-F238E27FC236}">
                  <a16:creationId xmlns:a16="http://schemas.microsoft.com/office/drawing/2014/main" id="{F30533BD-A1C5-49D1-821E-B37036BF416C}"/>
                </a:ext>
              </a:extLst>
            </p:cNvPr>
            <p:cNvSpPr>
              <a:spLocks/>
            </p:cNvSpPr>
            <p:nvPr/>
          </p:nvSpPr>
          <p:spPr bwMode="auto">
            <a:xfrm>
              <a:off x="8965580" y="2306381"/>
              <a:ext cx="12573" cy="20953"/>
            </a:xfrm>
            <a:custGeom>
              <a:avLst/>
              <a:gdLst>
                <a:gd name="T0" fmla="*/ 183 w 188"/>
                <a:gd name="T1" fmla="*/ 122 h 257"/>
                <a:gd name="T2" fmla="*/ 103 w 188"/>
                <a:gd name="T3" fmla="*/ 253 h 257"/>
                <a:gd name="T4" fmla="*/ 5 w 188"/>
                <a:gd name="T5" fmla="*/ 134 h 257"/>
                <a:gd name="T6" fmla="*/ 85 w 188"/>
                <a:gd name="T7" fmla="*/ 3 h 257"/>
                <a:gd name="T8" fmla="*/ 183 w 188"/>
                <a:gd name="T9" fmla="*/ 122 h 257"/>
              </a:gdLst>
              <a:ahLst/>
              <a:cxnLst>
                <a:cxn ang="0">
                  <a:pos x="T0" y="T1"/>
                </a:cxn>
                <a:cxn ang="0">
                  <a:pos x="T2" y="T3"/>
                </a:cxn>
                <a:cxn ang="0">
                  <a:pos x="T4" y="T5"/>
                </a:cxn>
                <a:cxn ang="0">
                  <a:pos x="T6" y="T7"/>
                </a:cxn>
                <a:cxn ang="0">
                  <a:pos x="T8" y="T9"/>
                </a:cxn>
              </a:cxnLst>
              <a:rect l="0" t="0" r="r" b="b"/>
              <a:pathLst>
                <a:path w="188" h="257">
                  <a:moveTo>
                    <a:pt x="183" y="122"/>
                  </a:moveTo>
                  <a:cubicBezTo>
                    <a:pt x="188" y="191"/>
                    <a:pt x="152" y="250"/>
                    <a:pt x="103" y="253"/>
                  </a:cubicBezTo>
                  <a:cubicBezTo>
                    <a:pt x="54" y="257"/>
                    <a:pt x="9" y="203"/>
                    <a:pt x="5" y="134"/>
                  </a:cubicBezTo>
                  <a:cubicBezTo>
                    <a:pt x="0" y="66"/>
                    <a:pt x="36" y="7"/>
                    <a:pt x="85" y="3"/>
                  </a:cubicBezTo>
                  <a:cubicBezTo>
                    <a:pt x="134" y="0"/>
                    <a:pt x="178" y="53"/>
                    <a:pt x="183" y="122"/>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Freeform 126">
              <a:extLst>
                <a:ext uri="{FF2B5EF4-FFF2-40B4-BE49-F238E27FC236}">
                  <a16:creationId xmlns:a16="http://schemas.microsoft.com/office/drawing/2014/main" id="{2D50E6AB-CF3E-4FD0-8CE7-CA38E0DA8138}"/>
                </a:ext>
              </a:extLst>
            </p:cNvPr>
            <p:cNvSpPr>
              <a:spLocks/>
            </p:cNvSpPr>
            <p:nvPr/>
          </p:nvSpPr>
          <p:spPr bwMode="auto">
            <a:xfrm>
              <a:off x="8894344" y="2247715"/>
              <a:ext cx="108951" cy="41904"/>
            </a:xfrm>
            <a:custGeom>
              <a:avLst/>
              <a:gdLst>
                <a:gd name="T0" fmla="*/ 80 w 1357"/>
                <a:gd name="T1" fmla="*/ 459 h 496"/>
                <a:gd name="T2" fmla="*/ 724 w 1357"/>
                <a:gd name="T3" fmla="*/ 378 h 496"/>
                <a:gd name="T4" fmla="*/ 1177 w 1357"/>
                <a:gd name="T5" fmla="*/ 372 h 496"/>
                <a:gd name="T6" fmla="*/ 1354 w 1357"/>
                <a:gd name="T7" fmla="*/ 205 h 496"/>
                <a:gd name="T8" fmla="*/ 1312 w 1357"/>
                <a:gd name="T9" fmla="*/ 148 h 496"/>
                <a:gd name="T10" fmla="*/ 80 w 1357"/>
                <a:gd name="T11" fmla="*/ 459 h 496"/>
              </a:gdLst>
              <a:ahLst/>
              <a:cxnLst>
                <a:cxn ang="0">
                  <a:pos x="T0" y="T1"/>
                </a:cxn>
                <a:cxn ang="0">
                  <a:pos x="T2" y="T3"/>
                </a:cxn>
                <a:cxn ang="0">
                  <a:pos x="T4" y="T5"/>
                </a:cxn>
                <a:cxn ang="0">
                  <a:pos x="T6" y="T7"/>
                </a:cxn>
                <a:cxn ang="0">
                  <a:pos x="T8" y="T9"/>
                </a:cxn>
                <a:cxn ang="0">
                  <a:pos x="T10" y="T11"/>
                </a:cxn>
              </a:cxnLst>
              <a:rect l="0" t="0" r="r" b="b"/>
              <a:pathLst>
                <a:path w="1357" h="496">
                  <a:moveTo>
                    <a:pt x="80" y="459"/>
                  </a:moveTo>
                  <a:cubicBezTo>
                    <a:pt x="80" y="459"/>
                    <a:pt x="313" y="383"/>
                    <a:pt x="724" y="378"/>
                  </a:cubicBezTo>
                  <a:cubicBezTo>
                    <a:pt x="857" y="376"/>
                    <a:pt x="1013" y="414"/>
                    <a:pt x="1177" y="372"/>
                  </a:cubicBezTo>
                  <a:cubicBezTo>
                    <a:pt x="1295" y="341"/>
                    <a:pt x="1349" y="268"/>
                    <a:pt x="1354" y="205"/>
                  </a:cubicBezTo>
                  <a:cubicBezTo>
                    <a:pt x="1357" y="178"/>
                    <a:pt x="1338" y="152"/>
                    <a:pt x="1312" y="148"/>
                  </a:cubicBezTo>
                  <a:cubicBezTo>
                    <a:pt x="329" y="0"/>
                    <a:pt x="0" y="496"/>
                    <a:pt x="80" y="459"/>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Freeform 127">
              <a:extLst>
                <a:ext uri="{FF2B5EF4-FFF2-40B4-BE49-F238E27FC236}">
                  <a16:creationId xmlns:a16="http://schemas.microsoft.com/office/drawing/2014/main" id="{4FB08BE9-6477-4998-974F-04C7B247E4D6}"/>
                </a:ext>
              </a:extLst>
            </p:cNvPr>
            <p:cNvSpPr>
              <a:spLocks/>
            </p:cNvSpPr>
            <p:nvPr/>
          </p:nvSpPr>
          <p:spPr bwMode="auto">
            <a:xfrm>
              <a:off x="8986533" y="2423713"/>
              <a:ext cx="54477" cy="50285"/>
            </a:xfrm>
            <a:custGeom>
              <a:avLst/>
              <a:gdLst>
                <a:gd name="T0" fmla="*/ 12 w 659"/>
                <a:gd name="T1" fmla="*/ 244 h 649"/>
                <a:gd name="T2" fmla="*/ 435 w 659"/>
                <a:gd name="T3" fmla="*/ 78 h 649"/>
                <a:gd name="T4" fmla="*/ 599 w 659"/>
                <a:gd name="T5" fmla="*/ 23 h 649"/>
                <a:gd name="T6" fmla="*/ 507 w 659"/>
                <a:gd name="T7" fmla="*/ 295 h 649"/>
                <a:gd name="T8" fmla="*/ 597 w 659"/>
                <a:gd name="T9" fmla="*/ 482 h 649"/>
                <a:gd name="T10" fmla="*/ 12 w 659"/>
                <a:gd name="T11" fmla="*/ 244 h 649"/>
              </a:gdLst>
              <a:ahLst/>
              <a:cxnLst>
                <a:cxn ang="0">
                  <a:pos x="T0" y="T1"/>
                </a:cxn>
                <a:cxn ang="0">
                  <a:pos x="T2" y="T3"/>
                </a:cxn>
                <a:cxn ang="0">
                  <a:pos x="T4" y="T5"/>
                </a:cxn>
                <a:cxn ang="0">
                  <a:pos x="T6" y="T7"/>
                </a:cxn>
                <a:cxn ang="0">
                  <a:pos x="T8" y="T9"/>
                </a:cxn>
                <a:cxn ang="0">
                  <a:pos x="T10" y="T11"/>
                </a:cxn>
              </a:cxnLst>
              <a:rect l="0" t="0" r="r" b="b"/>
              <a:pathLst>
                <a:path w="659" h="649">
                  <a:moveTo>
                    <a:pt x="12" y="244"/>
                  </a:moveTo>
                  <a:cubicBezTo>
                    <a:pt x="0" y="194"/>
                    <a:pt x="136" y="287"/>
                    <a:pt x="435" y="78"/>
                  </a:cubicBezTo>
                  <a:cubicBezTo>
                    <a:pt x="495" y="27"/>
                    <a:pt x="586" y="0"/>
                    <a:pt x="599" y="23"/>
                  </a:cubicBezTo>
                  <a:cubicBezTo>
                    <a:pt x="659" y="124"/>
                    <a:pt x="572" y="243"/>
                    <a:pt x="507" y="295"/>
                  </a:cubicBezTo>
                  <a:cubicBezTo>
                    <a:pt x="573" y="325"/>
                    <a:pt x="637" y="396"/>
                    <a:pt x="597" y="482"/>
                  </a:cubicBezTo>
                  <a:cubicBezTo>
                    <a:pt x="522" y="649"/>
                    <a:pt x="23" y="293"/>
                    <a:pt x="12" y="244"/>
                  </a:cubicBez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128">
              <a:extLst>
                <a:ext uri="{FF2B5EF4-FFF2-40B4-BE49-F238E27FC236}">
                  <a16:creationId xmlns:a16="http://schemas.microsoft.com/office/drawing/2014/main" id="{F1834BC5-7B39-4E7B-A640-A54B9ABAE49B}"/>
                </a:ext>
              </a:extLst>
            </p:cNvPr>
            <p:cNvSpPr>
              <a:spLocks/>
            </p:cNvSpPr>
            <p:nvPr/>
          </p:nvSpPr>
          <p:spPr bwMode="auto">
            <a:xfrm>
              <a:off x="8194537" y="2666759"/>
              <a:ext cx="1072755" cy="842279"/>
            </a:xfrm>
            <a:custGeom>
              <a:avLst/>
              <a:gdLst>
                <a:gd name="T0" fmla="*/ 12016 w 13259"/>
                <a:gd name="T1" fmla="*/ 765 h 10467"/>
                <a:gd name="T2" fmla="*/ 8635 w 13259"/>
                <a:gd name="T3" fmla="*/ 1 h 10467"/>
                <a:gd name="T4" fmla="*/ 5365 w 13259"/>
                <a:gd name="T5" fmla="*/ 328 h 10467"/>
                <a:gd name="T6" fmla="*/ 2129 w 13259"/>
                <a:gd name="T7" fmla="*/ 1157 h 10467"/>
                <a:gd name="T8" fmla="*/ 2632 w 13259"/>
                <a:gd name="T9" fmla="*/ 6480 h 10467"/>
                <a:gd name="T10" fmla="*/ 4114 w 13259"/>
                <a:gd name="T11" fmla="*/ 10467 h 10467"/>
                <a:gd name="T12" fmla="*/ 10287 w 13259"/>
                <a:gd name="T13" fmla="*/ 10431 h 10467"/>
                <a:gd name="T14" fmla="*/ 10796 w 13259"/>
                <a:gd name="T15" fmla="*/ 7377 h 10467"/>
                <a:gd name="T16" fmla="*/ 12016 w 13259"/>
                <a:gd name="T17" fmla="*/ 765 h 10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59" h="10467">
                  <a:moveTo>
                    <a:pt x="12016" y="765"/>
                  </a:moveTo>
                  <a:cubicBezTo>
                    <a:pt x="11170" y="271"/>
                    <a:pt x="8799" y="0"/>
                    <a:pt x="8635" y="1"/>
                  </a:cubicBezTo>
                  <a:cubicBezTo>
                    <a:pt x="7802" y="845"/>
                    <a:pt x="6699" y="855"/>
                    <a:pt x="5365" y="328"/>
                  </a:cubicBezTo>
                  <a:cubicBezTo>
                    <a:pt x="5365" y="328"/>
                    <a:pt x="3266" y="456"/>
                    <a:pt x="2129" y="1157"/>
                  </a:cubicBezTo>
                  <a:cubicBezTo>
                    <a:pt x="0" y="2864"/>
                    <a:pt x="1962" y="6092"/>
                    <a:pt x="2632" y="6480"/>
                  </a:cubicBezTo>
                  <a:cubicBezTo>
                    <a:pt x="2914" y="7260"/>
                    <a:pt x="4114" y="10467"/>
                    <a:pt x="4114" y="10467"/>
                  </a:cubicBezTo>
                  <a:lnTo>
                    <a:pt x="10287" y="10431"/>
                  </a:lnTo>
                  <a:lnTo>
                    <a:pt x="10796" y="7377"/>
                  </a:lnTo>
                  <a:cubicBezTo>
                    <a:pt x="11220" y="8365"/>
                    <a:pt x="13259" y="1491"/>
                    <a:pt x="12016" y="7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6" name="Freeform 129">
              <a:extLst>
                <a:ext uri="{FF2B5EF4-FFF2-40B4-BE49-F238E27FC236}">
                  <a16:creationId xmlns:a16="http://schemas.microsoft.com/office/drawing/2014/main" id="{37719855-6351-4397-9FF9-45C12470F464}"/>
                </a:ext>
              </a:extLst>
            </p:cNvPr>
            <p:cNvSpPr>
              <a:spLocks/>
            </p:cNvSpPr>
            <p:nvPr/>
          </p:nvSpPr>
          <p:spPr bwMode="auto">
            <a:xfrm>
              <a:off x="8332823" y="2046573"/>
              <a:ext cx="666282" cy="850660"/>
            </a:xfrm>
            <a:custGeom>
              <a:avLst/>
              <a:gdLst>
                <a:gd name="T0" fmla="*/ 8258 w 8287"/>
                <a:gd name="T1" fmla="*/ 894 h 10597"/>
                <a:gd name="T2" fmla="*/ 7241 w 8287"/>
                <a:gd name="T3" fmla="*/ 421 h 10597"/>
                <a:gd name="T4" fmla="*/ 6341 w 8287"/>
                <a:gd name="T5" fmla="*/ 377 h 10597"/>
                <a:gd name="T6" fmla="*/ 3742 w 8287"/>
                <a:gd name="T7" fmla="*/ 400 h 10597"/>
                <a:gd name="T8" fmla="*/ 1485 w 8287"/>
                <a:gd name="T9" fmla="*/ 4776 h 10597"/>
                <a:gd name="T10" fmla="*/ 176 w 8287"/>
                <a:gd name="T11" fmla="*/ 9033 h 10597"/>
                <a:gd name="T12" fmla="*/ 3546 w 8287"/>
                <a:gd name="T13" fmla="*/ 8767 h 10597"/>
                <a:gd name="T14" fmla="*/ 5397 w 8287"/>
                <a:gd name="T15" fmla="*/ 6757 h 10597"/>
                <a:gd name="T16" fmla="*/ 5889 w 8287"/>
                <a:gd name="T17" fmla="*/ 4512 h 10597"/>
                <a:gd name="T18" fmla="*/ 5629 w 8287"/>
                <a:gd name="T19" fmla="*/ 4703 h 10597"/>
                <a:gd name="T20" fmla="*/ 5284 w 8287"/>
                <a:gd name="T21" fmla="*/ 4366 h 10597"/>
                <a:gd name="T22" fmla="*/ 5030 w 8287"/>
                <a:gd name="T23" fmla="*/ 3698 h 10597"/>
                <a:gd name="T24" fmla="*/ 5162 w 8287"/>
                <a:gd name="T25" fmla="*/ 3273 h 10597"/>
                <a:gd name="T26" fmla="*/ 5651 w 8287"/>
                <a:gd name="T27" fmla="*/ 3197 h 10597"/>
                <a:gd name="T28" fmla="*/ 6058 w 8287"/>
                <a:gd name="T29" fmla="*/ 3585 h 10597"/>
                <a:gd name="T30" fmla="*/ 8127 w 8287"/>
                <a:gd name="T31" fmla="*/ 1496 h 10597"/>
                <a:gd name="T32" fmla="*/ 8258 w 8287"/>
                <a:gd name="T33" fmla="*/ 894 h 10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87" h="10597">
                  <a:moveTo>
                    <a:pt x="8258" y="894"/>
                  </a:moveTo>
                  <a:cubicBezTo>
                    <a:pt x="8228" y="586"/>
                    <a:pt x="7969" y="314"/>
                    <a:pt x="7241" y="421"/>
                  </a:cubicBezTo>
                  <a:cubicBezTo>
                    <a:pt x="6942" y="465"/>
                    <a:pt x="6643" y="431"/>
                    <a:pt x="6341" y="377"/>
                  </a:cubicBezTo>
                  <a:cubicBezTo>
                    <a:pt x="5493" y="225"/>
                    <a:pt x="4858" y="0"/>
                    <a:pt x="3742" y="400"/>
                  </a:cubicBezTo>
                  <a:cubicBezTo>
                    <a:pt x="1466" y="1216"/>
                    <a:pt x="1996" y="3402"/>
                    <a:pt x="1485" y="4776"/>
                  </a:cubicBezTo>
                  <a:cubicBezTo>
                    <a:pt x="895" y="6360"/>
                    <a:pt x="0" y="6939"/>
                    <a:pt x="176" y="9033"/>
                  </a:cubicBezTo>
                  <a:cubicBezTo>
                    <a:pt x="1529" y="8326"/>
                    <a:pt x="1853" y="10597"/>
                    <a:pt x="3546" y="8767"/>
                  </a:cubicBezTo>
                  <a:cubicBezTo>
                    <a:pt x="4271" y="7985"/>
                    <a:pt x="5162" y="8974"/>
                    <a:pt x="5397" y="6757"/>
                  </a:cubicBezTo>
                  <a:cubicBezTo>
                    <a:pt x="5509" y="5706"/>
                    <a:pt x="6570" y="5436"/>
                    <a:pt x="5889" y="4512"/>
                  </a:cubicBezTo>
                  <a:cubicBezTo>
                    <a:pt x="5863" y="4666"/>
                    <a:pt x="5751" y="4728"/>
                    <a:pt x="5629" y="4703"/>
                  </a:cubicBezTo>
                  <a:cubicBezTo>
                    <a:pt x="5480" y="4671"/>
                    <a:pt x="5346" y="4491"/>
                    <a:pt x="5284" y="4366"/>
                  </a:cubicBezTo>
                  <a:cubicBezTo>
                    <a:pt x="5216" y="4227"/>
                    <a:pt x="5054" y="3937"/>
                    <a:pt x="5030" y="3698"/>
                  </a:cubicBezTo>
                  <a:cubicBezTo>
                    <a:pt x="5015" y="3541"/>
                    <a:pt x="5065" y="3361"/>
                    <a:pt x="5162" y="3273"/>
                  </a:cubicBezTo>
                  <a:cubicBezTo>
                    <a:pt x="5261" y="3183"/>
                    <a:pt x="5428" y="3074"/>
                    <a:pt x="5651" y="3197"/>
                  </a:cubicBezTo>
                  <a:cubicBezTo>
                    <a:pt x="5832" y="3297"/>
                    <a:pt x="6058" y="3585"/>
                    <a:pt x="6058" y="3585"/>
                  </a:cubicBezTo>
                  <a:cubicBezTo>
                    <a:pt x="6794" y="3189"/>
                    <a:pt x="8141" y="2002"/>
                    <a:pt x="8127" y="1496"/>
                  </a:cubicBezTo>
                  <a:cubicBezTo>
                    <a:pt x="8287" y="1394"/>
                    <a:pt x="8284" y="1156"/>
                    <a:pt x="8258" y="894"/>
                  </a:cubicBezTo>
                  <a:close/>
                </a:path>
              </a:pathLst>
            </a:custGeom>
            <a:solidFill>
              <a:schemeClr val="tx2"/>
            </a:solidFill>
            <a:ln>
              <a:solidFill>
                <a:schemeClr val="accent6"/>
              </a:solidFill>
            </a:ln>
          </p:spPr>
          <p:txBody>
            <a:bodyPr vert="horz" wrap="square" lIns="91440" tIns="45720" rIns="91440" bIns="45720" numCol="1" anchor="t" anchorCtr="0" compatLnSpc="1">
              <a:prstTxWarp prst="textNoShape">
                <a:avLst/>
              </a:prstTxWarp>
            </a:bodyPr>
            <a:lstStyle/>
            <a:p>
              <a:endParaRPr lang="en-GB"/>
            </a:p>
          </p:txBody>
        </p:sp>
        <p:sp>
          <p:nvSpPr>
            <p:cNvPr id="127" name="Freeform 130">
              <a:extLst>
                <a:ext uri="{FF2B5EF4-FFF2-40B4-BE49-F238E27FC236}">
                  <a16:creationId xmlns:a16="http://schemas.microsoft.com/office/drawing/2014/main" id="{520621CD-67CC-4A6D-97E6-FE1812C4B04B}"/>
                </a:ext>
              </a:extLst>
            </p:cNvPr>
            <p:cNvSpPr>
              <a:spLocks/>
            </p:cNvSpPr>
            <p:nvPr/>
          </p:nvSpPr>
          <p:spPr bwMode="auto">
            <a:xfrm>
              <a:off x="8253203" y="3509037"/>
              <a:ext cx="1294850" cy="2078458"/>
            </a:xfrm>
            <a:custGeom>
              <a:avLst/>
              <a:gdLst>
                <a:gd name="T0" fmla="*/ 10617 w 16019"/>
                <a:gd name="T1" fmla="*/ 25788 h 25788"/>
                <a:gd name="T2" fmla="*/ 6278 w 16019"/>
                <a:gd name="T3" fmla="*/ 25717 h 25788"/>
                <a:gd name="T4" fmla="*/ 9383 w 16019"/>
                <a:gd name="T5" fmla="*/ 13687 h 25788"/>
                <a:gd name="T6" fmla="*/ 4021 w 16019"/>
                <a:gd name="T7" fmla="*/ 10477 h 25788"/>
                <a:gd name="T8" fmla="*/ 1657 w 16019"/>
                <a:gd name="T9" fmla="*/ 3139 h 25788"/>
                <a:gd name="T10" fmla="*/ 3386 w 16019"/>
                <a:gd name="T11" fmla="*/ 0 h 25788"/>
                <a:gd name="T12" fmla="*/ 6737 w 16019"/>
                <a:gd name="T13" fmla="*/ 5503 h 25788"/>
                <a:gd name="T14" fmla="*/ 13681 w 16019"/>
                <a:gd name="T15" fmla="*/ 9825 h 25788"/>
                <a:gd name="T16" fmla="*/ 15242 w 16019"/>
                <a:gd name="T17" fmla="*/ 14532 h 25788"/>
                <a:gd name="T18" fmla="*/ 10617 w 16019"/>
                <a:gd name="T19" fmla="*/ 25788 h 25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19" h="25788">
                  <a:moveTo>
                    <a:pt x="10617" y="25788"/>
                  </a:moveTo>
                  <a:lnTo>
                    <a:pt x="6278" y="25717"/>
                  </a:lnTo>
                  <a:lnTo>
                    <a:pt x="9383" y="13687"/>
                  </a:lnTo>
                  <a:cubicBezTo>
                    <a:pt x="9383" y="13687"/>
                    <a:pt x="5252" y="11333"/>
                    <a:pt x="4021" y="10477"/>
                  </a:cubicBezTo>
                  <a:cubicBezTo>
                    <a:pt x="1379" y="8641"/>
                    <a:pt x="0" y="6809"/>
                    <a:pt x="1657" y="3139"/>
                  </a:cubicBezTo>
                  <a:cubicBezTo>
                    <a:pt x="2151" y="2046"/>
                    <a:pt x="3386" y="0"/>
                    <a:pt x="3386" y="0"/>
                  </a:cubicBezTo>
                  <a:lnTo>
                    <a:pt x="6737" y="5503"/>
                  </a:lnTo>
                  <a:cubicBezTo>
                    <a:pt x="6737" y="5503"/>
                    <a:pt x="11701" y="8515"/>
                    <a:pt x="13681" y="9825"/>
                  </a:cubicBezTo>
                  <a:cubicBezTo>
                    <a:pt x="15268" y="10875"/>
                    <a:pt x="16019" y="12796"/>
                    <a:pt x="15242" y="14532"/>
                  </a:cubicBezTo>
                  <a:lnTo>
                    <a:pt x="10617" y="25788"/>
                  </a:ln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131">
              <a:extLst>
                <a:ext uri="{FF2B5EF4-FFF2-40B4-BE49-F238E27FC236}">
                  <a16:creationId xmlns:a16="http://schemas.microsoft.com/office/drawing/2014/main" id="{52464B5D-E4DA-48A7-8DE4-9871CC047E9F}"/>
                </a:ext>
              </a:extLst>
            </p:cNvPr>
            <p:cNvSpPr>
              <a:spLocks/>
            </p:cNvSpPr>
            <p:nvPr/>
          </p:nvSpPr>
          <p:spPr bwMode="auto">
            <a:xfrm>
              <a:off x="8529773" y="3504847"/>
              <a:ext cx="1487610" cy="2078458"/>
            </a:xfrm>
            <a:custGeom>
              <a:avLst/>
              <a:gdLst>
                <a:gd name="T0" fmla="*/ 14110 w 18450"/>
                <a:gd name="T1" fmla="*/ 25788 h 25788"/>
                <a:gd name="T2" fmla="*/ 12064 w 18450"/>
                <a:gd name="T3" fmla="*/ 13864 h 25788"/>
                <a:gd name="T4" fmla="*/ 2463 w 18450"/>
                <a:gd name="T5" fmla="*/ 8430 h 25788"/>
                <a:gd name="T6" fmla="*/ 0 w 18450"/>
                <a:gd name="T7" fmla="*/ 36 h 25788"/>
                <a:gd name="T8" fmla="*/ 6173 w 18450"/>
                <a:gd name="T9" fmla="*/ 0 h 25788"/>
                <a:gd name="T10" fmla="*/ 6914 w 18450"/>
                <a:gd name="T11" fmla="*/ 2470 h 25788"/>
                <a:gd name="T12" fmla="*/ 15839 w 18450"/>
                <a:gd name="T13" fmla="*/ 8961 h 25788"/>
                <a:gd name="T14" fmla="*/ 17453 w 18450"/>
                <a:gd name="T15" fmla="*/ 11966 h 25788"/>
                <a:gd name="T16" fmla="*/ 18450 w 18450"/>
                <a:gd name="T17" fmla="*/ 25788 h 25788"/>
                <a:gd name="T18" fmla="*/ 14110 w 18450"/>
                <a:gd name="T19" fmla="*/ 25788 h 25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50" h="25788">
                  <a:moveTo>
                    <a:pt x="14110" y="25788"/>
                  </a:moveTo>
                  <a:lnTo>
                    <a:pt x="12064" y="13864"/>
                  </a:lnTo>
                  <a:lnTo>
                    <a:pt x="2463" y="8430"/>
                  </a:lnTo>
                  <a:lnTo>
                    <a:pt x="0" y="36"/>
                  </a:lnTo>
                  <a:lnTo>
                    <a:pt x="6173" y="0"/>
                  </a:lnTo>
                  <a:lnTo>
                    <a:pt x="6914" y="2470"/>
                  </a:lnTo>
                  <a:cubicBezTo>
                    <a:pt x="6914" y="2470"/>
                    <a:pt x="13511" y="7197"/>
                    <a:pt x="15839" y="8961"/>
                  </a:cubicBezTo>
                  <a:cubicBezTo>
                    <a:pt x="16683" y="9600"/>
                    <a:pt x="17321" y="10619"/>
                    <a:pt x="17453" y="11966"/>
                  </a:cubicBezTo>
                  <a:cubicBezTo>
                    <a:pt x="17790" y="15379"/>
                    <a:pt x="18450" y="25788"/>
                    <a:pt x="18450" y="25788"/>
                  </a:cubicBezTo>
                  <a:lnTo>
                    <a:pt x="14110" y="25788"/>
                  </a:ln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132">
              <a:extLst>
                <a:ext uri="{FF2B5EF4-FFF2-40B4-BE49-F238E27FC236}">
                  <a16:creationId xmlns:a16="http://schemas.microsoft.com/office/drawing/2014/main" id="{98742ADF-993A-49CF-B587-0CCE56EFC483}"/>
                </a:ext>
              </a:extLst>
            </p:cNvPr>
            <p:cNvSpPr>
              <a:spLocks/>
            </p:cNvSpPr>
            <p:nvPr/>
          </p:nvSpPr>
          <p:spPr bwMode="auto">
            <a:xfrm>
              <a:off x="9162532" y="4162745"/>
              <a:ext cx="398094" cy="469330"/>
            </a:xfrm>
            <a:custGeom>
              <a:avLst/>
              <a:gdLst>
                <a:gd name="T0" fmla="*/ 4233 w 4932"/>
                <a:gd name="T1" fmla="*/ 5812 h 5812"/>
                <a:gd name="T2" fmla="*/ 4218 w 4932"/>
                <a:gd name="T3" fmla="*/ 5810 h 5812"/>
                <a:gd name="T4" fmla="*/ 4173 w 4932"/>
                <a:gd name="T5" fmla="*/ 5735 h 5812"/>
                <a:gd name="T6" fmla="*/ 3513 w 4932"/>
                <a:gd name="T7" fmla="*/ 2803 h 5812"/>
                <a:gd name="T8" fmla="*/ 809 w 4932"/>
                <a:gd name="T9" fmla="*/ 642 h 5812"/>
                <a:gd name="T10" fmla="*/ 36 w 4932"/>
                <a:gd name="T11" fmla="*/ 121 h 5812"/>
                <a:gd name="T12" fmla="*/ 20 w 4932"/>
                <a:gd name="T13" fmla="*/ 36 h 5812"/>
                <a:gd name="T14" fmla="*/ 105 w 4932"/>
                <a:gd name="T15" fmla="*/ 20 h 5812"/>
                <a:gd name="T16" fmla="*/ 877 w 4932"/>
                <a:gd name="T17" fmla="*/ 539 h 5812"/>
                <a:gd name="T18" fmla="*/ 4294 w 4932"/>
                <a:gd name="T19" fmla="*/ 5766 h 5812"/>
                <a:gd name="T20" fmla="*/ 4233 w 4932"/>
                <a:gd name="T21" fmla="*/ 5812 h 5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2" h="5812">
                  <a:moveTo>
                    <a:pt x="4233" y="5812"/>
                  </a:moveTo>
                  <a:cubicBezTo>
                    <a:pt x="4228" y="5812"/>
                    <a:pt x="4223" y="5811"/>
                    <a:pt x="4218" y="5810"/>
                  </a:cubicBezTo>
                  <a:cubicBezTo>
                    <a:pt x="4185" y="5802"/>
                    <a:pt x="4165" y="5768"/>
                    <a:pt x="4173" y="5735"/>
                  </a:cubicBezTo>
                  <a:cubicBezTo>
                    <a:pt x="4455" y="4622"/>
                    <a:pt x="4246" y="3690"/>
                    <a:pt x="3513" y="2803"/>
                  </a:cubicBezTo>
                  <a:cubicBezTo>
                    <a:pt x="2855" y="2005"/>
                    <a:pt x="1861" y="1343"/>
                    <a:pt x="809" y="642"/>
                  </a:cubicBezTo>
                  <a:cubicBezTo>
                    <a:pt x="556" y="473"/>
                    <a:pt x="293" y="299"/>
                    <a:pt x="36" y="121"/>
                  </a:cubicBezTo>
                  <a:cubicBezTo>
                    <a:pt x="7" y="102"/>
                    <a:pt x="0" y="64"/>
                    <a:pt x="20" y="36"/>
                  </a:cubicBezTo>
                  <a:cubicBezTo>
                    <a:pt x="39" y="8"/>
                    <a:pt x="77" y="0"/>
                    <a:pt x="105" y="20"/>
                  </a:cubicBezTo>
                  <a:cubicBezTo>
                    <a:pt x="363" y="196"/>
                    <a:pt x="625" y="371"/>
                    <a:pt x="877" y="539"/>
                  </a:cubicBezTo>
                  <a:cubicBezTo>
                    <a:pt x="2963" y="1928"/>
                    <a:pt x="4932" y="3240"/>
                    <a:pt x="4294" y="5766"/>
                  </a:cubicBezTo>
                  <a:cubicBezTo>
                    <a:pt x="4286" y="5793"/>
                    <a:pt x="4261" y="5812"/>
                    <a:pt x="4233" y="5812"/>
                  </a:cubicBezTo>
                  <a:close/>
                </a:path>
              </a:pathLst>
            </a:custGeom>
            <a:solidFill>
              <a:srgbClr val="31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133">
              <a:extLst>
                <a:ext uri="{FF2B5EF4-FFF2-40B4-BE49-F238E27FC236}">
                  <a16:creationId xmlns:a16="http://schemas.microsoft.com/office/drawing/2014/main" id="{F468B062-59CA-4AA9-86B8-40B905DE7668}"/>
                </a:ext>
              </a:extLst>
            </p:cNvPr>
            <p:cNvSpPr>
              <a:spLocks/>
            </p:cNvSpPr>
            <p:nvPr/>
          </p:nvSpPr>
          <p:spPr bwMode="auto">
            <a:xfrm>
              <a:off x="9929382" y="3186374"/>
              <a:ext cx="381332" cy="188572"/>
            </a:xfrm>
            <a:custGeom>
              <a:avLst/>
              <a:gdLst>
                <a:gd name="T0" fmla="*/ 4621 w 4727"/>
                <a:gd name="T1" fmla="*/ 1835 h 2329"/>
                <a:gd name="T2" fmla="*/ 4136 w 4727"/>
                <a:gd name="T3" fmla="*/ 1095 h 2329"/>
                <a:gd name="T4" fmla="*/ 2681 w 4727"/>
                <a:gd name="T5" fmla="*/ 741 h 2329"/>
                <a:gd name="T6" fmla="*/ 494 w 4727"/>
                <a:gd name="T7" fmla="*/ 0 h 2329"/>
                <a:gd name="T8" fmla="*/ 0 w 4727"/>
                <a:gd name="T9" fmla="*/ 1729 h 2329"/>
                <a:gd name="T10" fmla="*/ 2222 w 4727"/>
                <a:gd name="T11" fmla="*/ 2117 h 2329"/>
                <a:gd name="T12" fmla="*/ 4092 w 4727"/>
                <a:gd name="T13" fmla="*/ 1729 h 2329"/>
                <a:gd name="T14" fmla="*/ 4304 w 4727"/>
                <a:gd name="T15" fmla="*/ 2082 h 2329"/>
                <a:gd name="T16" fmla="*/ 4621 w 4727"/>
                <a:gd name="T17" fmla="*/ 1835 h 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7" h="2329">
                  <a:moveTo>
                    <a:pt x="4621" y="1835"/>
                  </a:moveTo>
                  <a:cubicBezTo>
                    <a:pt x="4560" y="1735"/>
                    <a:pt x="4374" y="1235"/>
                    <a:pt x="4136" y="1095"/>
                  </a:cubicBezTo>
                  <a:cubicBezTo>
                    <a:pt x="3965" y="994"/>
                    <a:pt x="3634" y="812"/>
                    <a:pt x="2681" y="741"/>
                  </a:cubicBezTo>
                  <a:cubicBezTo>
                    <a:pt x="2434" y="670"/>
                    <a:pt x="608" y="62"/>
                    <a:pt x="494" y="0"/>
                  </a:cubicBezTo>
                  <a:cubicBezTo>
                    <a:pt x="494" y="0"/>
                    <a:pt x="219" y="1262"/>
                    <a:pt x="0" y="1729"/>
                  </a:cubicBezTo>
                  <a:cubicBezTo>
                    <a:pt x="0" y="1729"/>
                    <a:pt x="2152" y="2011"/>
                    <a:pt x="2222" y="2117"/>
                  </a:cubicBezTo>
                  <a:cubicBezTo>
                    <a:pt x="2328" y="2329"/>
                    <a:pt x="4092" y="1729"/>
                    <a:pt x="4092" y="1729"/>
                  </a:cubicBezTo>
                  <a:cubicBezTo>
                    <a:pt x="4063" y="1651"/>
                    <a:pt x="4233" y="1976"/>
                    <a:pt x="4304" y="2082"/>
                  </a:cubicBezTo>
                  <a:cubicBezTo>
                    <a:pt x="4516" y="2293"/>
                    <a:pt x="4727" y="2046"/>
                    <a:pt x="4621" y="1835"/>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134">
              <a:extLst>
                <a:ext uri="{FF2B5EF4-FFF2-40B4-BE49-F238E27FC236}">
                  <a16:creationId xmlns:a16="http://schemas.microsoft.com/office/drawing/2014/main" id="{22ED054C-83DD-4CB0-987F-E6D8FBA6F365}"/>
                </a:ext>
              </a:extLst>
            </p:cNvPr>
            <p:cNvSpPr>
              <a:spLocks/>
            </p:cNvSpPr>
            <p:nvPr/>
          </p:nvSpPr>
          <p:spPr bwMode="auto">
            <a:xfrm>
              <a:off x="8936248" y="2637425"/>
              <a:ext cx="1202660" cy="745898"/>
            </a:xfrm>
            <a:custGeom>
              <a:avLst/>
              <a:gdLst>
                <a:gd name="T0" fmla="*/ 3944 w 14879"/>
                <a:gd name="T1" fmla="*/ 1786 h 9242"/>
                <a:gd name="T2" fmla="*/ 8478 w 14879"/>
                <a:gd name="T3" fmla="*/ 5220 h 9242"/>
                <a:gd name="T4" fmla="*/ 14879 w 14879"/>
                <a:gd name="T5" fmla="*/ 7043 h 9242"/>
                <a:gd name="T6" fmla="*/ 14400 w 14879"/>
                <a:gd name="T7" fmla="*/ 9242 h 9242"/>
                <a:gd name="T8" fmla="*/ 7421 w 14879"/>
                <a:gd name="T9" fmla="*/ 8244 h 9242"/>
                <a:gd name="T10" fmla="*/ 1160 w 14879"/>
                <a:gd name="T11" fmla="*/ 5403 h 9242"/>
                <a:gd name="T12" fmla="*/ 329 w 14879"/>
                <a:gd name="T13" fmla="*/ 2205 h 9242"/>
                <a:gd name="T14" fmla="*/ 3944 w 14879"/>
                <a:gd name="T15" fmla="*/ 1786 h 9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79" h="9242">
                  <a:moveTo>
                    <a:pt x="3944" y="1786"/>
                  </a:moveTo>
                  <a:cubicBezTo>
                    <a:pt x="5438" y="2807"/>
                    <a:pt x="8494" y="5208"/>
                    <a:pt x="8478" y="5220"/>
                  </a:cubicBezTo>
                  <a:lnTo>
                    <a:pt x="14879" y="7043"/>
                  </a:lnTo>
                  <a:lnTo>
                    <a:pt x="14400" y="9242"/>
                  </a:lnTo>
                  <a:cubicBezTo>
                    <a:pt x="14400" y="9242"/>
                    <a:pt x="8329" y="8505"/>
                    <a:pt x="7421" y="8244"/>
                  </a:cubicBezTo>
                  <a:cubicBezTo>
                    <a:pt x="6926" y="8101"/>
                    <a:pt x="2695" y="6146"/>
                    <a:pt x="1160" y="5403"/>
                  </a:cubicBezTo>
                  <a:cubicBezTo>
                    <a:pt x="288" y="4980"/>
                    <a:pt x="0" y="3179"/>
                    <a:pt x="329" y="2205"/>
                  </a:cubicBezTo>
                  <a:cubicBezTo>
                    <a:pt x="1072" y="0"/>
                    <a:pt x="2497" y="799"/>
                    <a:pt x="3944" y="17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2" name="Freeform 135">
              <a:extLst>
                <a:ext uri="{FF2B5EF4-FFF2-40B4-BE49-F238E27FC236}">
                  <a16:creationId xmlns:a16="http://schemas.microsoft.com/office/drawing/2014/main" id="{3BC9B098-D983-4B40-BF76-5F04937B72DC}"/>
                </a:ext>
              </a:extLst>
            </p:cNvPr>
            <p:cNvSpPr>
              <a:spLocks/>
            </p:cNvSpPr>
            <p:nvPr/>
          </p:nvSpPr>
          <p:spPr bwMode="auto">
            <a:xfrm>
              <a:off x="9020057" y="2934947"/>
              <a:ext cx="150856" cy="578281"/>
            </a:xfrm>
            <a:custGeom>
              <a:avLst/>
              <a:gdLst>
                <a:gd name="T0" fmla="*/ 1621 w 1863"/>
                <a:gd name="T1" fmla="*/ 725 h 7140"/>
                <a:gd name="T2" fmla="*/ 1237 w 1863"/>
                <a:gd name="T3" fmla="*/ 41 h 7140"/>
                <a:gd name="T4" fmla="*/ 1151 w 1863"/>
                <a:gd name="T5" fmla="*/ 17 h 7140"/>
                <a:gd name="T6" fmla="*/ 1127 w 1863"/>
                <a:gd name="T7" fmla="*/ 103 h 7140"/>
                <a:gd name="T8" fmla="*/ 1510 w 1863"/>
                <a:gd name="T9" fmla="*/ 787 h 7140"/>
                <a:gd name="T10" fmla="*/ 1588 w 1863"/>
                <a:gd name="T11" fmla="*/ 1908 h 7140"/>
                <a:gd name="T12" fmla="*/ 799 w 1863"/>
                <a:gd name="T13" fmla="*/ 2666 h 7140"/>
                <a:gd name="T14" fmla="*/ 755 w 1863"/>
                <a:gd name="T15" fmla="*/ 2726 h 7140"/>
                <a:gd name="T16" fmla="*/ 0 w 1863"/>
                <a:gd name="T17" fmla="*/ 7071 h 7140"/>
                <a:gd name="T18" fmla="*/ 106 w 1863"/>
                <a:gd name="T19" fmla="*/ 7107 h 7140"/>
                <a:gd name="T20" fmla="*/ 882 w 1863"/>
                <a:gd name="T21" fmla="*/ 2771 h 7140"/>
                <a:gd name="T22" fmla="*/ 1706 w 1863"/>
                <a:gd name="T23" fmla="*/ 1954 h 7140"/>
                <a:gd name="T24" fmla="*/ 1621 w 1863"/>
                <a:gd name="T25" fmla="*/ 725 h 7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3" h="7140">
                  <a:moveTo>
                    <a:pt x="1621" y="725"/>
                  </a:moveTo>
                  <a:lnTo>
                    <a:pt x="1237" y="41"/>
                  </a:lnTo>
                  <a:cubicBezTo>
                    <a:pt x="1220" y="11"/>
                    <a:pt x="1181" y="0"/>
                    <a:pt x="1151" y="17"/>
                  </a:cubicBezTo>
                  <a:cubicBezTo>
                    <a:pt x="1121" y="34"/>
                    <a:pt x="1110" y="73"/>
                    <a:pt x="1127" y="103"/>
                  </a:cubicBezTo>
                  <a:lnTo>
                    <a:pt x="1510" y="787"/>
                  </a:lnTo>
                  <a:cubicBezTo>
                    <a:pt x="1704" y="1131"/>
                    <a:pt x="1732" y="1540"/>
                    <a:pt x="1588" y="1908"/>
                  </a:cubicBezTo>
                  <a:cubicBezTo>
                    <a:pt x="1446" y="2273"/>
                    <a:pt x="1158" y="2549"/>
                    <a:pt x="799" y="2666"/>
                  </a:cubicBezTo>
                  <a:cubicBezTo>
                    <a:pt x="798" y="2667"/>
                    <a:pt x="755" y="2678"/>
                    <a:pt x="755" y="2726"/>
                  </a:cubicBezTo>
                  <a:lnTo>
                    <a:pt x="0" y="7071"/>
                  </a:lnTo>
                  <a:cubicBezTo>
                    <a:pt x="0" y="7106"/>
                    <a:pt x="106" y="7140"/>
                    <a:pt x="106" y="7107"/>
                  </a:cubicBezTo>
                  <a:lnTo>
                    <a:pt x="882" y="2771"/>
                  </a:lnTo>
                  <a:cubicBezTo>
                    <a:pt x="1256" y="2634"/>
                    <a:pt x="1555" y="2339"/>
                    <a:pt x="1706" y="1954"/>
                  </a:cubicBezTo>
                  <a:cubicBezTo>
                    <a:pt x="1863" y="1550"/>
                    <a:pt x="1832" y="1102"/>
                    <a:pt x="1621" y="725"/>
                  </a:cubicBezTo>
                  <a:close/>
                </a:path>
              </a:pathLst>
            </a:custGeom>
            <a:solidFill>
              <a:srgbClr val="E1E8EC"/>
            </a:solidFill>
            <a:ln>
              <a:noFill/>
            </a:ln>
          </p:spPr>
          <p:txBody>
            <a:bodyPr vert="horz" wrap="square" lIns="91440" tIns="45720" rIns="91440" bIns="45720" numCol="1" anchor="t" anchorCtr="0" compatLnSpc="1">
              <a:prstTxWarp prst="textNoShape">
                <a:avLst/>
              </a:prstTxWarp>
            </a:bodyPr>
            <a:lstStyle/>
            <a:p>
              <a:endParaRPr lang="en-GB"/>
            </a:p>
          </p:txBody>
        </p:sp>
        <p:sp>
          <p:nvSpPr>
            <p:cNvPr id="133" name="Freeform 136">
              <a:extLst>
                <a:ext uri="{FF2B5EF4-FFF2-40B4-BE49-F238E27FC236}">
                  <a16:creationId xmlns:a16="http://schemas.microsoft.com/office/drawing/2014/main" id="{BE9C6008-9DDC-44FD-BF98-020AAE614F78}"/>
                </a:ext>
              </a:extLst>
            </p:cNvPr>
            <p:cNvSpPr>
              <a:spLocks/>
            </p:cNvSpPr>
            <p:nvPr/>
          </p:nvSpPr>
          <p:spPr bwMode="auto">
            <a:xfrm>
              <a:off x="6455502" y="5386354"/>
              <a:ext cx="217903" cy="247238"/>
            </a:xfrm>
            <a:custGeom>
              <a:avLst/>
              <a:gdLst>
                <a:gd name="T0" fmla="*/ 0 w 2727"/>
                <a:gd name="T1" fmla="*/ 3069 h 3069"/>
                <a:gd name="T2" fmla="*/ 212 w 2727"/>
                <a:gd name="T3" fmla="*/ 689 h 3069"/>
                <a:gd name="T4" fmla="*/ 2727 w 2727"/>
                <a:gd name="T5" fmla="*/ 0 h 3069"/>
                <a:gd name="T6" fmla="*/ 2107 w 2727"/>
                <a:gd name="T7" fmla="*/ 3069 h 3069"/>
                <a:gd name="T8" fmla="*/ 0 w 2727"/>
                <a:gd name="T9" fmla="*/ 3069 h 3069"/>
              </a:gdLst>
              <a:ahLst/>
              <a:cxnLst>
                <a:cxn ang="0">
                  <a:pos x="T0" y="T1"/>
                </a:cxn>
                <a:cxn ang="0">
                  <a:pos x="T2" y="T3"/>
                </a:cxn>
                <a:cxn ang="0">
                  <a:pos x="T4" y="T5"/>
                </a:cxn>
                <a:cxn ang="0">
                  <a:pos x="T6" y="T7"/>
                </a:cxn>
                <a:cxn ang="0">
                  <a:pos x="T8" y="T9"/>
                </a:cxn>
              </a:cxnLst>
              <a:rect l="0" t="0" r="r" b="b"/>
              <a:pathLst>
                <a:path w="2727" h="3069">
                  <a:moveTo>
                    <a:pt x="0" y="3069"/>
                  </a:moveTo>
                  <a:lnTo>
                    <a:pt x="212" y="689"/>
                  </a:lnTo>
                  <a:lnTo>
                    <a:pt x="2727" y="0"/>
                  </a:lnTo>
                  <a:lnTo>
                    <a:pt x="2107" y="3069"/>
                  </a:lnTo>
                  <a:lnTo>
                    <a:pt x="0" y="306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34" name="Freeform 137">
              <a:extLst>
                <a:ext uri="{FF2B5EF4-FFF2-40B4-BE49-F238E27FC236}">
                  <a16:creationId xmlns:a16="http://schemas.microsoft.com/office/drawing/2014/main" id="{90228215-EDCE-4AC7-AAD2-FF9C988361D4}"/>
                </a:ext>
              </a:extLst>
            </p:cNvPr>
            <p:cNvSpPr>
              <a:spLocks/>
            </p:cNvSpPr>
            <p:nvPr/>
          </p:nvSpPr>
          <p:spPr bwMode="auto">
            <a:xfrm>
              <a:off x="6421979" y="5633591"/>
              <a:ext cx="486092" cy="125713"/>
            </a:xfrm>
            <a:custGeom>
              <a:avLst/>
              <a:gdLst>
                <a:gd name="T0" fmla="*/ 2503 w 6004"/>
                <a:gd name="T1" fmla="*/ 0 h 1585"/>
                <a:gd name="T2" fmla="*/ 5569 w 6004"/>
                <a:gd name="T3" fmla="*/ 983 h 1585"/>
                <a:gd name="T4" fmla="*/ 5579 w 6004"/>
                <a:gd name="T5" fmla="*/ 1585 h 1585"/>
                <a:gd name="T6" fmla="*/ 396 w 6004"/>
                <a:gd name="T7" fmla="*/ 1585 h 1585"/>
                <a:gd name="T8" fmla="*/ 396 w 6004"/>
                <a:gd name="T9" fmla="*/ 0 h 1585"/>
                <a:gd name="T10" fmla="*/ 2503 w 6004"/>
                <a:gd name="T11" fmla="*/ 0 h 1585"/>
              </a:gdLst>
              <a:ahLst/>
              <a:cxnLst>
                <a:cxn ang="0">
                  <a:pos x="T0" y="T1"/>
                </a:cxn>
                <a:cxn ang="0">
                  <a:pos x="T2" y="T3"/>
                </a:cxn>
                <a:cxn ang="0">
                  <a:pos x="T4" y="T5"/>
                </a:cxn>
                <a:cxn ang="0">
                  <a:pos x="T6" y="T7"/>
                </a:cxn>
                <a:cxn ang="0">
                  <a:pos x="T8" y="T9"/>
                </a:cxn>
                <a:cxn ang="0">
                  <a:pos x="T10" y="T11"/>
                </a:cxn>
              </a:cxnLst>
              <a:rect l="0" t="0" r="r" b="b"/>
              <a:pathLst>
                <a:path w="6004" h="1585">
                  <a:moveTo>
                    <a:pt x="2503" y="0"/>
                  </a:moveTo>
                  <a:cubicBezTo>
                    <a:pt x="2503" y="0"/>
                    <a:pt x="4687" y="574"/>
                    <a:pt x="5569" y="983"/>
                  </a:cubicBezTo>
                  <a:cubicBezTo>
                    <a:pt x="6004" y="1184"/>
                    <a:pt x="5819" y="1585"/>
                    <a:pt x="5579" y="1585"/>
                  </a:cubicBezTo>
                  <a:cubicBezTo>
                    <a:pt x="5579" y="1585"/>
                    <a:pt x="1122" y="1585"/>
                    <a:pt x="396" y="1585"/>
                  </a:cubicBezTo>
                  <a:cubicBezTo>
                    <a:pt x="0" y="1585"/>
                    <a:pt x="396" y="0"/>
                    <a:pt x="396" y="0"/>
                  </a:cubicBezTo>
                  <a:lnTo>
                    <a:pt x="250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5" name="Freeform 138">
              <a:extLst>
                <a:ext uri="{FF2B5EF4-FFF2-40B4-BE49-F238E27FC236}">
                  <a16:creationId xmlns:a16="http://schemas.microsoft.com/office/drawing/2014/main" id="{27D30848-9E56-4336-B646-F2988B72833A}"/>
                </a:ext>
              </a:extLst>
            </p:cNvPr>
            <p:cNvSpPr>
              <a:spLocks/>
            </p:cNvSpPr>
            <p:nvPr/>
          </p:nvSpPr>
          <p:spPr bwMode="auto">
            <a:xfrm>
              <a:off x="7423495" y="5382164"/>
              <a:ext cx="167618" cy="251427"/>
            </a:xfrm>
            <a:custGeom>
              <a:avLst/>
              <a:gdLst>
                <a:gd name="T0" fmla="*/ 0 w 2107"/>
                <a:gd name="T1" fmla="*/ 3081 h 3081"/>
                <a:gd name="T2" fmla="*/ 41 w 2107"/>
                <a:gd name="T3" fmla="*/ 635 h 3081"/>
                <a:gd name="T4" fmla="*/ 2017 w 2107"/>
                <a:gd name="T5" fmla="*/ 0 h 3081"/>
                <a:gd name="T6" fmla="*/ 2107 w 2107"/>
                <a:gd name="T7" fmla="*/ 3081 h 3081"/>
                <a:gd name="T8" fmla="*/ 0 w 2107"/>
                <a:gd name="T9" fmla="*/ 3081 h 3081"/>
              </a:gdLst>
              <a:ahLst/>
              <a:cxnLst>
                <a:cxn ang="0">
                  <a:pos x="T0" y="T1"/>
                </a:cxn>
                <a:cxn ang="0">
                  <a:pos x="T2" y="T3"/>
                </a:cxn>
                <a:cxn ang="0">
                  <a:pos x="T4" y="T5"/>
                </a:cxn>
                <a:cxn ang="0">
                  <a:pos x="T6" y="T7"/>
                </a:cxn>
                <a:cxn ang="0">
                  <a:pos x="T8" y="T9"/>
                </a:cxn>
              </a:cxnLst>
              <a:rect l="0" t="0" r="r" b="b"/>
              <a:pathLst>
                <a:path w="2107" h="3081">
                  <a:moveTo>
                    <a:pt x="0" y="3081"/>
                  </a:moveTo>
                  <a:lnTo>
                    <a:pt x="41" y="635"/>
                  </a:lnTo>
                  <a:lnTo>
                    <a:pt x="2017" y="0"/>
                  </a:lnTo>
                  <a:lnTo>
                    <a:pt x="2107" y="3081"/>
                  </a:lnTo>
                  <a:lnTo>
                    <a:pt x="0" y="3081"/>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36" name="Freeform 139">
              <a:extLst>
                <a:ext uri="{FF2B5EF4-FFF2-40B4-BE49-F238E27FC236}">
                  <a16:creationId xmlns:a16="http://schemas.microsoft.com/office/drawing/2014/main" id="{DA3AF1F7-34FB-445F-B5A6-4B577D3D483C}"/>
                </a:ext>
              </a:extLst>
            </p:cNvPr>
            <p:cNvSpPr>
              <a:spLocks/>
            </p:cNvSpPr>
            <p:nvPr/>
          </p:nvSpPr>
          <p:spPr bwMode="auto">
            <a:xfrm>
              <a:off x="7389971" y="5633591"/>
              <a:ext cx="486092" cy="125713"/>
            </a:xfrm>
            <a:custGeom>
              <a:avLst/>
              <a:gdLst>
                <a:gd name="T0" fmla="*/ 2503 w 6004"/>
                <a:gd name="T1" fmla="*/ 0 h 1585"/>
                <a:gd name="T2" fmla="*/ 5569 w 6004"/>
                <a:gd name="T3" fmla="*/ 983 h 1585"/>
                <a:gd name="T4" fmla="*/ 5579 w 6004"/>
                <a:gd name="T5" fmla="*/ 1585 h 1585"/>
                <a:gd name="T6" fmla="*/ 396 w 6004"/>
                <a:gd name="T7" fmla="*/ 1585 h 1585"/>
                <a:gd name="T8" fmla="*/ 396 w 6004"/>
                <a:gd name="T9" fmla="*/ 0 h 1585"/>
                <a:gd name="T10" fmla="*/ 2503 w 6004"/>
                <a:gd name="T11" fmla="*/ 0 h 1585"/>
              </a:gdLst>
              <a:ahLst/>
              <a:cxnLst>
                <a:cxn ang="0">
                  <a:pos x="T0" y="T1"/>
                </a:cxn>
                <a:cxn ang="0">
                  <a:pos x="T2" y="T3"/>
                </a:cxn>
                <a:cxn ang="0">
                  <a:pos x="T4" y="T5"/>
                </a:cxn>
                <a:cxn ang="0">
                  <a:pos x="T6" y="T7"/>
                </a:cxn>
                <a:cxn ang="0">
                  <a:pos x="T8" y="T9"/>
                </a:cxn>
                <a:cxn ang="0">
                  <a:pos x="T10" y="T11"/>
                </a:cxn>
              </a:cxnLst>
              <a:rect l="0" t="0" r="r" b="b"/>
              <a:pathLst>
                <a:path w="6004" h="1585">
                  <a:moveTo>
                    <a:pt x="2503" y="0"/>
                  </a:moveTo>
                  <a:cubicBezTo>
                    <a:pt x="2503" y="0"/>
                    <a:pt x="4687" y="574"/>
                    <a:pt x="5569" y="983"/>
                  </a:cubicBezTo>
                  <a:cubicBezTo>
                    <a:pt x="6004" y="1184"/>
                    <a:pt x="5819" y="1585"/>
                    <a:pt x="5579" y="1585"/>
                  </a:cubicBezTo>
                  <a:cubicBezTo>
                    <a:pt x="5579" y="1585"/>
                    <a:pt x="1123" y="1585"/>
                    <a:pt x="396" y="1585"/>
                  </a:cubicBezTo>
                  <a:cubicBezTo>
                    <a:pt x="0" y="1585"/>
                    <a:pt x="396" y="0"/>
                    <a:pt x="396" y="0"/>
                  </a:cubicBezTo>
                  <a:lnTo>
                    <a:pt x="250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7" name="Freeform 140">
              <a:extLst>
                <a:ext uri="{FF2B5EF4-FFF2-40B4-BE49-F238E27FC236}">
                  <a16:creationId xmlns:a16="http://schemas.microsoft.com/office/drawing/2014/main" id="{2E228F2E-CDF1-4B51-95DF-F8C40A37E5F3}"/>
                </a:ext>
              </a:extLst>
            </p:cNvPr>
            <p:cNvSpPr>
              <a:spLocks/>
            </p:cNvSpPr>
            <p:nvPr/>
          </p:nvSpPr>
          <p:spPr bwMode="auto">
            <a:xfrm>
              <a:off x="6359120" y="3173801"/>
              <a:ext cx="863232" cy="2413694"/>
            </a:xfrm>
            <a:custGeom>
              <a:avLst/>
              <a:gdLst>
                <a:gd name="T0" fmla="*/ 10654 w 10654"/>
                <a:gd name="T1" fmla="*/ 0 h 29986"/>
                <a:gd name="T2" fmla="*/ 3652 w 10654"/>
                <a:gd name="T3" fmla="*/ 373 h 29986"/>
                <a:gd name="T4" fmla="*/ 600 w 10654"/>
                <a:gd name="T5" fmla="*/ 16686 h 29986"/>
                <a:gd name="T6" fmla="*/ 35 w 10654"/>
                <a:gd name="T7" fmla="*/ 29986 h 29986"/>
                <a:gd name="T8" fmla="*/ 4445 w 10654"/>
                <a:gd name="T9" fmla="*/ 29986 h 29986"/>
                <a:gd name="T10" fmla="*/ 7479 w 10654"/>
                <a:gd name="T11" fmla="*/ 8184 h 29986"/>
                <a:gd name="T12" fmla="*/ 10654 w 10654"/>
                <a:gd name="T13" fmla="*/ 0 h 29986"/>
              </a:gdLst>
              <a:ahLst/>
              <a:cxnLst>
                <a:cxn ang="0">
                  <a:pos x="T0" y="T1"/>
                </a:cxn>
                <a:cxn ang="0">
                  <a:pos x="T2" y="T3"/>
                </a:cxn>
                <a:cxn ang="0">
                  <a:pos x="T4" y="T5"/>
                </a:cxn>
                <a:cxn ang="0">
                  <a:pos x="T6" y="T7"/>
                </a:cxn>
                <a:cxn ang="0">
                  <a:pos x="T8" y="T9"/>
                </a:cxn>
                <a:cxn ang="0">
                  <a:pos x="T10" y="T11"/>
                </a:cxn>
                <a:cxn ang="0">
                  <a:pos x="T12" y="T13"/>
                </a:cxn>
              </a:cxnLst>
              <a:rect l="0" t="0" r="r" b="b"/>
              <a:pathLst>
                <a:path w="10654" h="29986">
                  <a:moveTo>
                    <a:pt x="10654" y="0"/>
                  </a:moveTo>
                  <a:lnTo>
                    <a:pt x="3652" y="373"/>
                  </a:lnTo>
                  <a:cubicBezTo>
                    <a:pt x="847" y="4163"/>
                    <a:pt x="0" y="6808"/>
                    <a:pt x="600" y="16686"/>
                  </a:cubicBezTo>
                  <a:cubicBezTo>
                    <a:pt x="318" y="21237"/>
                    <a:pt x="35" y="29986"/>
                    <a:pt x="35" y="29986"/>
                  </a:cubicBezTo>
                  <a:lnTo>
                    <a:pt x="4445" y="29986"/>
                  </a:lnTo>
                  <a:cubicBezTo>
                    <a:pt x="5753" y="21290"/>
                    <a:pt x="7479" y="8184"/>
                    <a:pt x="7479" y="8184"/>
                  </a:cubicBezTo>
                  <a:cubicBezTo>
                    <a:pt x="8455" y="10765"/>
                    <a:pt x="8627" y="5570"/>
                    <a:pt x="1065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38" name="Freeform 141">
              <a:extLst>
                <a:ext uri="{FF2B5EF4-FFF2-40B4-BE49-F238E27FC236}">
                  <a16:creationId xmlns:a16="http://schemas.microsoft.com/office/drawing/2014/main" id="{45D9B73E-B659-4B29-AA96-802A11347C72}"/>
                </a:ext>
              </a:extLst>
            </p:cNvPr>
            <p:cNvSpPr>
              <a:spLocks/>
            </p:cNvSpPr>
            <p:nvPr/>
          </p:nvSpPr>
          <p:spPr bwMode="auto">
            <a:xfrm>
              <a:off x="6313027" y="1556291"/>
              <a:ext cx="984757" cy="829708"/>
            </a:xfrm>
            <a:custGeom>
              <a:avLst/>
              <a:gdLst>
                <a:gd name="T0" fmla="*/ 1056 w 12227"/>
                <a:gd name="T1" fmla="*/ 6452 h 10284"/>
                <a:gd name="T2" fmla="*/ 1643 w 12227"/>
                <a:gd name="T3" fmla="*/ 3418 h 10284"/>
                <a:gd name="T4" fmla="*/ 3512 w 12227"/>
                <a:gd name="T5" fmla="*/ 1315 h 10284"/>
                <a:gd name="T6" fmla="*/ 5605 w 12227"/>
                <a:gd name="T7" fmla="*/ 555 h 10284"/>
                <a:gd name="T8" fmla="*/ 5987 w 12227"/>
                <a:gd name="T9" fmla="*/ 597 h 10284"/>
                <a:gd name="T10" fmla="*/ 6467 w 12227"/>
                <a:gd name="T11" fmla="*/ 489 h 10284"/>
                <a:gd name="T12" fmla="*/ 8953 w 12227"/>
                <a:gd name="T13" fmla="*/ 977 h 10284"/>
                <a:gd name="T14" fmla="*/ 10860 w 12227"/>
                <a:gd name="T15" fmla="*/ 2754 h 10284"/>
                <a:gd name="T16" fmla="*/ 11151 w 12227"/>
                <a:gd name="T17" fmla="*/ 5406 h 10284"/>
                <a:gd name="T18" fmla="*/ 10365 w 12227"/>
                <a:gd name="T19" fmla="*/ 8130 h 10284"/>
                <a:gd name="T20" fmla="*/ 7718 w 12227"/>
                <a:gd name="T21" fmla="*/ 9602 h 10284"/>
                <a:gd name="T22" fmla="*/ 3733 w 12227"/>
                <a:gd name="T23" fmla="*/ 10266 h 10284"/>
                <a:gd name="T24" fmla="*/ 2293 w 12227"/>
                <a:gd name="T25" fmla="*/ 9810 h 10284"/>
                <a:gd name="T26" fmla="*/ 1056 w 12227"/>
                <a:gd name="T27" fmla="*/ 6452 h 10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27" h="10284">
                  <a:moveTo>
                    <a:pt x="1056" y="6452"/>
                  </a:moveTo>
                  <a:cubicBezTo>
                    <a:pt x="626" y="4432"/>
                    <a:pt x="1634" y="4807"/>
                    <a:pt x="1643" y="3418"/>
                  </a:cubicBezTo>
                  <a:cubicBezTo>
                    <a:pt x="1654" y="1663"/>
                    <a:pt x="3174" y="1884"/>
                    <a:pt x="3512" y="1315"/>
                  </a:cubicBezTo>
                  <a:cubicBezTo>
                    <a:pt x="4091" y="343"/>
                    <a:pt x="5028" y="403"/>
                    <a:pt x="5605" y="555"/>
                  </a:cubicBezTo>
                  <a:cubicBezTo>
                    <a:pt x="5730" y="588"/>
                    <a:pt x="5859" y="602"/>
                    <a:pt x="5987" y="597"/>
                  </a:cubicBezTo>
                  <a:cubicBezTo>
                    <a:pt x="6152" y="591"/>
                    <a:pt x="6308" y="537"/>
                    <a:pt x="6467" y="489"/>
                  </a:cubicBezTo>
                  <a:cubicBezTo>
                    <a:pt x="8077" y="0"/>
                    <a:pt x="8459" y="986"/>
                    <a:pt x="8953" y="977"/>
                  </a:cubicBezTo>
                  <a:cubicBezTo>
                    <a:pt x="11110" y="939"/>
                    <a:pt x="10263" y="2275"/>
                    <a:pt x="10860" y="2754"/>
                  </a:cubicBezTo>
                  <a:cubicBezTo>
                    <a:pt x="12227" y="3852"/>
                    <a:pt x="10782" y="4715"/>
                    <a:pt x="11151" y="5406"/>
                  </a:cubicBezTo>
                  <a:cubicBezTo>
                    <a:pt x="12025" y="7042"/>
                    <a:pt x="10054" y="6704"/>
                    <a:pt x="10365" y="8130"/>
                  </a:cubicBezTo>
                  <a:cubicBezTo>
                    <a:pt x="10724" y="9772"/>
                    <a:pt x="7741" y="9574"/>
                    <a:pt x="7718" y="9602"/>
                  </a:cubicBezTo>
                  <a:cubicBezTo>
                    <a:pt x="7222" y="10211"/>
                    <a:pt x="5040" y="10284"/>
                    <a:pt x="3733" y="10266"/>
                  </a:cubicBezTo>
                  <a:cubicBezTo>
                    <a:pt x="2174" y="10245"/>
                    <a:pt x="2950" y="10002"/>
                    <a:pt x="2293" y="9810"/>
                  </a:cubicBezTo>
                  <a:cubicBezTo>
                    <a:pt x="0" y="9140"/>
                    <a:pt x="1278" y="7494"/>
                    <a:pt x="1056" y="64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9" name="Freeform 142">
              <a:extLst>
                <a:ext uri="{FF2B5EF4-FFF2-40B4-BE49-F238E27FC236}">
                  <a16:creationId xmlns:a16="http://schemas.microsoft.com/office/drawing/2014/main" id="{EE6C711F-5294-4D92-86C3-9C8727E4B17F}"/>
                </a:ext>
              </a:extLst>
            </p:cNvPr>
            <p:cNvSpPr>
              <a:spLocks/>
            </p:cNvSpPr>
            <p:nvPr/>
          </p:nvSpPr>
          <p:spPr bwMode="auto">
            <a:xfrm>
              <a:off x="6631501" y="1732290"/>
              <a:ext cx="507045" cy="632757"/>
            </a:xfrm>
            <a:custGeom>
              <a:avLst/>
              <a:gdLst>
                <a:gd name="T0" fmla="*/ 6219 w 6301"/>
                <a:gd name="T1" fmla="*/ 2756 h 7861"/>
                <a:gd name="T2" fmla="*/ 5747 w 6301"/>
                <a:gd name="T3" fmla="*/ 2132 h 7861"/>
                <a:gd name="T4" fmla="*/ 5739 w 6301"/>
                <a:gd name="T5" fmla="*/ 1821 h 7861"/>
                <a:gd name="T6" fmla="*/ 5798 w 6301"/>
                <a:gd name="T7" fmla="*/ 1233 h 7861"/>
                <a:gd name="T8" fmla="*/ 5183 w 6301"/>
                <a:gd name="T9" fmla="*/ 0 h 7861"/>
                <a:gd name="T10" fmla="*/ 2721 w 6301"/>
                <a:gd name="T11" fmla="*/ 2047 h 7861"/>
                <a:gd name="T12" fmla="*/ 2721 w 6301"/>
                <a:gd name="T13" fmla="*/ 2047 h 7861"/>
                <a:gd name="T14" fmla="*/ 798 w 6301"/>
                <a:gd name="T15" fmla="*/ 7861 h 7861"/>
                <a:gd name="T16" fmla="*/ 4466 w 6301"/>
                <a:gd name="T17" fmla="*/ 7413 h 7861"/>
                <a:gd name="T18" fmla="*/ 4515 w 6301"/>
                <a:gd name="T19" fmla="*/ 5134 h 7861"/>
                <a:gd name="T20" fmla="*/ 5961 w 6301"/>
                <a:gd name="T21" fmla="*/ 4829 h 7861"/>
                <a:gd name="T22" fmla="*/ 6065 w 6301"/>
                <a:gd name="T23" fmla="*/ 4055 h 7861"/>
                <a:gd name="T24" fmla="*/ 5669 w 6301"/>
                <a:gd name="T25" fmla="*/ 3867 h 7861"/>
                <a:gd name="T26" fmla="*/ 6039 w 6301"/>
                <a:gd name="T27" fmla="*/ 3511 h 7861"/>
                <a:gd name="T28" fmla="*/ 5928 w 6301"/>
                <a:gd name="T29" fmla="*/ 3234 h 7861"/>
                <a:gd name="T30" fmla="*/ 5964 w 6301"/>
                <a:gd name="T31" fmla="*/ 3174 h 7861"/>
                <a:gd name="T32" fmla="*/ 6219 w 6301"/>
                <a:gd name="T33" fmla="*/ 2756 h 7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01" h="7861">
                  <a:moveTo>
                    <a:pt x="6219" y="2756"/>
                  </a:moveTo>
                  <a:cubicBezTo>
                    <a:pt x="6167" y="2626"/>
                    <a:pt x="5860" y="2485"/>
                    <a:pt x="5747" y="2132"/>
                  </a:cubicBezTo>
                  <a:cubicBezTo>
                    <a:pt x="5715" y="2032"/>
                    <a:pt x="5714" y="1924"/>
                    <a:pt x="5739" y="1821"/>
                  </a:cubicBezTo>
                  <a:cubicBezTo>
                    <a:pt x="5793" y="1584"/>
                    <a:pt x="5810" y="1455"/>
                    <a:pt x="5798" y="1233"/>
                  </a:cubicBezTo>
                  <a:cubicBezTo>
                    <a:pt x="5771" y="720"/>
                    <a:pt x="5318" y="173"/>
                    <a:pt x="5183" y="0"/>
                  </a:cubicBezTo>
                  <a:cubicBezTo>
                    <a:pt x="5177" y="511"/>
                    <a:pt x="2781" y="385"/>
                    <a:pt x="2721" y="2047"/>
                  </a:cubicBezTo>
                  <a:cubicBezTo>
                    <a:pt x="2721" y="2050"/>
                    <a:pt x="2724" y="2046"/>
                    <a:pt x="2721" y="2047"/>
                  </a:cubicBezTo>
                  <a:cubicBezTo>
                    <a:pt x="2721" y="2047"/>
                    <a:pt x="0" y="6455"/>
                    <a:pt x="798" y="7861"/>
                  </a:cubicBezTo>
                  <a:lnTo>
                    <a:pt x="4466" y="7413"/>
                  </a:lnTo>
                  <a:cubicBezTo>
                    <a:pt x="3913" y="6732"/>
                    <a:pt x="4193" y="5326"/>
                    <a:pt x="4515" y="5134"/>
                  </a:cubicBezTo>
                  <a:cubicBezTo>
                    <a:pt x="4737" y="5001"/>
                    <a:pt x="5769" y="5245"/>
                    <a:pt x="5961" y="4829"/>
                  </a:cubicBezTo>
                  <a:cubicBezTo>
                    <a:pt x="6120" y="4484"/>
                    <a:pt x="5809" y="4353"/>
                    <a:pt x="6065" y="4055"/>
                  </a:cubicBezTo>
                  <a:cubicBezTo>
                    <a:pt x="5969" y="4027"/>
                    <a:pt x="5497" y="3917"/>
                    <a:pt x="5669" y="3867"/>
                  </a:cubicBezTo>
                  <a:cubicBezTo>
                    <a:pt x="5882" y="3805"/>
                    <a:pt x="6039" y="3511"/>
                    <a:pt x="6039" y="3511"/>
                  </a:cubicBezTo>
                  <a:cubicBezTo>
                    <a:pt x="5971" y="3448"/>
                    <a:pt x="5908" y="3308"/>
                    <a:pt x="5928" y="3234"/>
                  </a:cubicBezTo>
                  <a:cubicBezTo>
                    <a:pt x="5934" y="3207"/>
                    <a:pt x="5938" y="3182"/>
                    <a:pt x="5964" y="3174"/>
                  </a:cubicBezTo>
                  <a:cubicBezTo>
                    <a:pt x="6111" y="3127"/>
                    <a:pt x="6301" y="2964"/>
                    <a:pt x="6219" y="2756"/>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40" name="Freeform 143">
              <a:extLst>
                <a:ext uri="{FF2B5EF4-FFF2-40B4-BE49-F238E27FC236}">
                  <a16:creationId xmlns:a16="http://schemas.microsoft.com/office/drawing/2014/main" id="{E62D75B1-DBE4-4679-9E02-8F22E63971FF}"/>
                </a:ext>
              </a:extLst>
            </p:cNvPr>
            <p:cNvSpPr>
              <a:spLocks/>
            </p:cNvSpPr>
            <p:nvPr/>
          </p:nvSpPr>
          <p:spPr bwMode="auto">
            <a:xfrm>
              <a:off x="7004449" y="1883145"/>
              <a:ext cx="71239" cy="16762"/>
            </a:xfrm>
            <a:custGeom>
              <a:avLst/>
              <a:gdLst>
                <a:gd name="T0" fmla="*/ 656 w 904"/>
                <a:gd name="T1" fmla="*/ 218 h 234"/>
                <a:gd name="T2" fmla="*/ 38 w 904"/>
                <a:gd name="T3" fmla="*/ 230 h 234"/>
                <a:gd name="T4" fmla="*/ 565 w 904"/>
                <a:gd name="T5" fmla="*/ 92 h 234"/>
                <a:gd name="T6" fmla="*/ 880 w 904"/>
                <a:gd name="T7" fmla="*/ 14 h 234"/>
                <a:gd name="T8" fmla="*/ 656 w 904"/>
                <a:gd name="T9" fmla="*/ 218 h 234"/>
              </a:gdLst>
              <a:ahLst/>
              <a:cxnLst>
                <a:cxn ang="0">
                  <a:pos x="T0" y="T1"/>
                </a:cxn>
                <a:cxn ang="0">
                  <a:pos x="T2" y="T3"/>
                </a:cxn>
                <a:cxn ang="0">
                  <a:pos x="T4" y="T5"/>
                </a:cxn>
                <a:cxn ang="0">
                  <a:pos x="T6" y="T7"/>
                </a:cxn>
                <a:cxn ang="0">
                  <a:pos x="T8" y="T9"/>
                </a:cxn>
              </a:cxnLst>
              <a:rect l="0" t="0" r="r" b="b"/>
              <a:pathLst>
                <a:path w="904" h="234">
                  <a:moveTo>
                    <a:pt x="656" y="218"/>
                  </a:moveTo>
                  <a:cubicBezTo>
                    <a:pt x="333" y="190"/>
                    <a:pt x="53" y="229"/>
                    <a:pt x="38" y="230"/>
                  </a:cubicBezTo>
                  <a:cubicBezTo>
                    <a:pt x="0" y="234"/>
                    <a:pt x="148" y="128"/>
                    <a:pt x="565" y="92"/>
                  </a:cubicBezTo>
                  <a:cubicBezTo>
                    <a:pt x="696" y="81"/>
                    <a:pt x="827" y="51"/>
                    <a:pt x="880" y="14"/>
                  </a:cubicBezTo>
                  <a:cubicBezTo>
                    <a:pt x="904" y="0"/>
                    <a:pt x="802" y="207"/>
                    <a:pt x="656" y="218"/>
                  </a:cubicBezTo>
                  <a:close/>
                </a:path>
              </a:pathLst>
            </a:custGeom>
            <a:solidFill>
              <a:srgbClr val="30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144">
              <a:extLst>
                <a:ext uri="{FF2B5EF4-FFF2-40B4-BE49-F238E27FC236}">
                  <a16:creationId xmlns:a16="http://schemas.microsoft.com/office/drawing/2014/main" id="{2D9AC8A0-DE27-40DE-BA79-9A094EE4A523}"/>
                </a:ext>
              </a:extLst>
            </p:cNvPr>
            <p:cNvSpPr>
              <a:spLocks/>
            </p:cNvSpPr>
            <p:nvPr/>
          </p:nvSpPr>
          <p:spPr bwMode="auto">
            <a:xfrm>
              <a:off x="7042165" y="1891526"/>
              <a:ext cx="16762" cy="20953"/>
            </a:xfrm>
            <a:custGeom>
              <a:avLst/>
              <a:gdLst>
                <a:gd name="T0" fmla="*/ 191 w 195"/>
                <a:gd name="T1" fmla="*/ 128 h 267"/>
                <a:gd name="T2" fmla="*/ 105 w 195"/>
                <a:gd name="T3" fmla="*/ 264 h 267"/>
                <a:gd name="T4" fmla="*/ 4 w 195"/>
                <a:gd name="T5" fmla="*/ 138 h 267"/>
                <a:gd name="T6" fmla="*/ 90 w 195"/>
                <a:gd name="T7" fmla="*/ 3 h 267"/>
                <a:gd name="T8" fmla="*/ 191 w 195"/>
                <a:gd name="T9" fmla="*/ 128 h 267"/>
              </a:gdLst>
              <a:ahLst/>
              <a:cxnLst>
                <a:cxn ang="0">
                  <a:pos x="T0" y="T1"/>
                </a:cxn>
                <a:cxn ang="0">
                  <a:pos x="T2" y="T3"/>
                </a:cxn>
                <a:cxn ang="0">
                  <a:pos x="T4" y="T5"/>
                </a:cxn>
                <a:cxn ang="0">
                  <a:pos x="T6" y="T7"/>
                </a:cxn>
                <a:cxn ang="0">
                  <a:pos x="T8" y="T9"/>
                </a:cxn>
              </a:cxnLst>
              <a:rect l="0" t="0" r="r" b="b"/>
              <a:pathLst>
                <a:path w="195" h="267">
                  <a:moveTo>
                    <a:pt x="191" y="128"/>
                  </a:moveTo>
                  <a:cubicBezTo>
                    <a:pt x="195" y="200"/>
                    <a:pt x="156" y="261"/>
                    <a:pt x="105" y="264"/>
                  </a:cubicBezTo>
                  <a:cubicBezTo>
                    <a:pt x="53" y="267"/>
                    <a:pt x="8" y="211"/>
                    <a:pt x="4" y="138"/>
                  </a:cubicBezTo>
                  <a:cubicBezTo>
                    <a:pt x="0" y="66"/>
                    <a:pt x="39" y="6"/>
                    <a:pt x="90" y="3"/>
                  </a:cubicBezTo>
                  <a:cubicBezTo>
                    <a:pt x="141" y="0"/>
                    <a:pt x="187" y="56"/>
                    <a:pt x="191" y="128"/>
                  </a:cubicBezTo>
                  <a:close/>
                </a:path>
              </a:pathLst>
            </a:custGeom>
            <a:solidFill>
              <a:srgbClr val="30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145">
              <a:extLst>
                <a:ext uri="{FF2B5EF4-FFF2-40B4-BE49-F238E27FC236}">
                  <a16:creationId xmlns:a16="http://schemas.microsoft.com/office/drawing/2014/main" id="{F09286C9-90F8-489E-8474-734551EE9ED9}"/>
                </a:ext>
              </a:extLst>
            </p:cNvPr>
            <p:cNvSpPr>
              <a:spLocks/>
            </p:cNvSpPr>
            <p:nvPr/>
          </p:nvSpPr>
          <p:spPr bwMode="auto">
            <a:xfrm>
              <a:off x="6970927" y="1837051"/>
              <a:ext cx="117332" cy="37715"/>
            </a:xfrm>
            <a:custGeom>
              <a:avLst/>
              <a:gdLst>
                <a:gd name="T0" fmla="*/ 85 w 1436"/>
                <a:gd name="T1" fmla="*/ 460 h 493"/>
                <a:gd name="T2" fmla="*/ 762 w 1436"/>
                <a:gd name="T3" fmla="*/ 423 h 493"/>
                <a:gd name="T4" fmla="*/ 1234 w 1436"/>
                <a:gd name="T5" fmla="*/ 449 h 493"/>
                <a:gd name="T6" fmla="*/ 1432 w 1436"/>
                <a:gd name="T7" fmla="*/ 288 h 493"/>
                <a:gd name="T8" fmla="*/ 1392 w 1436"/>
                <a:gd name="T9" fmla="*/ 226 h 493"/>
                <a:gd name="T10" fmla="*/ 85 w 1436"/>
                <a:gd name="T11" fmla="*/ 460 h 493"/>
              </a:gdLst>
              <a:ahLst/>
              <a:cxnLst>
                <a:cxn ang="0">
                  <a:pos x="T0" y="T1"/>
                </a:cxn>
                <a:cxn ang="0">
                  <a:pos x="T2" y="T3"/>
                </a:cxn>
                <a:cxn ang="0">
                  <a:pos x="T4" y="T5"/>
                </a:cxn>
                <a:cxn ang="0">
                  <a:pos x="T6" y="T7"/>
                </a:cxn>
                <a:cxn ang="0">
                  <a:pos x="T8" y="T9"/>
                </a:cxn>
                <a:cxn ang="0">
                  <a:pos x="T10" y="T11"/>
                </a:cxn>
              </a:cxnLst>
              <a:rect l="0" t="0" r="r" b="b"/>
              <a:pathLst>
                <a:path w="1436" h="493">
                  <a:moveTo>
                    <a:pt x="85" y="460"/>
                  </a:moveTo>
                  <a:cubicBezTo>
                    <a:pt x="85" y="460"/>
                    <a:pt x="334" y="398"/>
                    <a:pt x="762" y="423"/>
                  </a:cubicBezTo>
                  <a:cubicBezTo>
                    <a:pt x="901" y="430"/>
                    <a:pt x="1061" y="482"/>
                    <a:pt x="1234" y="449"/>
                  </a:cubicBezTo>
                  <a:cubicBezTo>
                    <a:pt x="1360" y="425"/>
                    <a:pt x="1422" y="353"/>
                    <a:pt x="1432" y="288"/>
                  </a:cubicBezTo>
                  <a:cubicBezTo>
                    <a:pt x="1436" y="261"/>
                    <a:pt x="1418" y="232"/>
                    <a:pt x="1392" y="226"/>
                  </a:cubicBezTo>
                  <a:cubicBezTo>
                    <a:pt x="378" y="0"/>
                    <a:pt x="0" y="493"/>
                    <a:pt x="85" y="460"/>
                  </a:cubicBezTo>
                  <a:close/>
                </a:path>
              </a:pathLst>
            </a:custGeom>
            <a:solidFill>
              <a:srgbClr val="30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146">
              <a:extLst>
                <a:ext uri="{FF2B5EF4-FFF2-40B4-BE49-F238E27FC236}">
                  <a16:creationId xmlns:a16="http://schemas.microsoft.com/office/drawing/2014/main" id="{F86A4119-C459-43BC-90BB-6DB5D7967030}"/>
                </a:ext>
              </a:extLst>
            </p:cNvPr>
            <p:cNvSpPr>
              <a:spLocks/>
            </p:cNvSpPr>
            <p:nvPr/>
          </p:nvSpPr>
          <p:spPr bwMode="auto">
            <a:xfrm>
              <a:off x="7071497" y="2034001"/>
              <a:ext cx="54477" cy="37715"/>
            </a:xfrm>
            <a:custGeom>
              <a:avLst/>
              <a:gdLst>
                <a:gd name="T0" fmla="*/ 0 w 694"/>
                <a:gd name="T1" fmla="*/ 22 h 425"/>
                <a:gd name="T2" fmla="*/ 514 w 694"/>
                <a:gd name="T3" fmla="*/ 4 h 425"/>
                <a:gd name="T4" fmla="*/ 649 w 694"/>
                <a:gd name="T5" fmla="*/ 233 h 425"/>
                <a:gd name="T6" fmla="*/ 0 w 694"/>
                <a:gd name="T7" fmla="*/ 22 h 425"/>
              </a:gdLst>
              <a:ahLst/>
              <a:cxnLst>
                <a:cxn ang="0">
                  <a:pos x="T0" y="T1"/>
                </a:cxn>
                <a:cxn ang="0">
                  <a:pos x="T2" y="T3"/>
                </a:cxn>
                <a:cxn ang="0">
                  <a:pos x="T4" y="T5"/>
                </a:cxn>
                <a:cxn ang="0">
                  <a:pos x="T6" y="T7"/>
                </a:cxn>
              </a:cxnLst>
              <a:rect l="0" t="0" r="r" b="b"/>
              <a:pathLst>
                <a:path w="694" h="425">
                  <a:moveTo>
                    <a:pt x="0" y="22"/>
                  </a:moveTo>
                  <a:cubicBezTo>
                    <a:pt x="52" y="37"/>
                    <a:pt x="439" y="0"/>
                    <a:pt x="514" y="4"/>
                  </a:cubicBezTo>
                  <a:cubicBezTo>
                    <a:pt x="582" y="9"/>
                    <a:pt x="694" y="109"/>
                    <a:pt x="649" y="233"/>
                  </a:cubicBezTo>
                  <a:cubicBezTo>
                    <a:pt x="579" y="425"/>
                    <a:pt x="110" y="246"/>
                    <a:pt x="0" y="22"/>
                  </a:cubicBez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147">
              <a:extLst>
                <a:ext uri="{FF2B5EF4-FFF2-40B4-BE49-F238E27FC236}">
                  <a16:creationId xmlns:a16="http://schemas.microsoft.com/office/drawing/2014/main" id="{EF4AC610-7457-42A7-B1F7-456440EB4A2B}"/>
                </a:ext>
              </a:extLst>
            </p:cNvPr>
            <p:cNvSpPr>
              <a:spLocks/>
            </p:cNvSpPr>
            <p:nvPr/>
          </p:nvSpPr>
          <p:spPr bwMode="auto">
            <a:xfrm>
              <a:off x="7071497" y="2013050"/>
              <a:ext cx="54477" cy="33523"/>
            </a:xfrm>
            <a:custGeom>
              <a:avLst/>
              <a:gdLst>
                <a:gd name="T0" fmla="*/ 3 w 705"/>
                <a:gd name="T1" fmla="*/ 322 h 451"/>
                <a:gd name="T2" fmla="*/ 16 w 705"/>
                <a:gd name="T3" fmla="*/ 304 h 451"/>
                <a:gd name="T4" fmla="*/ 506 w 705"/>
                <a:gd name="T5" fmla="*/ 30 h 451"/>
                <a:gd name="T6" fmla="*/ 664 w 705"/>
                <a:gd name="T7" fmla="*/ 98 h 451"/>
                <a:gd name="T8" fmla="*/ 539 w 705"/>
                <a:gd name="T9" fmla="*/ 331 h 451"/>
                <a:gd name="T10" fmla="*/ 3 w 705"/>
                <a:gd name="T11" fmla="*/ 322 h 451"/>
              </a:gdLst>
              <a:ahLst/>
              <a:cxnLst>
                <a:cxn ang="0">
                  <a:pos x="T0" y="T1"/>
                </a:cxn>
                <a:cxn ang="0">
                  <a:pos x="T2" y="T3"/>
                </a:cxn>
                <a:cxn ang="0">
                  <a:pos x="T4" y="T5"/>
                </a:cxn>
                <a:cxn ang="0">
                  <a:pos x="T6" y="T7"/>
                </a:cxn>
                <a:cxn ang="0">
                  <a:pos x="T8" y="T9"/>
                </a:cxn>
                <a:cxn ang="0">
                  <a:pos x="T10" y="T11"/>
                </a:cxn>
              </a:cxnLst>
              <a:rect l="0" t="0" r="r" b="b"/>
              <a:pathLst>
                <a:path w="705" h="451">
                  <a:moveTo>
                    <a:pt x="3" y="322"/>
                  </a:moveTo>
                  <a:cubicBezTo>
                    <a:pt x="0" y="313"/>
                    <a:pt x="8" y="305"/>
                    <a:pt x="16" y="304"/>
                  </a:cubicBezTo>
                  <a:cubicBezTo>
                    <a:pt x="175" y="290"/>
                    <a:pt x="315" y="106"/>
                    <a:pt x="506" y="30"/>
                  </a:cubicBezTo>
                  <a:cubicBezTo>
                    <a:pt x="582" y="0"/>
                    <a:pt x="636" y="15"/>
                    <a:pt x="664" y="98"/>
                  </a:cubicBezTo>
                  <a:cubicBezTo>
                    <a:pt x="705" y="217"/>
                    <a:pt x="620" y="298"/>
                    <a:pt x="539" y="331"/>
                  </a:cubicBezTo>
                  <a:cubicBezTo>
                    <a:pt x="449" y="369"/>
                    <a:pt x="58" y="451"/>
                    <a:pt x="3" y="322"/>
                  </a:cubicBez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148">
              <a:extLst>
                <a:ext uri="{FF2B5EF4-FFF2-40B4-BE49-F238E27FC236}">
                  <a16:creationId xmlns:a16="http://schemas.microsoft.com/office/drawing/2014/main" id="{9D88EACD-A4AB-468C-8160-063E3C18B13B}"/>
                </a:ext>
              </a:extLst>
            </p:cNvPr>
            <p:cNvSpPr>
              <a:spLocks/>
            </p:cNvSpPr>
            <p:nvPr/>
          </p:nvSpPr>
          <p:spPr bwMode="auto">
            <a:xfrm>
              <a:off x="6375883" y="2264477"/>
              <a:ext cx="1022470" cy="938659"/>
            </a:xfrm>
            <a:custGeom>
              <a:avLst/>
              <a:gdLst>
                <a:gd name="T0" fmla="*/ 9983 w 12632"/>
                <a:gd name="T1" fmla="*/ 6999 h 11677"/>
                <a:gd name="T2" fmla="*/ 10458 w 12632"/>
                <a:gd name="T3" fmla="*/ 11281 h 11677"/>
                <a:gd name="T4" fmla="*/ 3457 w 12632"/>
                <a:gd name="T5" fmla="*/ 11677 h 11677"/>
                <a:gd name="T6" fmla="*/ 679 w 12632"/>
                <a:gd name="T7" fmla="*/ 5145 h 11677"/>
                <a:gd name="T8" fmla="*/ 0 w 12632"/>
                <a:gd name="T9" fmla="*/ 2505 h 11677"/>
                <a:gd name="T10" fmla="*/ 3716 w 12632"/>
                <a:gd name="T11" fmla="*/ 444 h 11677"/>
                <a:gd name="T12" fmla="*/ 5860 w 12632"/>
                <a:gd name="T13" fmla="*/ 760 h 11677"/>
                <a:gd name="T14" fmla="*/ 7328 w 12632"/>
                <a:gd name="T15" fmla="*/ 110 h 11677"/>
                <a:gd name="T16" fmla="*/ 11606 w 12632"/>
                <a:gd name="T17" fmla="*/ 1094 h 11677"/>
                <a:gd name="T18" fmla="*/ 10897 w 12632"/>
                <a:gd name="T19" fmla="*/ 6137 h 11677"/>
                <a:gd name="T20" fmla="*/ 9983 w 12632"/>
                <a:gd name="T21" fmla="*/ 6999 h 11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32" h="11677">
                  <a:moveTo>
                    <a:pt x="9983" y="6999"/>
                  </a:moveTo>
                  <a:lnTo>
                    <a:pt x="10458" y="11281"/>
                  </a:lnTo>
                  <a:lnTo>
                    <a:pt x="3457" y="11677"/>
                  </a:lnTo>
                  <a:lnTo>
                    <a:pt x="679" y="5145"/>
                  </a:lnTo>
                  <a:lnTo>
                    <a:pt x="0" y="2505"/>
                  </a:lnTo>
                  <a:cubicBezTo>
                    <a:pt x="705" y="811"/>
                    <a:pt x="3716" y="444"/>
                    <a:pt x="3716" y="444"/>
                  </a:cubicBezTo>
                  <a:cubicBezTo>
                    <a:pt x="3716" y="444"/>
                    <a:pt x="4813" y="855"/>
                    <a:pt x="5860" y="760"/>
                  </a:cubicBezTo>
                  <a:cubicBezTo>
                    <a:pt x="6894" y="666"/>
                    <a:pt x="7328" y="110"/>
                    <a:pt x="7328" y="110"/>
                  </a:cubicBezTo>
                  <a:cubicBezTo>
                    <a:pt x="7512" y="106"/>
                    <a:pt x="10795" y="0"/>
                    <a:pt x="11606" y="1094"/>
                  </a:cubicBezTo>
                  <a:cubicBezTo>
                    <a:pt x="12632" y="2475"/>
                    <a:pt x="11299" y="4554"/>
                    <a:pt x="10897" y="6137"/>
                  </a:cubicBezTo>
                  <a:cubicBezTo>
                    <a:pt x="10740" y="6753"/>
                    <a:pt x="9983" y="6999"/>
                    <a:pt x="9983" y="699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46" name="Freeform 149">
              <a:extLst>
                <a:ext uri="{FF2B5EF4-FFF2-40B4-BE49-F238E27FC236}">
                  <a16:creationId xmlns:a16="http://schemas.microsoft.com/office/drawing/2014/main" id="{315CF754-6ECF-42D1-8D93-5B076FE32488}"/>
                </a:ext>
              </a:extLst>
            </p:cNvPr>
            <p:cNvSpPr>
              <a:spLocks/>
            </p:cNvSpPr>
            <p:nvPr/>
          </p:nvSpPr>
          <p:spPr bwMode="auto">
            <a:xfrm>
              <a:off x="6497407" y="1614957"/>
              <a:ext cx="595044" cy="733328"/>
            </a:xfrm>
            <a:custGeom>
              <a:avLst/>
              <a:gdLst>
                <a:gd name="T0" fmla="*/ 6539 w 7375"/>
                <a:gd name="T1" fmla="*/ 574 h 9106"/>
                <a:gd name="T2" fmla="*/ 6575 w 7375"/>
                <a:gd name="T3" fmla="*/ 2084 h 9106"/>
                <a:gd name="T4" fmla="*/ 5348 w 7375"/>
                <a:gd name="T5" fmla="*/ 3341 h 9106"/>
                <a:gd name="T6" fmla="*/ 4976 w 7375"/>
                <a:gd name="T7" fmla="*/ 4844 h 9106"/>
                <a:gd name="T8" fmla="*/ 4468 w 7375"/>
                <a:gd name="T9" fmla="*/ 7163 h 9106"/>
                <a:gd name="T10" fmla="*/ 2787 w 7375"/>
                <a:gd name="T11" fmla="*/ 8824 h 9106"/>
                <a:gd name="T12" fmla="*/ 0 w 7375"/>
                <a:gd name="T13" fmla="*/ 9106 h 9106"/>
                <a:gd name="T14" fmla="*/ 3062 w 7375"/>
                <a:gd name="T15" fmla="*/ 1545 h 9106"/>
                <a:gd name="T16" fmla="*/ 6539 w 7375"/>
                <a:gd name="T17" fmla="*/ 574 h 9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5" h="9106">
                  <a:moveTo>
                    <a:pt x="6539" y="574"/>
                  </a:moveTo>
                  <a:cubicBezTo>
                    <a:pt x="6539" y="574"/>
                    <a:pt x="7375" y="1646"/>
                    <a:pt x="6575" y="2084"/>
                  </a:cubicBezTo>
                  <a:cubicBezTo>
                    <a:pt x="6052" y="2370"/>
                    <a:pt x="5069" y="2318"/>
                    <a:pt x="5348" y="3341"/>
                  </a:cubicBezTo>
                  <a:cubicBezTo>
                    <a:pt x="5639" y="4408"/>
                    <a:pt x="5079" y="4466"/>
                    <a:pt x="4976" y="4844"/>
                  </a:cubicBezTo>
                  <a:cubicBezTo>
                    <a:pt x="4743" y="5691"/>
                    <a:pt x="5643" y="6373"/>
                    <a:pt x="4468" y="7163"/>
                  </a:cubicBezTo>
                  <a:cubicBezTo>
                    <a:pt x="3819" y="7599"/>
                    <a:pt x="3862" y="8819"/>
                    <a:pt x="2787" y="8824"/>
                  </a:cubicBezTo>
                  <a:cubicBezTo>
                    <a:pt x="1802" y="8828"/>
                    <a:pt x="917" y="8824"/>
                    <a:pt x="0" y="9106"/>
                  </a:cubicBezTo>
                  <a:cubicBezTo>
                    <a:pt x="0" y="9106"/>
                    <a:pt x="900" y="2391"/>
                    <a:pt x="3062" y="1545"/>
                  </a:cubicBezTo>
                  <a:cubicBezTo>
                    <a:pt x="5225" y="700"/>
                    <a:pt x="5991" y="0"/>
                    <a:pt x="6539" y="5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47" name="Freeform 150">
              <a:extLst>
                <a:ext uri="{FF2B5EF4-FFF2-40B4-BE49-F238E27FC236}">
                  <a16:creationId xmlns:a16="http://schemas.microsoft.com/office/drawing/2014/main" id="{D89B5E68-B99D-415A-A9AD-23DC2D7662C7}"/>
                </a:ext>
              </a:extLst>
            </p:cNvPr>
            <p:cNvSpPr>
              <a:spLocks/>
            </p:cNvSpPr>
            <p:nvPr/>
          </p:nvSpPr>
          <p:spPr bwMode="auto">
            <a:xfrm>
              <a:off x="7850921" y="3119327"/>
              <a:ext cx="364571" cy="276569"/>
            </a:xfrm>
            <a:custGeom>
              <a:avLst/>
              <a:gdLst>
                <a:gd name="T0" fmla="*/ 4393 w 4471"/>
                <a:gd name="T1" fmla="*/ 2951 h 3392"/>
                <a:gd name="T2" fmla="*/ 4007 w 4471"/>
                <a:gd name="T3" fmla="*/ 2155 h 3392"/>
                <a:gd name="T4" fmla="*/ 2610 w 4471"/>
                <a:gd name="T5" fmla="*/ 1616 h 3392"/>
                <a:gd name="T6" fmla="*/ 713 w 4471"/>
                <a:gd name="T7" fmla="*/ 0 h 3392"/>
                <a:gd name="T8" fmla="*/ 0 w 4471"/>
                <a:gd name="T9" fmla="*/ 1650 h 3392"/>
                <a:gd name="T10" fmla="*/ 1978 w 4471"/>
                <a:gd name="T11" fmla="*/ 2921 h 3392"/>
                <a:gd name="T12" fmla="*/ 3882 w 4471"/>
                <a:gd name="T13" fmla="*/ 2778 h 3392"/>
                <a:gd name="T14" fmla="*/ 4046 w 4471"/>
                <a:gd name="T15" fmla="*/ 3155 h 3392"/>
                <a:gd name="T16" fmla="*/ 4393 w 4471"/>
                <a:gd name="T17" fmla="*/ 2951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1" h="3392">
                  <a:moveTo>
                    <a:pt x="4393" y="2951"/>
                  </a:moveTo>
                  <a:cubicBezTo>
                    <a:pt x="4344" y="2844"/>
                    <a:pt x="4226" y="2325"/>
                    <a:pt x="4007" y="2155"/>
                  </a:cubicBezTo>
                  <a:cubicBezTo>
                    <a:pt x="3851" y="2033"/>
                    <a:pt x="3545" y="1809"/>
                    <a:pt x="2610" y="1616"/>
                  </a:cubicBezTo>
                  <a:cubicBezTo>
                    <a:pt x="2374" y="1514"/>
                    <a:pt x="818" y="76"/>
                    <a:pt x="713" y="0"/>
                  </a:cubicBezTo>
                  <a:cubicBezTo>
                    <a:pt x="713" y="0"/>
                    <a:pt x="278" y="1215"/>
                    <a:pt x="0" y="1650"/>
                  </a:cubicBezTo>
                  <a:cubicBezTo>
                    <a:pt x="0" y="1650"/>
                    <a:pt x="1922" y="2807"/>
                    <a:pt x="1978" y="2921"/>
                  </a:cubicBezTo>
                  <a:cubicBezTo>
                    <a:pt x="2055" y="3145"/>
                    <a:pt x="3882" y="2778"/>
                    <a:pt x="3882" y="2778"/>
                  </a:cubicBezTo>
                  <a:cubicBezTo>
                    <a:pt x="3863" y="2697"/>
                    <a:pt x="3990" y="3041"/>
                    <a:pt x="4046" y="3155"/>
                  </a:cubicBezTo>
                  <a:cubicBezTo>
                    <a:pt x="4229" y="3392"/>
                    <a:pt x="4471" y="3175"/>
                    <a:pt x="4393" y="2951"/>
                  </a:cubicBez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151">
              <a:extLst>
                <a:ext uri="{FF2B5EF4-FFF2-40B4-BE49-F238E27FC236}">
                  <a16:creationId xmlns:a16="http://schemas.microsoft.com/office/drawing/2014/main" id="{D51E8839-AF4A-4CA6-849E-1D74DEF34421}"/>
                </a:ext>
              </a:extLst>
            </p:cNvPr>
            <p:cNvSpPr>
              <a:spLocks/>
            </p:cNvSpPr>
            <p:nvPr/>
          </p:nvSpPr>
          <p:spPr bwMode="auto">
            <a:xfrm>
              <a:off x="7021212" y="2222572"/>
              <a:ext cx="1022470" cy="1135610"/>
            </a:xfrm>
            <a:custGeom>
              <a:avLst/>
              <a:gdLst>
                <a:gd name="T0" fmla="*/ 4882 w 12663"/>
                <a:gd name="T1" fmla="*/ 3175 h 14088"/>
                <a:gd name="T2" fmla="*/ 7916 w 12663"/>
                <a:gd name="T3" fmla="*/ 8219 h 14088"/>
                <a:gd name="T4" fmla="*/ 12663 w 12663"/>
                <a:gd name="T5" fmla="*/ 12171 h 14088"/>
                <a:gd name="T6" fmla="*/ 11485 w 12663"/>
                <a:gd name="T7" fmla="*/ 14088 h 14088"/>
                <a:gd name="T8" fmla="*/ 6306 w 12663"/>
                <a:gd name="T9" fmla="*/ 11203 h 14088"/>
                <a:gd name="T10" fmla="*/ 4258 w 12663"/>
                <a:gd name="T11" fmla="*/ 9543 h 14088"/>
                <a:gd name="T12" fmla="*/ 684 w 12663"/>
                <a:gd name="T13" fmla="*/ 5574 h 14088"/>
                <a:gd name="T14" fmla="*/ 1266 w 12663"/>
                <a:gd name="T15" fmla="*/ 1847 h 14088"/>
                <a:gd name="T16" fmla="*/ 4882 w 12663"/>
                <a:gd name="T17" fmla="*/ 3175 h 14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63" h="14088">
                  <a:moveTo>
                    <a:pt x="4882" y="3175"/>
                  </a:moveTo>
                  <a:cubicBezTo>
                    <a:pt x="5548" y="4155"/>
                    <a:pt x="7657" y="7784"/>
                    <a:pt x="7916" y="8219"/>
                  </a:cubicBezTo>
                  <a:lnTo>
                    <a:pt x="12663" y="12171"/>
                  </a:lnTo>
                  <a:lnTo>
                    <a:pt x="11485" y="14088"/>
                  </a:lnTo>
                  <a:lnTo>
                    <a:pt x="6306" y="11203"/>
                  </a:lnTo>
                  <a:cubicBezTo>
                    <a:pt x="5533" y="10773"/>
                    <a:pt x="4840" y="10211"/>
                    <a:pt x="4258" y="9543"/>
                  </a:cubicBezTo>
                  <a:cubicBezTo>
                    <a:pt x="3210" y="8339"/>
                    <a:pt x="1489" y="6383"/>
                    <a:pt x="684" y="5574"/>
                  </a:cubicBezTo>
                  <a:cubicBezTo>
                    <a:pt x="0" y="4887"/>
                    <a:pt x="628" y="2653"/>
                    <a:pt x="1266" y="1847"/>
                  </a:cubicBezTo>
                  <a:cubicBezTo>
                    <a:pt x="2730" y="0"/>
                    <a:pt x="3898" y="1726"/>
                    <a:pt x="4882" y="317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49" name="Freeform 152">
              <a:extLst>
                <a:ext uri="{FF2B5EF4-FFF2-40B4-BE49-F238E27FC236}">
                  <a16:creationId xmlns:a16="http://schemas.microsoft.com/office/drawing/2014/main" id="{30683E4E-8FFA-4DD7-8353-FEC76362F21A}"/>
                </a:ext>
              </a:extLst>
            </p:cNvPr>
            <p:cNvSpPr>
              <a:spLocks/>
            </p:cNvSpPr>
            <p:nvPr/>
          </p:nvSpPr>
          <p:spPr bwMode="auto">
            <a:xfrm>
              <a:off x="7180448" y="2582950"/>
              <a:ext cx="108951" cy="603424"/>
            </a:xfrm>
            <a:custGeom>
              <a:avLst/>
              <a:gdLst>
                <a:gd name="T0" fmla="*/ 919 w 1352"/>
                <a:gd name="T1" fmla="*/ 794 h 7483"/>
                <a:gd name="T2" fmla="*/ 483 w 1352"/>
                <a:gd name="T3" fmla="*/ 45 h 7483"/>
                <a:gd name="T4" fmla="*/ 388 w 1352"/>
                <a:gd name="T5" fmla="*/ 20 h 7483"/>
                <a:gd name="T6" fmla="*/ 363 w 1352"/>
                <a:gd name="T7" fmla="*/ 115 h 7483"/>
                <a:gd name="T8" fmla="*/ 799 w 1352"/>
                <a:gd name="T9" fmla="*/ 864 h 7483"/>
                <a:gd name="T10" fmla="*/ 309 w 1352"/>
                <a:gd name="T11" fmla="*/ 2830 h 7483"/>
                <a:gd name="T12" fmla="*/ 47 w 1352"/>
                <a:gd name="T13" fmla="*/ 2953 h 7483"/>
                <a:gd name="T14" fmla="*/ 1 w 1352"/>
                <a:gd name="T15" fmla="*/ 3020 h 7483"/>
                <a:gd name="T16" fmla="*/ 411 w 1352"/>
                <a:gd name="T17" fmla="*/ 7415 h 7483"/>
                <a:gd name="T18" fmla="*/ 476 w 1352"/>
                <a:gd name="T19" fmla="*/ 7479 h 7483"/>
                <a:gd name="T20" fmla="*/ 528 w 1352"/>
                <a:gd name="T21" fmla="*/ 7405 h 7483"/>
                <a:gd name="T22" fmla="*/ 135 w 1352"/>
                <a:gd name="T23" fmla="*/ 3068 h 7483"/>
                <a:gd name="T24" fmla="*/ 381 w 1352"/>
                <a:gd name="T25" fmla="*/ 2949 h 7483"/>
                <a:gd name="T26" fmla="*/ 919 w 1352"/>
                <a:gd name="T27" fmla="*/ 794 h 7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2" h="7483">
                  <a:moveTo>
                    <a:pt x="919" y="794"/>
                  </a:moveTo>
                  <a:lnTo>
                    <a:pt x="483" y="45"/>
                  </a:lnTo>
                  <a:cubicBezTo>
                    <a:pt x="464" y="11"/>
                    <a:pt x="421" y="0"/>
                    <a:pt x="388" y="20"/>
                  </a:cubicBezTo>
                  <a:cubicBezTo>
                    <a:pt x="355" y="39"/>
                    <a:pt x="343" y="81"/>
                    <a:pt x="363" y="115"/>
                  </a:cubicBezTo>
                  <a:lnTo>
                    <a:pt x="799" y="864"/>
                  </a:lnTo>
                  <a:cubicBezTo>
                    <a:pt x="1194" y="1543"/>
                    <a:pt x="974" y="2425"/>
                    <a:pt x="309" y="2830"/>
                  </a:cubicBezTo>
                  <a:cubicBezTo>
                    <a:pt x="226" y="2880"/>
                    <a:pt x="138" y="2922"/>
                    <a:pt x="47" y="2953"/>
                  </a:cubicBezTo>
                  <a:cubicBezTo>
                    <a:pt x="18" y="2963"/>
                    <a:pt x="0" y="2991"/>
                    <a:pt x="1" y="3020"/>
                  </a:cubicBezTo>
                  <a:cubicBezTo>
                    <a:pt x="1" y="3022"/>
                    <a:pt x="411" y="7415"/>
                    <a:pt x="411" y="7415"/>
                  </a:cubicBezTo>
                  <a:cubicBezTo>
                    <a:pt x="414" y="7454"/>
                    <a:pt x="437" y="7483"/>
                    <a:pt x="476" y="7479"/>
                  </a:cubicBezTo>
                  <a:cubicBezTo>
                    <a:pt x="514" y="7476"/>
                    <a:pt x="531" y="7443"/>
                    <a:pt x="528" y="7405"/>
                  </a:cubicBezTo>
                  <a:lnTo>
                    <a:pt x="135" y="3068"/>
                  </a:lnTo>
                  <a:cubicBezTo>
                    <a:pt x="220" y="3036"/>
                    <a:pt x="303" y="2996"/>
                    <a:pt x="381" y="2949"/>
                  </a:cubicBezTo>
                  <a:cubicBezTo>
                    <a:pt x="1111" y="2505"/>
                    <a:pt x="1352" y="1538"/>
                    <a:pt x="919" y="7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0" name="Freeform 153">
              <a:extLst>
                <a:ext uri="{FF2B5EF4-FFF2-40B4-BE49-F238E27FC236}">
                  <a16:creationId xmlns:a16="http://schemas.microsoft.com/office/drawing/2014/main" id="{33A90E1A-AD79-424B-B381-73E1C8459D4A}"/>
                </a:ext>
              </a:extLst>
            </p:cNvPr>
            <p:cNvSpPr>
              <a:spLocks/>
            </p:cNvSpPr>
            <p:nvPr/>
          </p:nvSpPr>
          <p:spPr bwMode="auto">
            <a:xfrm>
              <a:off x="6593786" y="3173801"/>
              <a:ext cx="1148182" cy="2422075"/>
            </a:xfrm>
            <a:custGeom>
              <a:avLst/>
              <a:gdLst>
                <a:gd name="T0" fmla="*/ 13368 w 14215"/>
                <a:gd name="T1" fmla="*/ 30056 h 30056"/>
                <a:gd name="T2" fmla="*/ 9135 w 14215"/>
                <a:gd name="T3" fmla="*/ 29986 h 30056"/>
                <a:gd name="T4" fmla="*/ 8394 w 14215"/>
                <a:gd name="T5" fmla="*/ 17215 h 30056"/>
                <a:gd name="T6" fmla="*/ 3808 w 14215"/>
                <a:gd name="T7" fmla="*/ 8890 h 30056"/>
                <a:gd name="T8" fmla="*/ 1364 w 14215"/>
                <a:gd name="T9" fmla="*/ 1268 h 30056"/>
                <a:gd name="T10" fmla="*/ 7794 w 14215"/>
                <a:gd name="T11" fmla="*/ 0 h 30056"/>
                <a:gd name="T12" fmla="*/ 8429 w 14215"/>
                <a:gd name="T13" fmla="*/ 3281 h 30056"/>
                <a:gd name="T14" fmla="*/ 14215 w 14215"/>
                <a:gd name="T15" fmla="*/ 16827 h 30056"/>
                <a:gd name="T16" fmla="*/ 13368 w 14215"/>
                <a:gd name="T17" fmla="*/ 30056 h 30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15" h="30056">
                  <a:moveTo>
                    <a:pt x="13368" y="30056"/>
                  </a:moveTo>
                  <a:lnTo>
                    <a:pt x="9135" y="29986"/>
                  </a:lnTo>
                  <a:cubicBezTo>
                    <a:pt x="8994" y="27446"/>
                    <a:pt x="8535" y="21872"/>
                    <a:pt x="8394" y="17215"/>
                  </a:cubicBezTo>
                  <a:cubicBezTo>
                    <a:pt x="8394" y="17215"/>
                    <a:pt x="4710" y="10430"/>
                    <a:pt x="3808" y="8890"/>
                  </a:cubicBezTo>
                  <a:cubicBezTo>
                    <a:pt x="3387" y="8171"/>
                    <a:pt x="0" y="6198"/>
                    <a:pt x="1364" y="1268"/>
                  </a:cubicBezTo>
                  <a:cubicBezTo>
                    <a:pt x="1555" y="577"/>
                    <a:pt x="7794" y="0"/>
                    <a:pt x="7794" y="0"/>
                  </a:cubicBezTo>
                  <a:cubicBezTo>
                    <a:pt x="7925" y="500"/>
                    <a:pt x="8429" y="3281"/>
                    <a:pt x="8429" y="3281"/>
                  </a:cubicBezTo>
                  <a:cubicBezTo>
                    <a:pt x="8429" y="3281"/>
                    <a:pt x="14215" y="14282"/>
                    <a:pt x="14215" y="16827"/>
                  </a:cubicBezTo>
                  <a:cubicBezTo>
                    <a:pt x="14215" y="21205"/>
                    <a:pt x="13368" y="30056"/>
                    <a:pt x="13368" y="3005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51" name="Freeform 154">
              <a:extLst>
                <a:ext uri="{FF2B5EF4-FFF2-40B4-BE49-F238E27FC236}">
                  <a16:creationId xmlns:a16="http://schemas.microsoft.com/office/drawing/2014/main" id="{DD5CE2D1-C251-458D-AE6B-6AD64397FA21}"/>
                </a:ext>
              </a:extLst>
            </p:cNvPr>
            <p:cNvSpPr>
              <a:spLocks/>
            </p:cNvSpPr>
            <p:nvPr/>
          </p:nvSpPr>
          <p:spPr bwMode="auto">
            <a:xfrm>
              <a:off x="3484473" y="3328849"/>
              <a:ext cx="8690990" cy="1252943"/>
            </a:xfrm>
            <a:custGeom>
              <a:avLst/>
              <a:gdLst>
                <a:gd name="T0" fmla="*/ 107605 w 107605"/>
                <a:gd name="T1" fmla="*/ 0 h 15593"/>
                <a:gd name="T2" fmla="*/ 107605 w 107605"/>
                <a:gd name="T3" fmla="*/ 705 h 15593"/>
                <a:gd name="T4" fmla="*/ 9498 w 107605"/>
                <a:gd name="T5" fmla="*/ 705 h 15593"/>
                <a:gd name="T6" fmla="*/ 4646 w 107605"/>
                <a:gd name="T7" fmla="*/ 4073 h 15593"/>
                <a:gd name="T8" fmla="*/ 1796 w 107605"/>
                <a:gd name="T9" fmla="*/ 11845 h 15593"/>
                <a:gd name="T10" fmla="*/ 731 w 107605"/>
                <a:gd name="T11" fmla="*/ 15350 h 15593"/>
                <a:gd name="T12" fmla="*/ 396 w 107605"/>
                <a:gd name="T13" fmla="*/ 15593 h 15593"/>
                <a:gd name="T14" fmla="*/ 286 w 107605"/>
                <a:gd name="T15" fmla="*/ 15575 h 15593"/>
                <a:gd name="T16" fmla="*/ 61 w 107605"/>
                <a:gd name="T17" fmla="*/ 15130 h 15593"/>
                <a:gd name="T18" fmla="*/ 1119 w 107605"/>
                <a:gd name="T19" fmla="*/ 11647 h 15593"/>
                <a:gd name="T20" fmla="*/ 4032 w 107605"/>
                <a:gd name="T21" fmla="*/ 3724 h 15593"/>
                <a:gd name="T22" fmla="*/ 9498 w 107605"/>
                <a:gd name="T23" fmla="*/ 0 h 15593"/>
                <a:gd name="T24" fmla="*/ 107605 w 107605"/>
                <a:gd name="T25" fmla="*/ 0 h 15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605" h="15593">
                  <a:moveTo>
                    <a:pt x="107605" y="0"/>
                  </a:moveTo>
                  <a:lnTo>
                    <a:pt x="107605" y="705"/>
                  </a:lnTo>
                  <a:lnTo>
                    <a:pt x="9498" y="705"/>
                  </a:lnTo>
                  <a:cubicBezTo>
                    <a:pt x="7494" y="705"/>
                    <a:pt x="5952" y="1775"/>
                    <a:pt x="4646" y="4073"/>
                  </a:cubicBezTo>
                  <a:cubicBezTo>
                    <a:pt x="3454" y="6168"/>
                    <a:pt x="2611" y="9054"/>
                    <a:pt x="1796" y="11845"/>
                  </a:cubicBezTo>
                  <a:cubicBezTo>
                    <a:pt x="1457" y="13007"/>
                    <a:pt x="1106" y="14209"/>
                    <a:pt x="731" y="15350"/>
                  </a:cubicBezTo>
                  <a:cubicBezTo>
                    <a:pt x="682" y="15498"/>
                    <a:pt x="545" y="15593"/>
                    <a:pt x="396" y="15593"/>
                  </a:cubicBezTo>
                  <a:cubicBezTo>
                    <a:pt x="360" y="15593"/>
                    <a:pt x="323" y="15587"/>
                    <a:pt x="286" y="15575"/>
                  </a:cubicBezTo>
                  <a:cubicBezTo>
                    <a:pt x="101" y="15514"/>
                    <a:pt x="0" y="15315"/>
                    <a:pt x="61" y="15130"/>
                  </a:cubicBezTo>
                  <a:cubicBezTo>
                    <a:pt x="432" y="13999"/>
                    <a:pt x="781" y="12804"/>
                    <a:pt x="1119" y="11647"/>
                  </a:cubicBezTo>
                  <a:cubicBezTo>
                    <a:pt x="1945" y="8817"/>
                    <a:pt x="2800" y="5891"/>
                    <a:pt x="4032" y="3724"/>
                  </a:cubicBezTo>
                  <a:cubicBezTo>
                    <a:pt x="5457" y="1218"/>
                    <a:pt x="7245" y="0"/>
                    <a:pt x="9498" y="0"/>
                  </a:cubicBezTo>
                  <a:lnTo>
                    <a:pt x="107605" y="0"/>
                  </a:lnTo>
                  <a:close/>
                </a:path>
              </a:pathLst>
            </a:custGeom>
            <a:solidFill>
              <a:srgbClr val="FCBC00"/>
            </a:solidFill>
            <a:ln w="28575">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52" name="Freeform 155">
              <a:extLst>
                <a:ext uri="{FF2B5EF4-FFF2-40B4-BE49-F238E27FC236}">
                  <a16:creationId xmlns:a16="http://schemas.microsoft.com/office/drawing/2014/main" id="{A0D9C424-B817-441C-BECC-9CB9841AF36F}"/>
                </a:ext>
              </a:extLst>
            </p:cNvPr>
            <p:cNvSpPr>
              <a:spLocks/>
            </p:cNvSpPr>
            <p:nvPr/>
          </p:nvSpPr>
          <p:spPr bwMode="auto">
            <a:xfrm>
              <a:off x="10113762" y="3299514"/>
              <a:ext cx="188572" cy="108951"/>
            </a:xfrm>
            <a:custGeom>
              <a:avLst/>
              <a:gdLst>
                <a:gd name="T0" fmla="*/ 2117 w 2328"/>
                <a:gd name="T1" fmla="*/ 1142 h 1330"/>
                <a:gd name="T2" fmla="*/ 1701 w 2328"/>
                <a:gd name="T3" fmla="*/ 203 h 1330"/>
                <a:gd name="T4" fmla="*/ 1358 w 2328"/>
                <a:gd name="T5" fmla="*/ 54 h 1330"/>
                <a:gd name="T6" fmla="*/ 1254 w 2328"/>
                <a:gd name="T7" fmla="*/ 278 h 1330"/>
                <a:gd name="T8" fmla="*/ 918 w 2328"/>
                <a:gd name="T9" fmla="*/ 84 h 1330"/>
                <a:gd name="T10" fmla="*/ 741 w 2328"/>
                <a:gd name="T11" fmla="*/ 331 h 1330"/>
                <a:gd name="T12" fmla="*/ 467 w 2328"/>
                <a:gd name="T13" fmla="*/ 268 h 1330"/>
                <a:gd name="T14" fmla="*/ 409 w 2328"/>
                <a:gd name="T15" fmla="*/ 557 h 1330"/>
                <a:gd name="T16" fmla="*/ 422 w 2328"/>
                <a:gd name="T17" fmla="*/ 578 h 1330"/>
                <a:gd name="T18" fmla="*/ 144 w 2328"/>
                <a:gd name="T19" fmla="*/ 467 h 1330"/>
                <a:gd name="T20" fmla="*/ 42 w 2328"/>
                <a:gd name="T21" fmla="*/ 727 h 1330"/>
                <a:gd name="T22" fmla="*/ 353 w 2328"/>
                <a:gd name="T23" fmla="*/ 1213 h 1330"/>
                <a:gd name="T24" fmla="*/ 2117 w 2328"/>
                <a:gd name="T25" fmla="*/ 1142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8" h="1330">
                  <a:moveTo>
                    <a:pt x="2117" y="1142"/>
                  </a:moveTo>
                  <a:cubicBezTo>
                    <a:pt x="2328" y="1001"/>
                    <a:pt x="1872" y="378"/>
                    <a:pt x="1701" y="203"/>
                  </a:cubicBezTo>
                  <a:cubicBezTo>
                    <a:pt x="1620" y="121"/>
                    <a:pt x="1459" y="0"/>
                    <a:pt x="1358" y="54"/>
                  </a:cubicBezTo>
                  <a:cubicBezTo>
                    <a:pt x="1275" y="99"/>
                    <a:pt x="1236" y="192"/>
                    <a:pt x="1254" y="278"/>
                  </a:cubicBezTo>
                  <a:cubicBezTo>
                    <a:pt x="1254" y="278"/>
                    <a:pt x="1079" y="62"/>
                    <a:pt x="918" y="84"/>
                  </a:cubicBezTo>
                  <a:cubicBezTo>
                    <a:pt x="762" y="105"/>
                    <a:pt x="725" y="233"/>
                    <a:pt x="741" y="331"/>
                  </a:cubicBezTo>
                  <a:cubicBezTo>
                    <a:pt x="703" y="298"/>
                    <a:pt x="601" y="186"/>
                    <a:pt x="467" y="268"/>
                  </a:cubicBezTo>
                  <a:cubicBezTo>
                    <a:pt x="332" y="350"/>
                    <a:pt x="384" y="502"/>
                    <a:pt x="409" y="557"/>
                  </a:cubicBezTo>
                  <a:lnTo>
                    <a:pt x="422" y="578"/>
                  </a:lnTo>
                  <a:cubicBezTo>
                    <a:pt x="369" y="434"/>
                    <a:pt x="233" y="424"/>
                    <a:pt x="144" y="467"/>
                  </a:cubicBezTo>
                  <a:cubicBezTo>
                    <a:pt x="47" y="514"/>
                    <a:pt x="0" y="613"/>
                    <a:pt x="42" y="727"/>
                  </a:cubicBezTo>
                  <a:cubicBezTo>
                    <a:pt x="43" y="729"/>
                    <a:pt x="177" y="1177"/>
                    <a:pt x="353" y="1213"/>
                  </a:cubicBezTo>
                  <a:cubicBezTo>
                    <a:pt x="939" y="1330"/>
                    <a:pt x="1881" y="1300"/>
                    <a:pt x="2117" y="1142"/>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156">
              <a:extLst>
                <a:ext uri="{FF2B5EF4-FFF2-40B4-BE49-F238E27FC236}">
                  <a16:creationId xmlns:a16="http://schemas.microsoft.com/office/drawing/2014/main" id="{2DA2233F-B12B-4B2C-8B15-3E285F3FD5DA}"/>
                </a:ext>
              </a:extLst>
            </p:cNvPr>
            <p:cNvSpPr>
              <a:spLocks/>
            </p:cNvSpPr>
            <p:nvPr/>
          </p:nvSpPr>
          <p:spPr bwMode="auto">
            <a:xfrm>
              <a:off x="10260431" y="3324658"/>
              <a:ext cx="4192" cy="4192"/>
            </a:xfrm>
            <a:custGeom>
              <a:avLst/>
              <a:gdLst>
                <a:gd name="T0" fmla="*/ 5 w 5"/>
                <a:gd name="T1" fmla="*/ 13 h 13"/>
                <a:gd name="T2" fmla="*/ 5 w 5"/>
                <a:gd name="T3" fmla="*/ 9 h 13"/>
                <a:gd name="T4" fmla="*/ 5 w 5"/>
                <a:gd name="T5" fmla="*/ 13 h 13"/>
              </a:gdLst>
              <a:ahLst/>
              <a:cxnLst>
                <a:cxn ang="0">
                  <a:pos x="T0" y="T1"/>
                </a:cxn>
                <a:cxn ang="0">
                  <a:pos x="T2" y="T3"/>
                </a:cxn>
                <a:cxn ang="0">
                  <a:pos x="T4" y="T5"/>
                </a:cxn>
              </a:cxnLst>
              <a:rect l="0" t="0" r="r" b="b"/>
              <a:pathLst>
                <a:path w="5" h="13">
                  <a:moveTo>
                    <a:pt x="5" y="13"/>
                  </a:moveTo>
                  <a:lnTo>
                    <a:pt x="5" y="9"/>
                  </a:lnTo>
                  <a:cubicBezTo>
                    <a:pt x="1" y="0"/>
                    <a:pt x="0" y="0"/>
                    <a:pt x="5" y="13"/>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157">
              <a:extLst>
                <a:ext uri="{FF2B5EF4-FFF2-40B4-BE49-F238E27FC236}">
                  <a16:creationId xmlns:a16="http://schemas.microsoft.com/office/drawing/2014/main" id="{A62BFB52-0CC4-4304-9323-5839428D076E}"/>
                </a:ext>
              </a:extLst>
            </p:cNvPr>
            <p:cNvSpPr>
              <a:spLocks/>
            </p:cNvSpPr>
            <p:nvPr/>
          </p:nvSpPr>
          <p:spPr bwMode="auto">
            <a:xfrm>
              <a:off x="10256238" y="3282752"/>
              <a:ext cx="58666" cy="96381"/>
            </a:xfrm>
            <a:custGeom>
              <a:avLst/>
              <a:gdLst>
                <a:gd name="T0" fmla="*/ 585 w 691"/>
                <a:gd name="T1" fmla="*/ 740 h 1199"/>
                <a:gd name="T2" fmla="*/ 101 w 691"/>
                <a:gd name="T3" fmla="*/ 0 h 1199"/>
                <a:gd name="T4" fmla="*/ 0 w 691"/>
                <a:gd name="T5" fmla="*/ 532 h 1199"/>
                <a:gd name="T6" fmla="*/ 268 w 691"/>
                <a:gd name="T7" fmla="*/ 987 h 1199"/>
                <a:gd name="T8" fmla="*/ 585 w 691"/>
                <a:gd name="T9" fmla="*/ 740 h 1199"/>
              </a:gdLst>
              <a:ahLst/>
              <a:cxnLst>
                <a:cxn ang="0">
                  <a:pos x="T0" y="T1"/>
                </a:cxn>
                <a:cxn ang="0">
                  <a:pos x="T2" y="T3"/>
                </a:cxn>
                <a:cxn ang="0">
                  <a:pos x="T4" y="T5"/>
                </a:cxn>
                <a:cxn ang="0">
                  <a:pos x="T6" y="T7"/>
                </a:cxn>
                <a:cxn ang="0">
                  <a:pos x="T8" y="T9"/>
                </a:cxn>
              </a:cxnLst>
              <a:rect l="0" t="0" r="r" b="b"/>
              <a:pathLst>
                <a:path w="691" h="1199">
                  <a:moveTo>
                    <a:pt x="585" y="740"/>
                  </a:moveTo>
                  <a:cubicBezTo>
                    <a:pt x="524" y="640"/>
                    <a:pt x="339" y="140"/>
                    <a:pt x="101" y="0"/>
                  </a:cubicBezTo>
                  <a:lnTo>
                    <a:pt x="0" y="532"/>
                  </a:lnTo>
                  <a:cubicBezTo>
                    <a:pt x="23" y="578"/>
                    <a:pt x="209" y="898"/>
                    <a:pt x="268" y="987"/>
                  </a:cubicBezTo>
                  <a:cubicBezTo>
                    <a:pt x="480" y="1199"/>
                    <a:pt x="691" y="952"/>
                    <a:pt x="585" y="740"/>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158">
              <a:extLst>
                <a:ext uri="{FF2B5EF4-FFF2-40B4-BE49-F238E27FC236}">
                  <a16:creationId xmlns:a16="http://schemas.microsoft.com/office/drawing/2014/main" id="{A38C2277-8860-45FD-A1AB-35E31134BA74}"/>
                </a:ext>
              </a:extLst>
            </p:cNvPr>
            <p:cNvSpPr>
              <a:spLocks/>
            </p:cNvSpPr>
            <p:nvPr/>
          </p:nvSpPr>
          <p:spPr bwMode="auto">
            <a:xfrm>
              <a:off x="9439102" y="3186374"/>
              <a:ext cx="381332" cy="230476"/>
            </a:xfrm>
            <a:custGeom>
              <a:avLst/>
              <a:gdLst>
                <a:gd name="T0" fmla="*/ 4693 w 4693"/>
                <a:gd name="T1" fmla="*/ 1729 h 2822"/>
                <a:gd name="T2" fmla="*/ 4136 w 4693"/>
                <a:gd name="T3" fmla="*/ 1095 h 2822"/>
                <a:gd name="T4" fmla="*/ 2682 w 4693"/>
                <a:gd name="T5" fmla="*/ 741 h 2822"/>
                <a:gd name="T6" fmla="*/ 494 w 4693"/>
                <a:gd name="T7" fmla="*/ 0 h 2822"/>
                <a:gd name="T8" fmla="*/ 0 w 4693"/>
                <a:gd name="T9" fmla="*/ 1729 h 2822"/>
                <a:gd name="T10" fmla="*/ 2223 w 4693"/>
                <a:gd name="T11" fmla="*/ 2117 h 2822"/>
                <a:gd name="T12" fmla="*/ 2788 w 4693"/>
                <a:gd name="T13" fmla="*/ 2822 h 2822"/>
                <a:gd name="T14" fmla="*/ 4132 w 4693"/>
                <a:gd name="T15" fmla="*/ 1934 h 2822"/>
                <a:gd name="T16" fmla="*/ 4057 w 4693"/>
                <a:gd name="T17" fmla="*/ 1729 h 2822"/>
                <a:gd name="T18" fmla="*/ 4693 w 4693"/>
                <a:gd name="T19" fmla="*/ 1729 h 2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93" h="2822">
                  <a:moveTo>
                    <a:pt x="4693" y="1729"/>
                  </a:moveTo>
                  <a:cubicBezTo>
                    <a:pt x="4631" y="1629"/>
                    <a:pt x="4480" y="1270"/>
                    <a:pt x="4136" y="1095"/>
                  </a:cubicBezTo>
                  <a:cubicBezTo>
                    <a:pt x="3960" y="1004"/>
                    <a:pt x="3634" y="812"/>
                    <a:pt x="2682" y="741"/>
                  </a:cubicBezTo>
                  <a:cubicBezTo>
                    <a:pt x="2551" y="652"/>
                    <a:pt x="609" y="62"/>
                    <a:pt x="494" y="0"/>
                  </a:cubicBezTo>
                  <a:cubicBezTo>
                    <a:pt x="494" y="0"/>
                    <a:pt x="220" y="1262"/>
                    <a:pt x="0" y="1729"/>
                  </a:cubicBezTo>
                  <a:cubicBezTo>
                    <a:pt x="0" y="1729"/>
                    <a:pt x="2152" y="2011"/>
                    <a:pt x="2223" y="2117"/>
                  </a:cubicBezTo>
                  <a:cubicBezTo>
                    <a:pt x="2329" y="2329"/>
                    <a:pt x="2576" y="2752"/>
                    <a:pt x="2788" y="2822"/>
                  </a:cubicBezTo>
                  <a:cubicBezTo>
                    <a:pt x="2470" y="1764"/>
                    <a:pt x="4132" y="1934"/>
                    <a:pt x="4132" y="1934"/>
                  </a:cubicBezTo>
                  <a:cubicBezTo>
                    <a:pt x="4103" y="1857"/>
                    <a:pt x="4094" y="1798"/>
                    <a:pt x="4057" y="1729"/>
                  </a:cubicBezTo>
                  <a:lnTo>
                    <a:pt x="4693" y="1729"/>
                  </a:ln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159">
              <a:extLst>
                <a:ext uri="{FF2B5EF4-FFF2-40B4-BE49-F238E27FC236}">
                  <a16:creationId xmlns:a16="http://schemas.microsoft.com/office/drawing/2014/main" id="{FBFC895B-D2E1-4EE9-88DA-DA7FC67E31EA}"/>
                </a:ext>
              </a:extLst>
            </p:cNvPr>
            <p:cNvSpPr>
              <a:spLocks/>
            </p:cNvSpPr>
            <p:nvPr/>
          </p:nvSpPr>
          <p:spPr bwMode="auto">
            <a:xfrm>
              <a:off x="9619290" y="3295325"/>
              <a:ext cx="171810" cy="125713"/>
            </a:xfrm>
            <a:custGeom>
              <a:avLst/>
              <a:gdLst>
                <a:gd name="T0" fmla="*/ 14 w 2111"/>
                <a:gd name="T1" fmla="*/ 224 h 1570"/>
                <a:gd name="T2" fmla="*/ 101 w 2111"/>
                <a:gd name="T3" fmla="*/ 655 h 1570"/>
                <a:gd name="T4" fmla="*/ 342 w 2111"/>
                <a:gd name="T5" fmla="*/ 1323 h 1570"/>
                <a:gd name="T6" fmla="*/ 648 w 2111"/>
                <a:gd name="T7" fmla="*/ 1537 h 1570"/>
                <a:gd name="T8" fmla="*/ 795 w 2111"/>
                <a:gd name="T9" fmla="*/ 1338 h 1570"/>
                <a:gd name="T10" fmla="*/ 1044 w 2111"/>
                <a:gd name="T11" fmla="*/ 1558 h 1570"/>
                <a:gd name="T12" fmla="*/ 1296 w 2111"/>
                <a:gd name="T13" fmla="*/ 1366 h 1570"/>
                <a:gd name="T14" fmla="*/ 1563 w 2111"/>
                <a:gd name="T15" fmla="*/ 1505 h 1570"/>
                <a:gd name="T16" fmla="*/ 1678 w 2111"/>
                <a:gd name="T17" fmla="*/ 1233 h 1570"/>
                <a:gd name="T18" fmla="*/ 1669 w 2111"/>
                <a:gd name="T19" fmla="*/ 1210 h 1570"/>
                <a:gd name="T20" fmla="*/ 1919 w 2111"/>
                <a:gd name="T21" fmla="*/ 1374 h 1570"/>
                <a:gd name="T22" fmla="*/ 2071 w 2111"/>
                <a:gd name="T23" fmla="*/ 1139 h 1570"/>
                <a:gd name="T24" fmla="*/ 1921 w 2111"/>
                <a:gd name="T25" fmla="*/ 293 h 1570"/>
                <a:gd name="T26" fmla="*/ 1929 w 2111"/>
                <a:gd name="T27" fmla="*/ 217 h 1570"/>
                <a:gd name="T28" fmla="*/ 14 w 2111"/>
                <a:gd name="T29" fmla="*/ 22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1" h="1570">
                  <a:moveTo>
                    <a:pt x="14" y="224"/>
                  </a:moveTo>
                  <a:cubicBezTo>
                    <a:pt x="0" y="404"/>
                    <a:pt x="41" y="484"/>
                    <a:pt x="101" y="655"/>
                  </a:cubicBezTo>
                  <a:cubicBezTo>
                    <a:pt x="181" y="878"/>
                    <a:pt x="208" y="1118"/>
                    <a:pt x="342" y="1323"/>
                  </a:cubicBezTo>
                  <a:cubicBezTo>
                    <a:pt x="404" y="1419"/>
                    <a:pt x="537" y="1570"/>
                    <a:pt x="648" y="1537"/>
                  </a:cubicBezTo>
                  <a:cubicBezTo>
                    <a:pt x="737" y="1509"/>
                    <a:pt x="794" y="1427"/>
                    <a:pt x="795" y="1338"/>
                  </a:cubicBezTo>
                  <a:cubicBezTo>
                    <a:pt x="795" y="1338"/>
                    <a:pt x="882" y="1547"/>
                    <a:pt x="1044" y="1558"/>
                  </a:cubicBezTo>
                  <a:cubicBezTo>
                    <a:pt x="1201" y="1568"/>
                    <a:pt x="1292" y="1465"/>
                    <a:pt x="1296" y="1366"/>
                  </a:cubicBezTo>
                  <a:cubicBezTo>
                    <a:pt x="1327" y="1405"/>
                    <a:pt x="1415" y="1558"/>
                    <a:pt x="1563" y="1505"/>
                  </a:cubicBezTo>
                  <a:cubicBezTo>
                    <a:pt x="1711" y="1451"/>
                    <a:pt x="1690" y="1292"/>
                    <a:pt x="1678" y="1233"/>
                  </a:cubicBezTo>
                  <a:lnTo>
                    <a:pt x="1669" y="1210"/>
                  </a:lnTo>
                  <a:cubicBezTo>
                    <a:pt x="1692" y="1362"/>
                    <a:pt x="1823" y="1398"/>
                    <a:pt x="1919" y="1374"/>
                  </a:cubicBezTo>
                  <a:cubicBezTo>
                    <a:pt x="2024" y="1347"/>
                    <a:pt x="2054" y="1244"/>
                    <a:pt x="2071" y="1139"/>
                  </a:cubicBezTo>
                  <a:cubicBezTo>
                    <a:pt x="2111" y="883"/>
                    <a:pt x="1921" y="293"/>
                    <a:pt x="1921" y="293"/>
                  </a:cubicBezTo>
                  <a:lnTo>
                    <a:pt x="1929" y="217"/>
                  </a:lnTo>
                  <a:cubicBezTo>
                    <a:pt x="1975" y="0"/>
                    <a:pt x="31" y="1"/>
                    <a:pt x="14" y="224"/>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160">
              <a:extLst>
                <a:ext uri="{FF2B5EF4-FFF2-40B4-BE49-F238E27FC236}">
                  <a16:creationId xmlns:a16="http://schemas.microsoft.com/office/drawing/2014/main" id="{5279D3CE-B590-4D39-AC2E-D55EB4FC2C14}"/>
                </a:ext>
              </a:extLst>
            </p:cNvPr>
            <p:cNvSpPr>
              <a:spLocks/>
            </p:cNvSpPr>
            <p:nvPr/>
          </p:nvSpPr>
          <p:spPr bwMode="auto">
            <a:xfrm>
              <a:off x="8332823" y="2805043"/>
              <a:ext cx="1286469" cy="557329"/>
            </a:xfrm>
            <a:custGeom>
              <a:avLst/>
              <a:gdLst>
                <a:gd name="T0" fmla="*/ 3844 w 15926"/>
                <a:gd name="T1" fmla="*/ 0 h 6927"/>
                <a:gd name="T2" fmla="*/ 5847 w 15926"/>
                <a:gd name="T3" fmla="*/ 1135 h 6927"/>
                <a:gd name="T4" fmla="*/ 9805 w 15926"/>
                <a:gd name="T5" fmla="*/ 3493 h 6927"/>
                <a:gd name="T6" fmla="*/ 15926 w 15926"/>
                <a:gd name="T7" fmla="*/ 4520 h 6927"/>
                <a:gd name="T8" fmla="*/ 15569 w 15926"/>
                <a:gd name="T9" fmla="*/ 6927 h 6927"/>
                <a:gd name="T10" fmla="*/ 9064 w 15926"/>
                <a:gd name="T11" fmla="*/ 6492 h 6927"/>
                <a:gd name="T12" fmla="*/ 1095 w 15926"/>
                <a:gd name="T13" fmla="*/ 3970 h 6927"/>
                <a:gd name="T14" fmla="*/ 263 w 15926"/>
                <a:gd name="T15" fmla="*/ 772 h 6927"/>
                <a:gd name="T16" fmla="*/ 3844 w 15926"/>
                <a:gd name="T17" fmla="*/ 0 h 6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26" h="6927">
                  <a:moveTo>
                    <a:pt x="3844" y="0"/>
                  </a:moveTo>
                  <a:cubicBezTo>
                    <a:pt x="3844" y="0"/>
                    <a:pt x="5094" y="711"/>
                    <a:pt x="5847" y="1135"/>
                  </a:cubicBezTo>
                  <a:cubicBezTo>
                    <a:pt x="7015" y="1792"/>
                    <a:pt x="8351" y="2679"/>
                    <a:pt x="9805" y="3493"/>
                  </a:cubicBezTo>
                  <a:lnTo>
                    <a:pt x="15926" y="4520"/>
                  </a:lnTo>
                  <a:lnTo>
                    <a:pt x="15569" y="6927"/>
                  </a:lnTo>
                  <a:cubicBezTo>
                    <a:pt x="15569" y="6927"/>
                    <a:pt x="9311" y="6527"/>
                    <a:pt x="9064" y="6492"/>
                  </a:cubicBezTo>
                  <a:cubicBezTo>
                    <a:pt x="8554" y="6419"/>
                    <a:pt x="2629" y="4713"/>
                    <a:pt x="1095" y="3970"/>
                  </a:cubicBezTo>
                  <a:cubicBezTo>
                    <a:pt x="223" y="3547"/>
                    <a:pt x="0" y="1765"/>
                    <a:pt x="263" y="772"/>
                  </a:cubicBezTo>
                  <a:cubicBezTo>
                    <a:pt x="421" y="177"/>
                    <a:pt x="3844" y="0"/>
                    <a:pt x="384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8" name="Freeform 161">
              <a:extLst>
                <a:ext uri="{FF2B5EF4-FFF2-40B4-BE49-F238E27FC236}">
                  <a16:creationId xmlns:a16="http://schemas.microsoft.com/office/drawing/2014/main" id="{99D23550-6628-4CF1-936B-EDBC46EEFC43}"/>
                </a:ext>
              </a:extLst>
            </p:cNvPr>
            <p:cNvSpPr>
              <a:spLocks/>
            </p:cNvSpPr>
            <p:nvPr/>
          </p:nvSpPr>
          <p:spPr bwMode="auto">
            <a:xfrm>
              <a:off x="8714154" y="2863709"/>
              <a:ext cx="896757" cy="322665"/>
            </a:xfrm>
            <a:custGeom>
              <a:avLst/>
              <a:gdLst>
                <a:gd name="T0" fmla="*/ 11079 w 11144"/>
                <a:gd name="T1" fmla="*/ 4034 h 4034"/>
                <a:gd name="T2" fmla="*/ 11069 w 11144"/>
                <a:gd name="T3" fmla="*/ 4033 h 4034"/>
                <a:gd name="T4" fmla="*/ 5070 w 11144"/>
                <a:gd name="T5" fmla="*/ 2848 h 4034"/>
                <a:gd name="T6" fmla="*/ 5051 w 11144"/>
                <a:gd name="T7" fmla="*/ 2841 h 4034"/>
                <a:gd name="T8" fmla="*/ 41 w 11144"/>
                <a:gd name="T9" fmla="*/ 125 h 4034"/>
                <a:gd name="T10" fmla="*/ 16 w 11144"/>
                <a:gd name="T11" fmla="*/ 41 h 4034"/>
                <a:gd name="T12" fmla="*/ 100 w 11144"/>
                <a:gd name="T13" fmla="*/ 16 h 4034"/>
                <a:gd name="T14" fmla="*/ 5100 w 11144"/>
                <a:gd name="T15" fmla="*/ 2728 h 4034"/>
                <a:gd name="T16" fmla="*/ 11088 w 11144"/>
                <a:gd name="T17" fmla="*/ 3911 h 4034"/>
                <a:gd name="T18" fmla="*/ 11139 w 11144"/>
                <a:gd name="T19" fmla="*/ 3982 h 4034"/>
                <a:gd name="T20" fmla="*/ 11079 w 11144"/>
                <a:gd name="T21" fmla="*/ 4034 h 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44" h="4034">
                  <a:moveTo>
                    <a:pt x="11079" y="4034"/>
                  </a:moveTo>
                  <a:cubicBezTo>
                    <a:pt x="11075" y="4034"/>
                    <a:pt x="11072" y="4034"/>
                    <a:pt x="11069" y="4033"/>
                  </a:cubicBezTo>
                  <a:lnTo>
                    <a:pt x="5070" y="2848"/>
                  </a:lnTo>
                  <a:cubicBezTo>
                    <a:pt x="5063" y="2847"/>
                    <a:pt x="5057" y="2844"/>
                    <a:pt x="5051" y="2841"/>
                  </a:cubicBezTo>
                  <a:lnTo>
                    <a:pt x="41" y="125"/>
                  </a:lnTo>
                  <a:cubicBezTo>
                    <a:pt x="11" y="108"/>
                    <a:pt x="0" y="71"/>
                    <a:pt x="16" y="41"/>
                  </a:cubicBezTo>
                  <a:cubicBezTo>
                    <a:pt x="33" y="11"/>
                    <a:pt x="70" y="0"/>
                    <a:pt x="100" y="16"/>
                  </a:cubicBezTo>
                  <a:lnTo>
                    <a:pt x="5100" y="2728"/>
                  </a:lnTo>
                  <a:lnTo>
                    <a:pt x="11088" y="3911"/>
                  </a:lnTo>
                  <a:cubicBezTo>
                    <a:pt x="11122" y="3917"/>
                    <a:pt x="11144" y="3948"/>
                    <a:pt x="11139" y="3982"/>
                  </a:cubicBezTo>
                  <a:cubicBezTo>
                    <a:pt x="11134" y="4012"/>
                    <a:pt x="11108" y="4034"/>
                    <a:pt x="11079" y="4034"/>
                  </a:cubicBezTo>
                  <a:close/>
                </a:path>
              </a:pathLst>
            </a:custGeom>
            <a:solidFill>
              <a:srgbClr val="E1E8E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59" name="Freeform 162">
              <a:extLst>
                <a:ext uri="{FF2B5EF4-FFF2-40B4-BE49-F238E27FC236}">
                  <a16:creationId xmlns:a16="http://schemas.microsoft.com/office/drawing/2014/main" id="{4EA624A3-CC0A-4806-A5AA-E5D008E98522}"/>
                </a:ext>
              </a:extLst>
            </p:cNvPr>
            <p:cNvSpPr>
              <a:spLocks/>
            </p:cNvSpPr>
            <p:nvPr/>
          </p:nvSpPr>
          <p:spPr bwMode="auto">
            <a:xfrm>
              <a:off x="8525585" y="3190563"/>
              <a:ext cx="490283" cy="129905"/>
            </a:xfrm>
            <a:custGeom>
              <a:avLst/>
              <a:gdLst>
                <a:gd name="T0" fmla="*/ 5995 w 6063"/>
                <a:gd name="T1" fmla="*/ 1576 h 1576"/>
                <a:gd name="T2" fmla="*/ 5980 w 6063"/>
                <a:gd name="T3" fmla="*/ 1574 h 1576"/>
                <a:gd name="T4" fmla="*/ 53 w 6063"/>
                <a:gd name="T5" fmla="*/ 128 h 1576"/>
                <a:gd name="T6" fmla="*/ 8 w 6063"/>
                <a:gd name="T7" fmla="*/ 53 h 1576"/>
                <a:gd name="T8" fmla="*/ 83 w 6063"/>
                <a:gd name="T9" fmla="*/ 8 h 1576"/>
                <a:gd name="T10" fmla="*/ 6010 w 6063"/>
                <a:gd name="T11" fmla="*/ 1454 h 1576"/>
                <a:gd name="T12" fmla="*/ 6055 w 6063"/>
                <a:gd name="T13" fmla="*/ 1529 h 1576"/>
                <a:gd name="T14" fmla="*/ 5995 w 6063"/>
                <a:gd name="T15" fmla="*/ 1576 h 15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63" h="1576">
                  <a:moveTo>
                    <a:pt x="5995" y="1576"/>
                  </a:moveTo>
                  <a:cubicBezTo>
                    <a:pt x="5990" y="1576"/>
                    <a:pt x="5985" y="1575"/>
                    <a:pt x="5980" y="1574"/>
                  </a:cubicBezTo>
                  <a:lnTo>
                    <a:pt x="53" y="128"/>
                  </a:lnTo>
                  <a:cubicBezTo>
                    <a:pt x="21" y="120"/>
                    <a:pt x="0" y="86"/>
                    <a:pt x="8" y="53"/>
                  </a:cubicBezTo>
                  <a:cubicBezTo>
                    <a:pt x="16" y="20"/>
                    <a:pt x="50" y="0"/>
                    <a:pt x="83" y="8"/>
                  </a:cubicBezTo>
                  <a:lnTo>
                    <a:pt x="6010" y="1454"/>
                  </a:lnTo>
                  <a:cubicBezTo>
                    <a:pt x="6043" y="1462"/>
                    <a:pt x="6063" y="1496"/>
                    <a:pt x="6055" y="1529"/>
                  </a:cubicBezTo>
                  <a:cubicBezTo>
                    <a:pt x="6048" y="1557"/>
                    <a:pt x="6022" y="1576"/>
                    <a:pt x="5995" y="1576"/>
                  </a:cubicBezTo>
                  <a:close/>
                </a:path>
              </a:pathLst>
            </a:custGeom>
            <a:solidFill>
              <a:srgbClr val="E1E8EC"/>
            </a:solidFill>
            <a:ln>
              <a:noFill/>
            </a:ln>
          </p:spPr>
          <p:txBody>
            <a:bodyPr vert="horz" wrap="square" lIns="91440" tIns="45720" rIns="91440" bIns="45720" numCol="1" anchor="t" anchorCtr="0" compatLnSpc="1">
              <a:prstTxWarp prst="textNoShape">
                <a:avLst/>
              </a:prstTxWarp>
            </a:bodyPr>
            <a:lstStyle/>
            <a:p>
              <a:endParaRPr lang="en-GB"/>
            </a:p>
          </p:txBody>
        </p:sp>
        <p:sp>
          <p:nvSpPr>
            <p:cNvPr id="160" name="Freeform 163">
              <a:extLst>
                <a:ext uri="{FF2B5EF4-FFF2-40B4-BE49-F238E27FC236}">
                  <a16:creationId xmlns:a16="http://schemas.microsoft.com/office/drawing/2014/main" id="{DCD2DC86-DE18-4C4D-85CC-FCAF6E328AE6}"/>
                </a:ext>
              </a:extLst>
            </p:cNvPr>
            <p:cNvSpPr>
              <a:spLocks/>
            </p:cNvSpPr>
            <p:nvPr/>
          </p:nvSpPr>
          <p:spPr bwMode="auto">
            <a:xfrm>
              <a:off x="8022732" y="3316276"/>
              <a:ext cx="163429" cy="100571"/>
            </a:xfrm>
            <a:custGeom>
              <a:avLst/>
              <a:gdLst>
                <a:gd name="T0" fmla="*/ 1826 w 2045"/>
                <a:gd name="T1" fmla="*/ 960 h 1242"/>
                <a:gd name="T2" fmla="*/ 1742 w 2045"/>
                <a:gd name="T3" fmla="*/ 233 h 1242"/>
                <a:gd name="T4" fmla="*/ 1422 w 2045"/>
                <a:gd name="T5" fmla="*/ 41 h 1242"/>
                <a:gd name="T6" fmla="*/ 1289 w 2045"/>
                <a:gd name="T7" fmla="*/ 250 h 1242"/>
                <a:gd name="T8" fmla="*/ 981 w 2045"/>
                <a:gd name="T9" fmla="*/ 14 h 1242"/>
                <a:gd name="T10" fmla="*/ 774 w 2045"/>
                <a:gd name="T11" fmla="*/ 236 h 1242"/>
                <a:gd name="T12" fmla="*/ 510 w 2045"/>
                <a:gd name="T13" fmla="*/ 138 h 1242"/>
                <a:gd name="T14" fmla="*/ 416 w 2045"/>
                <a:gd name="T15" fmla="*/ 418 h 1242"/>
                <a:gd name="T16" fmla="*/ 426 w 2045"/>
                <a:gd name="T17" fmla="*/ 440 h 1242"/>
                <a:gd name="T18" fmla="*/ 164 w 2045"/>
                <a:gd name="T19" fmla="*/ 294 h 1242"/>
                <a:gd name="T20" fmla="*/ 26 w 2045"/>
                <a:gd name="T21" fmla="*/ 572 h 1242"/>
                <a:gd name="T22" fmla="*/ 273 w 2045"/>
                <a:gd name="T23" fmla="*/ 1066 h 1242"/>
                <a:gd name="T24" fmla="*/ 1826 w 2045"/>
                <a:gd name="T25" fmla="*/ 96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5" h="1242">
                  <a:moveTo>
                    <a:pt x="1826" y="960"/>
                  </a:moveTo>
                  <a:cubicBezTo>
                    <a:pt x="2045" y="872"/>
                    <a:pt x="1890" y="428"/>
                    <a:pt x="1742" y="233"/>
                  </a:cubicBezTo>
                  <a:cubicBezTo>
                    <a:pt x="1673" y="142"/>
                    <a:pt x="1529" y="0"/>
                    <a:pt x="1422" y="41"/>
                  </a:cubicBezTo>
                  <a:cubicBezTo>
                    <a:pt x="1334" y="75"/>
                    <a:pt x="1283" y="162"/>
                    <a:pt x="1289" y="250"/>
                  </a:cubicBezTo>
                  <a:cubicBezTo>
                    <a:pt x="1289" y="250"/>
                    <a:pt x="1144" y="13"/>
                    <a:pt x="981" y="14"/>
                  </a:cubicBezTo>
                  <a:cubicBezTo>
                    <a:pt x="824" y="15"/>
                    <a:pt x="771" y="137"/>
                    <a:pt x="774" y="236"/>
                  </a:cubicBezTo>
                  <a:cubicBezTo>
                    <a:pt x="741" y="199"/>
                    <a:pt x="655" y="75"/>
                    <a:pt x="510" y="138"/>
                  </a:cubicBezTo>
                  <a:cubicBezTo>
                    <a:pt x="366" y="202"/>
                    <a:pt x="399" y="360"/>
                    <a:pt x="416" y="418"/>
                  </a:cubicBezTo>
                  <a:lnTo>
                    <a:pt x="426" y="440"/>
                  </a:lnTo>
                  <a:cubicBezTo>
                    <a:pt x="392" y="290"/>
                    <a:pt x="258" y="263"/>
                    <a:pt x="164" y="294"/>
                  </a:cubicBezTo>
                  <a:cubicBezTo>
                    <a:pt x="62" y="328"/>
                    <a:pt x="0" y="454"/>
                    <a:pt x="26" y="572"/>
                  </a:cubicBezTo>
                  <a:cubicBezTo>
                    <a:pt x="27" y="575"/>
                    <a:pt x="136" y="950"/>
                    <a:pt x="273" y="1066"/>
                  </a:cubicBezTo>
                  <a:cubicBezTo>
                    <a:pt x="447" y="1213"/>
                    <a:pt x="1120" y="1242"/>
                    <a:pt x="1826" y="960"/>
                  </a:cubicBez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164">
              <a:extLst>
                <a:ext uri="{FF2B5EF4-FFF2-40B4-BE49-F238E27FC236}">
                  <a16:creationId xmlns:a16="http://schemas.microsoft.com/office/drawing/2014/main" id="{CB03F27F-FB26-4AA4-8A70-FD0CC2029DAC}"/>
                </a:ext>
              </a:extLst>
            </p:cNvPr>
            <p:cNvSpPr>
              <a:spLocks/>
            </p:cNvSpPr>
            <p:nvPr/>
          </p:nvSpPr>
          <p:spPr bwMode="auto">
            <a:xfrm>
              <a:off x="8148445" y="3295325"/>
              <a:ext cx="71239" cy="104762"/>
            </a:xfrm>
            <a:custGeom>
              <a:avLst/>
              <a:gdLst>
                <a:gd name="T0" fmla="*/ 847 w 925"/>
                <a:gd name="T1" fmla="*/ 846 h 1295"/>
                <a:gd name="T2" fmla="*/ 388 w 925"/>
                <a:gd name="T3" fmla="*/ 0 h 1295"/>
                <a:gd name="T4" fmla="*/ 0 w 925"/>
                <a:gd name="T5" fmla="*/ 247 h 1295"/>
                <a:gd name="T6" fmla="*/ 458 w 925"/>
                <a:gd name="T7" fmla="*/ 1058 h 1295"/>
                <a:gd name="T8" fmla="*/ 847 w 925"/>
                <a:gd name="T9" fmla="*/ 846 h 1295"/>
              </a:gdLst>
              <a:ahLst/>
              <a:cxnLst>
                <a:cxn ang="0">
                  <a:pos x="T0" y="T1"/>
                </a:cxn>
                <a:cxn ang="0">
                  <a:pos x="T2" y="T3"/>
                </a:cxn>
                <a:cxn ang="0">
                  <a:pos x="T4" y="T5"/>
                </a:cxn>
                <a:cxn ang="0">
                  <a:pos x="T6" y="T7"/>
                </a:cxn>
                <a:cxn ang="0">
                  <a:pos x="T8" y="T9"/>
                </a:cxn>
              </a:cxnLst>
              <a:rect l="0" t="0" r="r" b="b"/>
              <a:pathLst>
                <a:path w="925" h="1295">
                  <a:moveTo>
                    <a:pt x="847" y="846"/>
                  </a:moveTo>
                  <a:cubicBezTo>
                    <a:pt x="799" y="739"/>
                    <a:pt x="607" y="170"/>
                    <a:pt x="388" y="0"/>
                  </a:cubicBezTo>
                  <a:lnTo>
                    <a:pt x="0" y="247"/>
                  </a:lnTo>
                  <a:cubicBezTo>
                    <a:pt x="17" y="296"/>
                    <a:pt x="410" y="963"/>
                    <a:pt x="458" y="1058"/>
                  </a:cubicBezTo>
                  <a:cubicBezTo>
                    <a:pt x="640" y="1295"/>
                    <a:pt x="925" y="1070"/>
                    <a:pt x="847" y="846"/>
                  </a:cubicBez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165">
              <a:extLst>
                <a:ext uri="{FF2B5EF4-FFF2-40B4-BE49-F238E27FC236}">
                  <a16:creationId xmlns:a16="http://schemas.microsoft.com/office/drawing/2014/main" id="{7F1BE3E2-2745-45F4-B942-70D227B562C7}"/>
                </a:ext>
              </a:extLst>
            </p:cNvPr>
            <p:cNvSpPr>
              <a:spLocks/>
            </p:cNvSpPr>
            <p:nvPr/>
          </p:nvSpPr>
          <p:spPr bwMode="auto">
            <a:xfrm>
              <a:off x="7121783" y="3186374"/>
              <a:ext cx="377141" cy="230476"/>
            </a:xfrm>
            <a:custGeom>
              <a:avLst/>
              <a:gdLst>
                <a:gd name="T0" fmla="*/ 4692 w 4692"/>
                <a:gd name="T1" fmla="*/ 1729 h 2822"/>
                <a:gd name="T2" fmla="*/ 4136 w 4692"/>
                <a:gd name="T3" fmla="*/ 1095 h 2822"/>
                <a:gd name="T4" fmla="*/ 2681 w 4692"/>
                <a:gd name="T5" fmla="*/ 741 h 2822"/>
                <a:gd name="T6" fmla="*/ 494 w 4692"/>
                <a:gd name="T7" fmla="*/ 0 h 2822"/>
                <a:gd name="T8" fmla="*/ 0 w 4692"/>
                <a:gd name="T9" fmla="*/ 1729 h 2822"/>
                <a:gd name="T10" fmla="*/ 2222 w 4692"/>
                <a:gd name="T11" fmla="*/ 2117 h 2822"/>
                <a:gd name="T12" fmla="*/ 2787 w 4692"/>
                <a:gd name="T13" fmla="*/ 2822 h 2822"/>
                <a:gd name="T14" fmla="*/ 4131 w 4692"/>
                <a:gd name="T15" fmla="*/ 1934 h 2822"/>
                <a:gd name="T16" fmla="*/ 4057 w 4692"/>
                <a:gd name="T17" fmla="*/ 1729 h 2822"/>
                <a:gd name="T18" fmla="*/ 4692 w 4692"/>
                <a:gd name="T19" fmla="*/ 1729 h 2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92" h="2822">
                  <a:moveTo>
                    <a:pt x="4692" y="1729"/>
                  </a:moveTo>
                  <a:cubicBezTo>
                    <a:pt x="4630" y="1629"/>
                    <a:pt x="4480" y="1270"/>
                    <a:pt x="4136" y="1095"/>
                  </a:cubicBezTo>
                  <a:cubicBezTo>
                    <a:pt x="3959" y="1004"/>
                    <a:pt x="3633" y="812"/>
                    <a:pt x="2681" y="741"/>
                  </a:cubicBezTo>
                  <a:cubicBezTo>
                    <a:pt x="2550" y="652"/>
                    <a:pt x="608" y="62"/>
                    <a:pt x="494" y="0"/>
                  </a:cubicBezTo>
                  <a:cubicBezTo>
                    <a:pt x="494" y="0"/>
                    <a:pt x="219" y="1262"/>
                    <a:pt x="0" y="1729"/>
                  </a:cubicBezTo>
                  <a:cubicBezTo>
                    <a:pt x="0" y="1729"/>
                    <a:pt x="2152" y="2011"/>
                    <a:pt x="2222" y="2117"/>
                  </a:cubicBezTo>
                  <a:cubicBezTo>
                    <a:pt x="2328" y="2329"/>
                    <a:pt x="2575" y="2752"/>
                    <a:pt x="2787" y="2822"/>
                  </a:cubicBezTo>
                  <a:cubicBezTo>
                    <a:pt x="2469" y="1764"/>
                    <a:pt x="4131" y="1934"/>
                    <a:pt x="4131" y="1934"/>
                  </a:cubicBezTo>
                  <a:cubicBezTo>
                    <a:pt x="4102" y="1857"/>
                    <a:pt x="4093" y="1798"/>
                    <a:pt x="4057" y="1729"/>
                  </a:cubicBezTo>
                  <a:lnTo>
                    <a:pt x="4692" y="1729"/>
                  </a:ln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166">
              <a:extLst>
                <a:ext uri="{FF2B5EF4-FFF2-40B4-BE49-F238E27FC236}">
                  <a16:creationId xmlns:a16="http://schemas.microsoft.com/office/drawing/2014/main" id="{F883C129-ACE3-4005-BB7D-28BD8BB8833D}"/>
                </a:ext>
              </a:extLst>
            </p:cNvPr>
            <p:cNvSpPr>
              <a:spLocks/>
            </p:cNvSpPr>
            <p:nvPr/>
          </p:nvSpPr>
          <p:spPr bwMode="auto">
            <a:xfrm>
              <a:off x="7301974" y="3295325"/>
              <a:ext cx="167618" cy="125713"/>
            </a:xfrm>
            <a:custGeom>
              <a:avLst/>
              <a:gdLst>
                <a:gd name="T0" fmla="*/ 14 w 2112"/>
                <a:gd name="T1" fmla="*/ 224 h 1570"/>
                <a:gd name="T2" fmla="*/ 102 w 2112"/>
                <a:gd name="T3" fmla="*/ 655 h 1570"/>
                <a:gd name="T4" fmla="*/ 342 w 2112"/>
                <a:gd name="T5" fmla="*/ 1323 h 1570"/>
                <a:gd name="T6" fmla="*/ 648 w 2112"/>
                <a:gd name="T7" fmla="*/ 1537 h 1570"/>
                <a:gd name="T8" fmla="*/ 795 w 2112"/>
                <a:gd name="T9" fmla="*/ 1338 h 1570"/>
                <a:gd name="T10" fmla="*/ 1044 w 2112"/>
                <a:gd name="T11" fmla="*/ 1558 h 1570"/>
                <a:gd name="T12" fmla="*/ 1296 w 2112"/>
                <a:gd name="T13" fmla="*/ 1366 h 1570"/>
                <a:gd name="T14" fmla="*/ 1564 w 2112"/>
                <a:gd name="T15" fmla="*/ 1505 h 1570"/>
                <a:gd name="T16" fmla="*/ 1678 w 2112"/>
                <a:gd name="T17" fmla="*/ 1233 h 1570"/>
                <a:gd name="T18" fmla="*/ 1669 w 2112"/>
                <a:gd name="T19" fmla="*/ 1210 h 1570"/>
                <a:gd name="T20" fmla="*/ 1920 w 2112"/>
                <a:gd name="T21" fmla="*/ 1374 h 1570"/>
                <a:gd name="T22" fmla="*/ 2071 w 2112"/>
                <a:gd name="T23" fmla="*/ 1139 h 1570"/>
                <a:gd name="T24" fmla="*/ 1922 w 2112"/>
                <a:gd name="T25" fmla="*/ 293 h 1570"/>
                <a:gd name="T26" fmla="*/ 1930 w 2112"/>
                <a:gd name="T27" fmla="*/ 217 h 1570"/>
                <a:gd name="T28" fmla="*/ 14 w 2112"/>
                <a:gd name="T29" fmla="*/ 22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2" h="1570">
                  <a:moveTo>
                    <a:pt x="14" y="224"/>
                  </a:moveTo>
                  <a:cubicBezTo>
                    <a:pt x="0" y="404"/>
                    <a:pt x="41" y="484"/>
                    <a:pt x="102" y="655"/>
                  </a:cubicBezTo>
                  <a:cubicBezTo>
                    <a:pt x="182" y="878"/>
                    <a:pt x="208" y="1118"/>
                    <a:pt x="342" y="1323"/>
                  </a:cubicBezTo>
                  <a:cubicBezTo>
                    <a:pt x="405" y="1419"/>
                    <a:pt x="538" y="1570"/>
                    <a:pt x="648" y="1537"/>
                  </a:cubicBezTo>
                  <a:cubicBezTo>
                    <a:pt x="737" y="1509"/>
                    <a:pt x="795" y="1427"/>
                    <a:pt x="795" y="1338"/>
                  </a:cubicBezTo>
                  <a:cubicBezTo>
                    <a:pt x="795" y="1338"/>
                    <a:pt x="882" y="1547"/>
                    <a:pt x="1044" y="1558"/>
                  </a:cubicBezTo>
                  <a:cubicBezTo>
                    <a:pt x="1201" y="1568"/>
                    <a:pt x="1292" y="1465"/>
                    <a:pt x="1296" y="1366"/>
                  </a:cubicBezTo>
                  <a:cubicBezTo>
                    <a:pt x="1327" y="1405"/>
                    <a:pt x="1415" y="1558"/>
                    <a:pt x="1564" y="1505"/>
                  </a:cubicBezTo>
                  <a:cubicBezTo>
                    <a:pt x="1712" y="1451"/>
                    <a:pt x="1691" y="1292"/>
                    <a:pt x="1678" y="1233"/>
                  </a:cubicBezTo>
                  <a:lnTo>
                    <a:pt x="1669" y="1210"/>
                  </a:lnTo>
                  <a:cubicBezTo>
                    <a:pt x="1693" y="1362"/>
                    <a:pt x="1824" y="1398"/>
                    <a:pt x="1920" y="1374"/>
                  </a:cubicBezTo>
                  <a:cubicBezTo>
                    <a:pt x="2024" y="1347"/>
                    <a:pt x="2055" y="1244"/>
                    <a:pt x="2071" y="1139"/>
                  </a:cubicBezTo>
                  <a:cubicBezTo>
                    <a:pt x="2112" y="883"/>
                    <a:pt x="1922" y="293"/>
                    <a:pt x="1922" y="293"/>
                  </a:cubicBezTo>
                  <a:lnTo>
                    <a:pt x="1930" y="217"/>
                  </a:lnTo>
                  <a:cubicBezTo>
                    <a:pt x="1976" y="0"/>
                    <a:pt x="31" y="1"/>
                    <a:pt x="14" y="224"/>
                  </a:cubicBez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167">
              <a:extLst>
                <a:ext uri="{FF2B5EF4-FFF2-40B4-BE49-F238E27FC236}">
                  <a16:creationId xmlns:a16="http://schemas.microsoft.com/office/drawing/2014/main" id="{01EA7EEE-6042-41E1-A001-E77400012C5E}"/>
                </a:ext>
              </a:extLst>
            </p:cNvPr>
            <p:cNvSpPr>
              <a:spLocks/>
            </p:cNvSpPr>
            <p:nvPr/>
          </p:nvSpPr>
          <p:spPr bwMode="auto">
            <a:xfrm>
              <a:off x="6266932" y="2272858"/>
              <a:ext cx="1060185" cy="1097895"/>
            </a:xfrm>
            <a:custGeom>
              <a:avLst/>
              <a:gdLst>
                <a:gd name="T0" fmla="*/ 5010 w 13088"/>
                <a:gd name="T1" fmla="*/ 4631 h 13662"/>
                <a:gd name="T2" fmla="*/ 6350 w 13088"/>
                <a:gd name="T3" fmla="*/ 9217 h 13662"/>
                <a:gd name="T4" fmla="*/ 13088 w 13088"/>
                <a:gd name="T5" fmla="*/ 11581 h 13662"/>
                <a:gd name="T6" fmla="*/ 12348 w 13088"/>
                <a:gd name="T7" fmla="*/ 13662 h 13662"/>
                <a:gd name="T8" fmla="*/ 5299 w 13088"/>
                <a:gd name="T9" fmla="*/ 12422 h 13662"/>
                <a:gd name="T10" fmla="*/ 2293 w 13088"/>
                <a:gd name="T11" fmla="*/ 9429 h 13662"/>
                <a:gd name="T12" fmla="*/ 1905 w 13088"/>
                <a:gd name="T13" fmla="*/ 1633 h 13662"/>
                <a:gd name="T14" fmla="*/ 5010 w 13088"/>
                <a:gd name="T15" fmla="*/ 4631 h 13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8" h="13662">
                  <a:moveTo>
                    <a:pt x="5010" y="4631"/>
                  </a:moveTo>
                  <a:cubicBezTo>
                    <a:pt x="5539" y="6889"/>
                    <a:pt x="5892" y="7630"/>
                    <a:pt x="6350" y="9217"/>
                  </a:cubicBezTo>
                  <a:lnTo>
                    <a:pt x="13088" y="11581"/>
                  </a:lnTo>
                  <a:lnTo>
                    <a:pt x="12348" y="13662"/>
                  </a:lnTo>
                  <a:lnTo>
                    <a:pt x="5299" y="12422"/>
                  </a:lnTo>
                  <a:cubicBezTo>
                    <a:pt x="3741" y="12088"/>
                    <a:pt x="2858" y="11122"/>
                    <a:pt x="2293" y="9429"/>
                  </a:cubicBezTo>
                  <a:cubicBezTo>
                    <a:pt x="1329" y="6535"/>
                    <a:pt x="0" y="3502"/>
                    <a:pt x="1905" y="1633"/>
                  </a:cubicBezTo>
                  <a:cubicBezTo>
                    <a:pt x="3568" y="0"/>
                    <a:pt x="4553" y="2682"/>
                    <a:pt x="5010" y="46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65" name="Freeform 168">
              <a:extLst>
                <a:ext uri="{FF2B5EF4-FFF2-40B4-BE49-F238E27FC236}">
                  <a16:creationId xmlns:a16="http://schemas.microsoft.com/office/drawing/2014/main" id="{9B051D59-274F-43A9-8050-8533B18908A6}"/>
                </a:ext>
              </a:extLst>
            </p:cNvPr>
            <p:cNvSpPr>
              <a:spLocks/>
            </p:cNvSpPr>
            <p:nvPr/>
          </p:nvSpPr>
          <p:spPr bwMode="auto">
            <a:xfrm>
              <a:off x="6690167" y="2683522"/>
              <a:ext cx="469331" cy="465140"/>
            </a:xfrm>
            <a:custGeom>
              <a:avLst/>
              <a:gdLst>
                <a:gd name="T0" fmla="*/ 5748 w 5818"/>
                <a:gd name="T1" fmla="*/ 5810 h 5810"/>
                <a:gd name="T2" fmla="*/ 5725 w 5818"/>
                <a:gd name="T3" fmla="*/ 5805 h 5810"/>
                <a:gd name="T4" fmla="*/ 963 w 5818"/>
                <a:gd name="T5" fmla="*/ 3936 h 5810"/>
                <a:gd name="T6" fmla="*/ 925 w 5818"/>
                <a:gd name="T7" fmla="*/ 3893 h 5810"/>
                <a:gd name="T8" fmla="*/ 8 w 5818"/>
                <a:gd name="T9" fmla="*/ 83 h 5810"/>
                <a:gd name="T10" fmla="*/ 54 w 5818"/>
                <a:gd name="T11" fmla="*/ 8 h 5810"/>
                <a:gd name="T12" fmla="*/ 128 w 5818"/>
                <a:gd name="T13" fmla="*/ 54 h 5810"/>
                <a:gd name="T14" fmla="*/ 1038 w 5818"/>
                <a:gd name="T15" fmla="*/ 3833 h 5810"/>
                <a:gd name="T16" fmla="*/ 5770 w 5818"/>
                <a:gd name="T17" fmla="*/ 5691 h 5810"/>
                <a:gd name="T18" fmla="*/ 5805 w 5818"/>
                <a:gd name="T19" fmla="*/ 5771 h 5810"/>
                <a:gd name="T20" fmla="*/ 5748 w 5818"/>
                <a:gd name="T21" fmla="*/ 5810 h 5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8" h="5810">
                  <a:moveTo>
                    <a:pt x="5748" y="5810"/>
                  </a:moveTo>
                  <a:cubicBezTo>
                    <a:pt x="5740" y="5810"/>
                    <a:pt x="5733" y="5808"/>
                    <a:pt x="5725" y="5805"/>
                  </a:cubicBezTo>
                  <a:lnTo>
                    <a:pt x="963" y="3936"/>
                  </a:lnTo>
                  <a:cubicBezTo>
                    <a:pt x="944" y="3928"/>
                    <a:pt x="930" y="3912"/>
                    <a:pt x="925" y="3893"/>
                  </a:cubicBezTo>
                  <a:lnTo>
                    <a:pt x="8" y="83"/>
                  </a:lnTo>
                  <a:cubicBezTo>
                    <a:pt x="0" y="50"/>
                    <a:pt x="20" y="16"/>
                    <a:pt x="54" y="8"/>
                  </a:cubicBezTo>
                  <a:cubicBezTo>
                    <a:pt x="87" y="0"/>
                    <a:pt x="120" y="21"/>
                    <a:pt x="128" y="54"/>
                  </a:cubicBezTo>
                  <a:lnTo>
                    <a:pt x="1038" y="3833"/>
                  </a:lnTo>
                  <a:lnTo>
                    <a:pt x="5770" y="5691"/>
                  </a:lnTo>
                  <a:cubicBezTo>
                    <a:pt x="5802" y="5703"/>
                    <a:pt x="5818" y="5739"/>
                    <a:pt x="5805" y="5771"/>
                  </a:cubicBezTo>
                  <a:cubicBezTo>
                    <a:pt x="5796" y="5795"/>
                    <a:pt x="5772" y="5810"/>
                    <a:pt x="5748" y="58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6" name="Freeform 169">
              <a:extLst>
                <a:ext uri="{FF2B5EF4-FFF2-40B4-BE49-F238E27FC236}">
                  <a16:creationId xmlns:a16="http://schemas.microsoft.com/office/drawing/2014/main" id="{A5E1BA08-9343-42D0-969E-EFA313A2B161}"/>
                </a:ext>
              </a:extLst>
            </p:cNvPr>
            <p:cNvSpPr>
              <a:spLocks/>
            </p:cNvSpPr>
            <p:nvPr/>
          </p:nvSpPr>
          <p:spPr bwMode="auto">
            <a:xfrm>
              <a:off x="6023885" y="3299514"/>
              <a:ext cx="188572" cy="104762"/>
            </a:xfrm>
            <a:custGeom>
              <a:avLst/>
              <a:gdLst>
                <a:gd name="T0" fmla="*/ 2117 w 2329"/>
                <a:gd name="T1" fmla="*/ 1142 h 1330"/>
                <a:gd name="T2" fmla="*/ 1700 w 2329"/>
                <a:gd name="T3" fmla="*/ 204 h 1330"/>
                <a:gd name="T4" fmla="*/ 1358 w 2329"/>
                <a:gd name="T5" fmla="*/ 55 h 1330"/>
                <a:gd name="T6" fmla="*/ 1253 w 2329"/>
                <a:gd name="T7" fmla="*/ 279 h 1330"/>
                <a:gd name="T8" fmla="*/ 917 w 2329"/>
                <a:gd name="T9" fmla="*/ 84 h 1330"/>
                <a:gd name="T10" fmla="*/ 741 w 2329"/>
                <a:gd name="T11" fmla="*/ 331 h 1330"/>
                <a:gd name="T12" fmla="*/ 467 w 2329"/>
                <a:gd name="T13" fmla="*/ 268 h 1330"/>
                <a:gd name="T14" fmla="*/ 409 w 2329"/>
                <a:gd name="T15" fmla="*/ 558 h 1330"/>
                <a:gd name="T16" fmla="*/ 422 w 2329"/>
                <a:gd name="T17" fmla="*/ 578 h 1330"/>
                <a:gd name="T18" fmla="*/ 144 w 2329"/>
                <a:gd name="T19" fmla="*/ 468 h 1330"/>
                <a:gd name="T20" fmla="*/ 42 w 2329"/>
                <a:gd name="T21" fmla="*/ 727 h 1330"/>
                <a:gd name="T22" fmla="*/ 353 w 2329"/>
                <a:gd name="T23" fmla="*/ 1213 h 1330"/>
                <a:gd name="T24" fmla="*/ 2117 w 2329"/>
                <a:gd name="T25" fmla="*/ 1142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9" h="1330">
                  <a:moveTo>
                    <a:pt x="2117" y="1142"/>
                  </a:moveTo>
                  <a:cubicBezTo>
                    <a:pt x="2329" y="1001"/>
                    <a:pt x="1872" y="378"/>
                    <a:pt x="1700" y="204"/>
                  </a:cubicBezTo>
                  <a:cubicBezTo>
                    <a:pt x="1619" y="122"/>
                    <a:pt x="1459" y="0"/>
                    <a:pt x="1358" y="55"/>
                  </a:cubicBezTo>
                  <a:cubicBezTo>
                    <a:pt x="1276" y="100"/>
                    <a:pt x="1236" y="192"/>
                    <a:pt x="1253" y="279"/>
                  </a:cubicBezTo>
                  <a:cubicBezTo>
                    <a:pt x="1253" y="279"/>
                    <a:pt x="1079" y="62"/>
                    <a:pt x="917" y="84"/>
                  </a:cubicBezTo>
                  <a:cubicBezTo>
                    <a:pt x="762" y="105"/>
                    <a:pt x="725" y="234"/>
                    <a:pt x="741" y="331"/>
                  </a:cubicBezTo>
                  <a:cubicBezTo>
                    <a:pt x="703" y="299"/>
                    <a:pt x="601" y="187"/>
                    <a:pt x="467" y="268"/>
                  </a:cubicBezTo>
                  <a:cubicBezTo>
                    <a:pt x="331" y="350"/>
                    <a:pt x="384" y="502"/>
                    <a:pt x="409" y="558"/>
                  </a:cubicBezTo>
                  <a:lnTo>
                    <a:pt x="422" y="578"/>
                  </a:lnTo>
                  <a:cubicBezTo>
                    <a:pt x="369" y="434"/>
                    <a:pt x="232" y="425"/>
                    <a:pt x="144" y="468"/>
                  </a:cubicBezTo>
                  <a:cubicBezTo>
                    <a:pt x="47" y="515"/>
                    <a:pt x="0" y="613"/>
                    <a:pt x="42" y="727"/>
                  </a:cubicBezTo>
                  <a:cubicBezTo>
                    <a:pt x="43" y="730"/>
                    <a:pt x="177" y="1178"/>
                    <a:pt x="353" y="1213"/>
                  </a:cubicBezTo>
                  <a:cubicBezTo>
                    <a:pt x="939" y="1330"/>
                    <a:pt x="1880" y="1300"/>
                    <a:pt x="2117" y="1142"/>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170">
              <a:extLst>
                <a:ext uri="{FF2B5EF4-FFF2-40B4-BE49-F238E27FC236}">
                  <a16:creationId xmlns:a16="http://schemas.microsoft.com/office/drawing/2014/main" id="{742CC5BA-0CF7-44B8-AE48-15E4FABCE872}"/>
                </a:ext>
              </a:extLst>
            </p:cNvPr>
            <p:cNvSpPr>
              <a:spLocks/>
            </p:cNvSpPr>
            <p:nvPr/>
          </p:nvSpPr>
          <p:spPr bwMode="auto">
            <a:xfrm>
              <a:off x="6157979" y="3270183"/>
              <a:ext cx="58666" cy="96381"/>
            </a:xfrm>
            <a:custGeom>
              <a:avLst/>
              <a:gdLst>
                <a:gd name="T0" fmla="*/ 585 w 691"/>
                <a:gd name="T1" fmla="*/ 741 h 1199"/>
                <a:gd name="T2" fmla="*/ 100 w 691"/>
                <a:gd name="T3" fmla="*/ 0 h 1199"/>
                <a:gd name="T4" fmla="*/ 0 w 691"/>
                <a:gd name="T5" fmla="*/ 532 h 1199"/>
                <a:gd name="T6" fmla="*/ 268 w 691"/>
                <a:gd name="T7" fmla="*/ 987 h 1199"/>
                <a:gd name="T8" fmla="*/ 585 w 691"/>
                <a:gd name="T9" fmla="*/ 741 h 1199"/>
              </a:gdLst>
              <a:ahLst/>
              <a:cxnLst>
                <a:cxn ang="0">
                  <a:pos x="T0" y="T1"/>
                </a:cxn>
                <a:cxn ang="0">
                  <a:pos x="T2" y="T3"/>
                </a:cxn>
                <a:cxn ang="0">
                  <a:pos x="T4" y="T5"/>
                </a:cxn>
                <a:cxn ang="0">
                  <a:pos x="T6" y="T7"/>
                </a:cxn>
                <a:cxn ang="0">
                  <a:pos x="T8" y="T9"/>
                </a:cxn>
              </a:cxnLst>
              <a:rect l="0" t="0" r="r" b="b"/>
              <a:pathLst>
                <a:path w="691" h="1199">
                  <a:moveTo>
                    <a:pt x="585" y="741"/>
                  </a:moveTo>
                  <a:cubicBezTo>
                    <a:pt x="523" y="641"/>
                    <a:pt x="338" y="141"/>
                    <a:pt x="100" y="0"/>
                  </a:cubicBezTo>
                  <a:lnTo>
                    <a:pt x="0" y="532"/>
                  </a:lnTo>
                  <a:cubicBezTo>
                    <a:pt x="22" y="578"/>
                    <a:pt x="208" y="899"/>
                    <a:pt x="268" y="987"/>
                  </a:cubicBezTo>
                  <a:cubicBezTo>
                    <a:pt x="479" y="1199"/>
                    <a:pt x="691" y="952"/>
                    <a:pt x="585" y="741"/>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171">
              <a:extLst>
                <a:ext uri="{FF2B5EF4-FFF2-40B4-BE49-F238E27FC236}">
                  <a16:creationId xmlns:a16="http://schemas.microsoft.com/office/drawing/2014/main" id="{A00AD66E-8825-4DB1-B61C-22052390CF3E}"/>
                </a:ext>
              </a:extLst>
            </p:cNvPr>
            <p:cNvSpPr>
              <a:spLocks/>
            </p:cNvSpPr>
            <p:nvPr/>
          </p:nvSpPr>
          <p:spPr bwMode="auto">
            <a:xfrm>
              <a:off x="4603322" y="3265991"/>
              <a:ext cx="389713" cy="167618"/>
            </a:xfrm>
            <a:custGeom>
              <a:avLst/>
              <a:gdLst>
                <a:gd name="T0" fmla="*/ 4833 w 4833"/>
                <a:gd name="T1" fmla="*/ 776 h 2097"/>
                <a:gd name="T2" fmla="*/ 4196 w 4833"/>
                <a:gd name="T3" fmla="*/ 231 h 2097"/>
                <a:gd name="T4" fmla="*/ 2711 w 4833"/>
                <a:gd name="T5" fmla="*/ 39 h 2097"/>
                <a:gd name="T6" fmla="*/ 0 w 4833"/>
                <a:gd name="T7" fmla="*/ 0 h 2097"/>
                <a:gd name="T8" fmla="*/ 71 w 4833"/>
                <a:gd name="T9" fmla="*/ 1517 h 2097"/>
                <a:gd name="T10" fmla="*/ 2399 w 4833"/>
                <a:gd name="T11" fmla="*/ 1481 h 2097"/>
                <a:gd name="T12" fmla="*/ 3045 w 4833"/>
                <a:gd name="T13" fmla="*/ 2097 h 2097"/>
                <a:gd name="T14" fmla="*/ 4284 w 4833"/>
                <a:gd name="T15" fmla="*/ 1066 h 2097"/>
                <a:gd name="T16" fmla="*/ 4163 w 4833"/>
                <a:gd name="T17" fmla="*/ 776 h 2097"/>
                <a:gd name="T18" fmla="*/ 4833 w 4833"/>
                <a:gd name="T19" fmla="*/ 776 h 2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33" h="2097">
                  <a:moveTo>
                    <a:pt x="4833" y="776"/>
                  </a:moveTo>
                  <a:cubicBezTo>
                    <a:pt x="4761" y="683"/>
                    <a:pt x="4558" y="368"/>
                    <a:pt x="4196" y="231"/>
                  </a:cubicBezTo>
                  <a:cubicBezTo>
                    <a:pt x="4011" y="161"/>
                    <a:pt x="3916" y="35"/>
                    <a:pt x="2711" y="39"/>
                  </a:cubicBezTo>
                  <a:cubicBezTo>
                    <a:pt x="2554" y="40"/>
                    <a:pt x="120" y="48"/>
                    <a:pt x="0" y="0"/>
                  </a:cubicBezTo>
                  <a:cubicBezTo>
                    <a:pt x="0" y="0"/>
                    <a:pt x="238" y="1028"/>
                    <a:pt x="71" y="1517"/>
                  </a:cubicBezTo>
                  <a:cubicBezTo>
                    <a:pt x="71" y="1517"/>
                    <a:pt x="2392" y="1506"/>
                    <a:pt x="2399" y="1481"/>
                  </a:cubicBezTo>
                  <a:cubicBezTo>
                    <a:pt x="2527" y="1680"/>
                    <a:pt x="2827" y="2050"/>
                    <a:pt x="3045" y="2097"/>
                  </a:cubicBezTo>
                  <a:cubicBezTo>
                    <a:pt x="2613" y="1079"/>
                    <a:pt x="4284" y="1066"/>
                    <a:pt x="4284" y="1066"/>
                  </a:cubicBezTo>
                  <a:cubicBezTo>
                    <a:pt x="4246" y="992"/>
                    <a:pt x="4207" y="841"/>
                    <a:pt x="4163" y="776"/>
                  </a:cubicBezTo>
                  <a:lnTo>
                    <a:pt x="4833" y="776"/>
                  </a:ln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172">
              <a:extLst>
                <a:ext uri="{FF2B5EF4-FFF2-40B4-BE49-F238E27FC236}">
                  <a16:creationId xmlns:a16="http://schemas.microsoft.com/office/drawing/2014/main" id="{7D325F94-9CD7-430C-97EA-32B8F8527C4B}"/>
                </a:ext>
              </a:extLst>
            </p:cNvPr>
            <p:cNvSpPr>
              <a:spLocks/>
            </p:cNvSpPr>
            <p:nvPr/>
          </p:nvSpPr>
          <p:spPr bwMode="auto">
            <a:xfrm>
              <a:off x="4796083" y="3299514"/>
              <a:ext cx="171810" cy="138285"/>
            </a:xfrm>
            <a:custGeom>
              <a:avLst/>
              <a:gdLst>
                <a:gd name="T0" fmla="*/ 8 w 2166"/>
                <a:gd name="T1" fmla="*/ 437 h 1718"/>
                <a:gd name="T2" fmla="*/ 143 w 2166"/>
                <a:gd name="T3" fmla="*/ 856 h 1718"/>
                <a:gd name="T4" fmla="*/ 454 w 2166"/>
                <a:gd name="T5" fmla="*/ 1494 h 1718"/>
                <a:gd name="T6" fmla="*/ 782 w 2166"/>
                <a:gd name="T7" fmla="*/ 1673 h 1718"/>
                <a:gd name="T8" fmla="*/ 906 w 2166"/>
                <a:gd name="T9" fmla="*/ 1459 h 1718"/>
                <a:gd name="T10" fmla="*/ 1178 w 2166"/>
                <a:gd name="T11" fmla="*/ 1650 h 1718"/>
                <a:gd name="T12" fmla="*/ 1408 w 2166"/>
                <a:gd name="T13" fmla="*/ 1432 h 1718"/>
                <a:gd name="T14" fmla="*/ 1689 w 2166"/>
                <a:gd name="T15" fmla="*/ 1540 h 1718"/>
                <a:gd name="T16" fmla="*/ 1772 w 2166"/>
                <a:gd name="T17" fmla="*/ 1257 h 1718"/>
                <a:gd name="T18" fmla="*/ 1761 w 2166"/>
                <a:gd name="T19" fmla="*/ 1235 h 1718"/>
                <a:gd name="T20" fmla="*/ 2028 w 2166"/>
                <a:gd name="T21" fmla="*/ 1371 h 1718"/>
                <a:gd name="T22" fmla="*/ 2153 w 2166"/>
                <a:gd name="T23" fmla="*/ 1122 h 1718"/>
                <a:gd name="T24" fmla="*/ 1912 w 2166"/>
                <a:gd name="T25" fmla="*/ 297 h 1718"/>
                <a:gd name="T26" fmla="*/ 1912 w 2166"/>
                <a:gd name="T27" fmla="*/ 220 h 1718"/>
                <a:gd name="T28" fmla="*/ 8 w 2166"/>
                <a:gd name="T29" fmla="*/ 437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6" h="1718">
                  <a:moveTo>
                    <a:pt x="8" y="437"/>
                  </a:moveTo>
                  <a:cubicBezTo>
                    <a:pt x="14" y="618"/>
                    <a:pt x="63" y="693"/>
                    <a:pt x="143" y="856"/>
                  </a:cubicBezTo>
                  <a:cubicBezTo>
                    <a:pt x="246" y="1069"/>
                    <a:pt x="299" y="1304"/>
                    <a:pt x="454" y="1494"/>
                  </a:cubicBezTo>
                  <a:cubicBezTo>
                    <a:pt x="527" y="1582"/>
                    <a:pt x="676" y="1718"/>
                    <a:pt x="782" y="1673"/>
                  </a:cubicBezTo>
                  <a:cubicBezTo>
                    <a:pt x="868" y="1635"/>
                    <a:pt x="916" y="1547"/>
                    <a:pt x="906" y="1459"/>
                  </a:cubicBezTo>
                  <a:cubicBezTo>
                    <a:pt x="906" y="1459"/>
                    <a:pt x="1015" y="1657"/>
                    <a:pt x="1178" y="1650"/>
                  </a:cubicBezTo>
                  <a:cubicBezTo>
                    <a:pt x="1335" y="1643"/>
                    <a:pt x="1415" y="1530"/>
                    <a:pt x="1408" y="1432"/>
                  </a:cubicBezTo>
                  <a:cubicBezTo>
                    <a:pt x="1442" y="1467"/>
                    <a:pt x="1547" y="1609"/>
                    <a:pt x="1689" y="1540"/>
                  </a:cubicBezTo>
                  <a:cubicBezTo>
                    <a:pt x="1830" y="1471"/>
                    <a:pt x="1792" y="1315"/>
                    <a:pt x="1772" y="1257"/>
                  </a:cubicBezTo>
                  <a:lnTo>
                    <a:pt x="1761" y="1235"/>
                  </a:lnTo>
                  <a:cubicBezTo>
                    <a:pt x="1801" y="1384"/>
                    <a:pt x="1936" y="1406"/>
                    <a:pt x="2028" y="1371"/>
                  </a:cubicBezTo>
                  <a:cubicBezTo>
                    <a:pt x="2129" y="1333"/>
                    <a:pt x="2148" y="1227"/>
                    <a:pt x="2153" y="1122"/>
                  </a:cubicBezTo>
                  <a:cubicBezTo>
                    <a:pt x="2166" y="863"/>
                    <a:pt x="1912" y="297"/>
                    <a:pt x="1912" y="297"/>
                  </a:cubicBezTo>
                  <a:lnTo>
                    <a:pt x="1912" y="220"/>
                  </a:lnTo>
                  <a:cubicBezTo>
                    <a:pt x="1933" y="0"/>
                    <a:pt x="0" y="214"/>
                    <a:pt x="8" y="437"/>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73">
              <a:extLst>
                <a:ext uri="{FF2B5EF4-FFF2-40B4-BE49-F238E27FC236}">
                  <a16:creationId xmlns:a16="http://schemas.microsoft.com/office/drawing/2014/main" id="{DCE38A85-7ABA-4A26-B2D5-AE649ABE6644}"/>
                </a:ext>
              </a:extLst>
            </p:cNvPr>
            <p:cNvSpPr>
              <a:spLocks/>
            </p:cNvSpPr>
            <p:nvPr/>
          </p:nvSpPr>
          <p:spPr bwMode="auto">
            <a:xfrm>
              <a:off x="4016661" y="2670948"/>
              <a:ext cx="762661" cy="800375"/>
            </a:xfrm>
            <a:custGeom>
              <a:avLst/>
              <a:gdLst>
                <a:gd name="T0" fmla="*/ 9454 w 9454"/>
                <a:gd name="T1" fmla="*/ 7055 h 9959"/>
                <a:gd name="T2" fmla="*/ 5296 w 9454"/>
                <a:gd name="T3" fmla="*/ 6864 h 9959"/>
                <a:gd name="T4" fmla="*/ 5800 w 9454"/>
                <a:gd name="T5" fmla="*/ 6247 h 9959"/>
                <a:gd name="T6" fmla="*/ 7236 w 9454"/>
                <a:gd name="T7" fmla="*/ 4448 h 9959"/>
                <a:gd name="T8" fmla="*/ 7126 w 9454"/>
                <a:gd name="T9" fmla="*/ 1270 h 9959"/>
                <a:gd name="T10" fmla="*/ 3748 w 9454"/>
                <a:gd name="T11" fmla="*/ 1108 h 9959"/>
                <a:gd name="T12" fmla="*/ 1015 w 9454"/>
                <a:gd name="T13" fmla="*/ 6246 h 9959"/>
                <a:gd name="T14" fmla="*/ 3610 w 9454"/>
                <a:gd name="T15" fmla="*/ 9845 h 9959"/>
                <a:gd name="T16" fmla="*/ 9384 w 9454"/>
                <a:gd name="T17" fmla="*/ 9489 h 9959"/>
                <a:gd name="T18" fmla="*/ 9454 w 9454"/>
                <a:gd name="T19" fmla="*/ 7055 h 9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54" h="9959">
                  <a:moveTo>
                    <a:pt x="9454" y="7055"/>
                  </a:moveTo>
                  <a:lnTo>
                    <a:pt x="5296" y="6864"/>
                  </a:lnTo>
                  <a:cubicBezTo>
                    <a:pt x="5472" y="6654"/>
                    <a:pt x="5640" y="6448"/>
                    <a:pt x="5800" y="6247"/>
                  </a:cubicBezTo>
                  <a:cubicBezTo>
                    <a:pt x="6337" y="5570"/>
                    <a:pt x="7236" y="4448"/>
                    <a:pt x="7236" y="4448"/>
                  </a:cubicBezTo>
                  <a:cubicBezTo>
                    <a:pt x="7236" y="4448"/>
                    <a:pt x="7688" y="1519"/>
                    <a:pt x="7126" y="1270"/>
                  </a:cubicBezTo>
                  <a:cubicBezTo>
                    <a:pt x="6186" y="853"/>
                    <a:pt x="4727" y="0"/>
                    <a:pt x="3748" y="1108"/>
                  </a:cubicBezTo>
                  <a:cubicBezTo>
                    <a:pt x="3160" y="1774"/>
                    <a:pt x="1913" y="4061"/>
                    <a:pt x="1015" y="6246"/>
                  </a:cubicBezTo>
                  <a:cubicBezTo>
                    <a:pt x="0" y="8713"/>
                    <a:pt x="905" y="9959"/>
                    <a:pt x="3610" y="9845"/>
                  </a:cubicBezTo>
                  <a:cubicBezTo>
                    <a:pt x="6174" y="9736"/>
                    <a:pt x="9384" y="9489"/>
                    <a:pt x="9384" y="9489"/>
                  </a:cubicBezTo>
                  <a:lnTo>
                    <a:pt x="9454" y="705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71" name="Freeform 174">
              <a:extLst>
                <a:ext uri="{FF2B5EF4-FFF2-40B4-BE49-F238E27FC236}">
                  <a16:creationId xmlns:a16="http://schemas.microsoft.com/office/drawing/2014/main" id="{26960DB1-796C-4552-A5C2-9E222EA9AC47}"/>
                </a:ext>
              </a:extLst>
            </p:cNvPr>
            <p:cNvSpPr>
              <a:spLocks/>
            </p:cNvSpPr>
            <p:nvPr/>
          </p:nvSpPr>
          <p:spPr bwMode="auto">
            <a:xfrm>
              <a:off x="4372843" y="3198946"/>
              <a:ext cx="389713" cy="37715"/>
            </a:xfrm>
            <a:custGeom>
              <a:avLst/>
              <a:gdLst>
                <a:gd name="T0" fmla="*/ 4789 w 4853"/>
                <a:gd name="T1" fmla="*/ 469 h 469"/>
                <a:gd name="T2" fmla="*/ 4785 w 4853"/>
                <a:gd name="T3" fmla="*/ 469 h 469"/>
                <a:gd name="T4" fmla="*/ 59 w 4853"/>
                <a:gd name="T5" fmla="*/ 125 h 469"/>
                <a:gd name="T6" fmla="*/ 2 w 4853"/>
                <a:gd name="T7" fmla="*/ 59 h 469"/>
                <a:gd name="T8" fmla="*/ 68 w 4853"/>
                <a:gd name="T9" fmla="*/ 2 h 469"/>
                <a:gd name="T10" fmla="*/ 4794 w 4853"/>
                <a:gd name="T11" fmla="*/ 346 h 469"/>
                <a:gd name="T12" fmla="*/ 4851 w 4853"/>
                <a:gd name="T13" fmla="*/ 412 h 469"/>
                <a:gd name="T14" fmla="*/ 4789 w 4853"/>
                <a:gd name="T15" fmla="*/ 469 h 4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53" h="469">
                  <a:moveTo>
                    <a:pt x="4789" y="469"/>
                  </a:moveTo>
                  <a:cubicBezTo>
                    <a:pt x="4788" y="469"/>
                    <a:pt x="4786" y="469"/>
                    <a:pt x="4785" y="469"/>
                  </a:cubicBezTo>
                  <a:lnTo>
                    <a:pt x="59" y="125"/>
                  </a:lnTo>
                  <a:cubicBezTo>
                    <a:pt x="25" y="123"/>
                    <a:pt x="0" y="93"/>
                    <a:pt x="2" y="59"/>
                  </a:cubicBezTo>
                  <a:cubicBezTo>
                    <a:pt x="5" y="25"/>
                    <a:pt x="34" y="0"/>
                    <a:pt x="68" y="2"/>
                  </a:cubicBezTo>
                  <a:lnTo>
                    <a:pt x="4794" y="346"/>
                  </a:lnTo>
                  <a:cubicBezTo>
                    <a:pt x="4828" y="348"/>
                    <a:pt x="4853" y="378"/>
                    <a:pt x="4851" y="412"/>
                  </a:cubicBezTo>
                  <a:cubicBezTo>
                    <a:pt x="4848" y="444"/>
                    <a:pt x="4821" y="469"/>
                    <a:pt x="4789" y="469"/>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175">
              <a:extLst>
                <a:ext uri="{FF2B5EF4-FFF2-40B4-BE49-F238E27FC236}">
                  <a16:creationId xmlns:a16="http://schemas.microsoft.com/office/drawing/2014/main" id="{6DC38C6E-BDF4-44C0-B569-3EEC36AD1892}"/>
                </a:ext>
              </a:extLst>
            </p:cNvPr>
            <p:cNvSpPr>
              <a:spLocks/>
            </p:cNvSpPr>
            <p:nvPr/>
          </p:nvSpPr>
          <p:spPr bwMode="auto">
            <a:xfrm>
              <a:off x="4393781" y="3077415"/>
              <a:ext cx="71239" cy="129905"/>
            </a:xfrm>
            <a:custGeom>
              <a:avLst/>
              <a:gdLst>
                <a:gd name="T0" fmla="*/ 70 w 881"/>
                <a:gd name="T1" fmla="*/ 1614 h 1614"/>
                <a:gd name="T2" fmla="*/ 43 w 881"/>
                <a:gd name="T3" fmla="*/ 1608 h 1614"/>
                <a:gd name="T4" fmla="*/ 15 w 881"/>
                <a:gd name="T5" fmla="*/ 1525 h 1614"/>
                <a:gd name="T6" fmla="*/ 756 w 881"/>
                <a:gd name="T7" fmla="*/ 43 h 1614"/>
                <a:gd name="T8" fmla="*/ 839 w 881"/>
                <a:gd name="T9" fmla="*/ 16 h 1614"/>
                <a:gd name="T10" fmla="*/ 866 w 881"/>
                <a:gd name="T11" fmla="*/ 99 h 1614"/>
                <a:gd name="T12" fmla="*/ 125 w 881"/>
                <a:gd name="T13" fmla="*/ 1580 h 1614"/>
                <a:gd name="T14" fmla="*/ 70 w 881"/>
                <a:gd name="T15" fmla="*/ 1614 h 16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1" h="1614">
                  <a:moveTo>
                    <a:pt x="70" y="1614"/>
                  </a:moveTo>
                  <a:cubicBezTo>
                    <a:pt x="61" y="1614"/>
                    <a:pt x="51" y="1612"/>
                    <a:pt x="43" y="1608"/>
                  </a:cubicBezTo>
                  <a:cubicBezTo>
                    <a:pt x="12" y="1593"/>
                    <a:pt x="0" y="1555"/>
                    <a:pt x="15" y="1525"/>
                  </a:cubicBezTo>
                  <a:lnTo>
                    <a:pt x="756" y="43"/>
                  </a:lnTo>
                  <a:cubicBezTo>
                    <a:pt x="771" y="13"/>
                    <a:pt x="808" y="0"/>
                    <a:pt x="839" y="16"/>
                  </a:cubicBezTo>
                  <a:cubicBezTo>
                    <a:pt x="869" y="31"/>
                    <a:pt x="881" y="68"/>
                    <a:pt x="866" y="99"/>
                  </a:cubicBezTo>
                  <a:lnTo>
                    <a:pt x="125" y="1580"/>
                  </a:lnTo>
                  <a:cubicBezTo>
                    <a:pt x="115" y="1602"/>
                    <a:pt x="93" y="1614"/>
                    <a:pt x="70" y="1614"/>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17" name="Group 16">
            <a:extLst>
              <a:ext uri="{FF2B5EF4-FFF2-40B4-BE49-F238E27FC236}">
                <a16:creationId xmlns:a16="http://schemas.microsoft.com/office/drawing/2014/main" id="{32846BB3-7576-47FA-BCCB-AB7BC7B0DF7C}"/>
              </a:ext>
              <a:ext uri="{C183D7F6-B498-43B3-948B-1728B52AA6E4}">
                <adec:decorative xmlns:adec="http://schemas.microsoft.com/office/drawing/2017/decorative" val="1"/>
              </a:ext>
            </a:extLst>
          </p:cNvPr>
          <p:cNvGrpSpPr>
            <a:grpSpLocks noChangeAspect="1"/>
          </p:cNvGrpSpPr>
          <p:nvPr/>
        </p:nvGrpSpPr>
        <p:grpSpPr>
          <a:xfrm>
            <a:off x="290999" y="1314000"/>
            <a:ext cx="10523662" cy="4898022"/>
            <a:chOff x="3145048" y="1556291"/>
            <a:chExt cx="9030415" cy="4203013"/>
          </a:xfrm>
        </p:grpSpPr>
        <p:sp>
          <p:nvSpPr>
            <p:cNvPr id="18" name="Freeform 99">
              <a:extLst>
                <a:ext uri="{FF2B5EF4-FFF2-40B4-BE49-F238E27FC236}">
                  <a16:creationId xmlns:a16="http://schemas.microsoft.com/office/drawing/2014/main" id="{4D2CCEA7-384F-4208-8116-3DE0AC2A8219}"/>
                </a:ext>
              </a:extLst>
            </p:cNvPr>
            <p:cNvSpPr>
              <a:spLocks/>
            </p:cNvSpPr>
            <p:nvPr/>
          </p:nvSpPr>
          <p:spPr bwMode="auto">
            <a:xfrm>
              <a:off x="3270762" y="5252260"/>
              <a:ext cx="301713" cy="243046"/>
            </a:xfrm>
            <a:custGeom>
              <a:avLst/>
              <a:gdLst>
                <a:gd name="T0" fmla="*/ 0 w 3720"/>
                <a:gd name="T1" fmla="*/ 1368 h 3003"/>
                <a:gd name="T2" fmla="*/ 2285 w 3720"/>
                <a:gd name="T3" fmla="*/ 0 h 3003"/>
                <a:gd name="T4" fmla="*/ 3720 w 3720"/>
                <a:gd name="T5" fmla="*/ 1437 h 3003"/>
                <a:gd name="T6" fmla="*/ 1006 w 3720"/>
                <a:gd name="T7" fmla="*/ 3003 h 3003"/>
                <a:gd name="T8" fmla="*/ 0 w 3720"/>
                <a:gd name="T9" fmla="*/ 1368 h 3003"/>
              </a:gdLst>
              <a:ahLst/>
              <a:cxnLst>
                <a:cxn ang="0">
                  <a:pos x="T0" y="T1"/>
                </a:cxn>
                <a:cxn ang="0">
                  <a:pos x="T2" y="T3"/>
                </a:cxn>
                <a:cxn ang="0">
                  <a:pos x="T4" y="T5"/>
                </a:cxn>
                <a:cxn ang="0">
                  <a:pos x="T6" y="T7"/>
                </a:cxn>
                <a:cxn ang="0">
                  <a:pos x="T8" y="T9"/>
                </a:cxn>
              </a:cxnLst>
              <a:rect l="0" t="0" r="r" b="b"/>
              <a:pathLst>
                <a:path w="3720" h="3003">
                  <a:moveTo>
                    <a:pt x="0" y="1368"/>
                  </a:moveTo>
                  <a:lnTo>
                    <a:pt x="2285" y="0"/>
                  </a:lnTo>
                  <a:lnTo>
                    <a:pt x="3720" y="1437"/>
                  </a:lnTo>
                  <a:lnTo>
                    <a:pt x="1006" y="3003"/>
                  </a:lnTo>
                  <a:lnTo>
                    <a:pt x="0" y="1368"/>
                  </a:ln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 name="Freeform 100">
              <a:extLst>
                <a:ext uri="{FF2B5EF4-FFF2-40B4-BE49-F238E27FC236}">
                  <a16:creationId xmlns:a16="http://schemas.microsoft.com/office/drawing/2014/main" id="{74E26378-55AD-4081-9599-12C0AAC569E3}"/>
                </a:ext>
              </a:extLst>
            </p:cNvPr>
            <p:cNvSpPr>
              <a:spLocks/>
            </p:cNvSpPr>
            <p:nvPr/>
          </p:nvSpPr>
          <p:spPr bwMode="auto">
            <a:xfrm>
              <a:off x="3145048" y="5352830"/>
              <a:ext cx="243046" cy="406474"/>
            </a:xfrm>
            <a:custGeom>
              <a:avLst/>
              <a:gdLst>
                <a:gd name="T0" fmla="*/ 2614 w 3038"/>
                <a:gd name="T1" fmla="*/ 1715 h 5058"/>
                <a:gd name="T2" fmla="*/ 3030 w 3038"/>
                <a:gd name="T3" fmla="*/ 4617 h 5058"/>
                <a:gd name="T4" fmla="*/ 2367 w 3038"/>
                <a:gd name="T5" fmla="*/ 4861 h 5058"/>
                <a:gd name="T6" fmla="*/ 260 w 3038"/>
                <a:gd name="T7" fmla="*/ 716 h 5058"/>
                <a:gd name="T8" fmla="*/ 1691 w 3038"/>
                <a:gd name="T9" fmla="*/ 0 h 5058"/>
                <a:gd name="T10" fmla="*/ 2614 w 3038"/>
                <a:gd name="T11" fmla="*/ 1715 h 5058"/>
              </a:gdLst>
              <a:ahLst/>
              <a:cxnLst>
                <a:cxn ang="0">
                  <a:pos x="T0" y="T1"/>
                </a:cxn>
                <a:cxn ang="0">
                  <a:pos x="T2" y="T3"/>
                </a:cxn>
                <a:cxn ang="0">
                  <a:pos x="T4" y="T5"/>
                </a:cxn>
                <a:cxn ang="0">
                  <a:pos x="T6" y="T7"/>
                </a:cxn>
                <a:cxn ang="0">
                  <a:pos x="T8" y="T9"/>
                </a:cxn>
                <a:cxn ang="0">
                  <a:pos x="T10" y="T11"/>
                </a:cxn>
              </a:cxnLst>
              <a:rect l="0" t="0" r="r" b="b"/>
              <a:pathLst>
                <a:path w="3038" h="5058">
                  <a:moveTo>
                    <a:pt x="2614" y="1715"/>
                  </a:moveTo>
                  <a:cubicBezTo>
                    <a:pt x="2614" y="1715"/>
                    <a:pt x="3013" y="3732"/>
                    <a:pt x="3030" y="4617"/>
                  </a:cubicBezTo>
                  <a:cubicBezTo>
                    <a:pt x="3038" y="5054"/>
                    <a:pt x="2463" y="5058"/>
                    <a:pt x="2367" y="4861"/>
                  </a:cubicBezTo>
                  <a:cubicBezTo>
                    <a:pt x="2367" y="4861"/>
                    <a:pt x="486" y="1274"/>
                    <a:pt x="260" y="716"/>
                  </a:cubicBezTo>
                  <a:cubicBezTo>
                    <a:pt x="0" y="74"/>
                    <a:pt x="1691" y="0"/>
                    <a:pt x="1691" y="0"/>
                  </a:cubicBezTo>
                  <a:lnTo>
                    <a:pt x="2614" y="1715"/>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01">
              <a:extLst>
                <a:ext uri="{FF2B5EF4-FFF2-40B4-BE49-F238E27FC236}">
                  <a16:creationId xmlns:a16="http://schemas.microsoft.com/office/drawing/2014/main" id="{6E6C99CF-CCAA-4FF0-9A4C-109FAA8796B3}"/>
                </a:ext>
              </a:extLst>
            </p:cNvPr>
            <p:cNvSpPr>
              <a:spLocks/>
            </p:cNvSpPr>
            <p:nvPr/>
          </p:nvSpPr>
          <p:spPr bwMode="auto">
            <a:xfrm>
              <a:off x="4674561" y="2088479"/>
              <a:ext cx="439998" cy="653709"/>
            </a:xfrm>
            <a:custGeom>
              <a:avLst/>
              <a:gdLst>
                <a:gd name="T0" fmla="*/ 240 w 5426"/>
                <a:gd name="T1" fmla="*/ 6865 h 8135"/>
                <a:gd name="T2" fmla="*/ 66 w 5426"/>
                <a:gd name="T3" fmla="*/ 3264 h 8135"/>
                <a:gd name="T4" fmla="*/ 2670 w 5426"/>
                <a:gd name="T5" fmla="*/ 720 h 8135"/>
                <a:gd name="T6" fmla="*/ 3100 w 5426"/>
                <a:gd name="T7" fmla="*/ 41 h 8135"/>
                <a:gd name="T8" fmla="*/ 4277 w 5426"/>
                <a:gd name="T9" fmla="*/ 1215 h 8135"/>
                <a:gd name="T10" fmla="*/ 4653 w 5426"/>
                <a:gd name="T11" fmla="*/ 3535 h 8135"/>
                <a:gd name="T12" fmla="*/ 4852 w 5426"/>
                <a:gd name="T13" fmla="*/ 6954 h 8135"/>
                <a:gd name="T14" fmla="*/ 240 w 5426"/>
                <a:gd name="T15" fmla="*/ 6865 h 81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26" h="8135">
                  <a:moveTo>
                    <a:pt x="240" y="6865"/>
                  </a:moveTo>
                  <a:cubicBezTo>
                    <a:pt x="240" y="6865"/>
                    <a:pt x="0" y="3900"/>
                    <a:pt x="66" y="3264"/>
                  </a:cubicBezTo>
                  <a:cubicBezTo>
                    <a:pt x="66" y="3264"/>
                    <a:pt x="2795" y="932"/>
                    <a:pt x="2670" y="720"/>
                  </a:cubicBezTo>
                  <a:cubicBezTo>
                    <a:pt x="2869" y="636"/>
                    <a:pt x="3080" y="340"/>
                    <a:pt x="3100" y="41"/>
                  </a:cubicBezTo>
                  <a:cubicBezTo>
                    <a:pt x="3700" y="0"/>
                    <a:pt x="4244" y="465"/>
                    <a:pt x="4277" y="1215"/>
                  </a:cubicBezTo>
                  <a:cubicBezTo>
                    <a:pt x="4311" y="2001"/>
                    <a:pt x="3934" y="2212"/>
                    <a:pt x="4653" y="3535"/>
                  </a:cubicBezTo>
                  <a:cubicBezTo>
                    <a:pt x="5426" y="4956"/>
                    <a:pt x="3997" y="5954"/>
                    <a:pt x="4852" y="6954"/>
                  </a:cubicBezTo>
                  <a:cubicBezTo>
                    <a:pt x="5366" y="7554"/>
                    <a:pt x="376" y="8135"/>
                    <a:pt x="240" y="6865"/>
                  </a:cubicBezTo>
                  <a:close/>
                </a:path>
              </a:pathLst>
            </a:custGeom>
            <a:solidFill>
              <a:srgbClr val="E1E8EC"/>
            </a:solidFill>
            <a:ln>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21" name="Freeform 102">
              <a:extLst>
                <a:ext uri="{FF2B5EF4-FFF2-40B4-BE49-F238E27FC236}">
                  <a16:creationId xmlns:a16="http://schemas.microsoft.com/office/drawing/2014/main" id="{AE931DA6-E2AE-47D5-82BE-C44113C4360F}"/>
                </a:ext>
              </a:extLst>
            </p:cNvPr>
            <p:cNvSpPr>
              <a:spLocks/>
            </p:cNvSpPr>
            <p:nvPr/>
          </p:nvSpPr>
          <p:spPr bwMode="auto">
            <a:xfrm>
              <a:off x="5831124" y="3177993"/>
              <a:ext cx="381332" cy="188572"/>
            </a:xfrm>
            <a:custGeom>
              <a:avLst/>
              <a:gdLst>
                <a:gd name="T0" fmla="*/ 4622 w 4728"/>
                <a:gd name="T1" fmla="*/ 1834 h 2328"/>
                <a:gd name="T2" fmla="*/ 4136 w 4728"/>
                <a:gd name="T3" fmla="*/ 1094 h 2328"/>
                <a:gd name="T4" fmla="*/ 2681 w 4728"/>
                <a:gd name="T5" fmla="*/ 740 h 2328"/>
                <a:gd name="T6" fmla="*/ 494 w 4728"/>
                <a:gd name="T7" fmla="*/ 0 h 2328"/>
                <a:gd name="T8" fmla="*/ 0 w 4728"/>
                <a:gd name="T9" fmla="*/ 1728 h 2328"/>
                <a:gd name="T10" fmla="*/ 2223 w 4728"/>
                <a:gd name="T11" fmla="*/ 2116 h 2328"/>
                <a:gd name="T12" fmla="*/ 4093 w 4728"/>
                <a:gd name="T13" fmla="*/ 1728 h 2328"/>
                <a:gd name="T14" fmla="*/ 4304 w 4728"/>
                <a:gd name="T15" fmla="*/ 2081 h 2328"/>
                <a:gd name="T16" fmla="*/ 4622 w 4728"/>
                <a:gd name="T17" fmla="*/ 1834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8" h="2328">
                  <a:moveTo>
                    <a:pt x="4622" y="1834"/>
                  </a:moveTo>
                  <a:cubicBezTo>
                    <a:pt x="4560" y="1734"/>
                    <a:pt x="4375" y="1234"/>
                    <a:pt x="4136" y="1094"/>
                  </a:cubicBezTo>
                  <a:cubicBezTo>
                    <a:pt x="3966" y="993"/>
                    <a:pt x="3634" y="811"/>
                    <a:pt x="2681" y="740"/>
                  </a:cubicBezTo>
                  <a:cubicBezTo>
                    <a:pt x="2434" y="670"/>
                    <a:pt x="608" y="61"/>
                    <a:pt x="494" y="0"/>
                  </a:cubicBezTo>
                  <a:cubicBezTo>
                    <a:pt x="494" y="0"/>
                    <a:pt x="220" y="1261"/>
                    <a:pt x="0" y="1728"/>
                  </a:cubicBezTo>
                  <a:cubicBezTo>
                    <a:pt x="0" y="1728"/>
                    <a:pt x="2152" y="2010"/>
                    <a:pt x="2223" y="2116"/>
                  </a:cubicBezTo>
                  <a:cubicBezTo>
                    <a:pt x="2329" y="2328"/>
                    <a:pt x="4093" y="1728"/>
                    <a:pt x="4093" y="1728"/>
                  </a:cubicBezTo>
                  <a:cubicBezTo>
                    <a:pt x="4063" y="1650"/>
                    <a:pt x="4234" y="1975"/>
                    <a:pt x="4304" y="2081"/>
                  </a:cubicBezTo>
                  <a:cubicBezTo>
                    <a:pt x="4516" y="2293"/>
                    <a:pt x="4728" y="2046"/>
                    <a:pt x="4622" y="1834"/>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03">
              <a:extLst>
                <a:ext uri="{FF2B5EF4-FFF2-40B4-BE49-F238E27FC236}">
                  <a16:creationId xmlns:a16="http://schemas.microsoft.com/office/drawing/2014/main" id="{FC038940-456B-491E-B9AF-10C70957CB06}"/>
                </a:ext>
              </a:extLst>
            </p:cNvPr>
            <p:cNvSpPr>
              <a:spLocks/>
            </p:cNvSpPr>
            <p:nvPr/>
          </p:nvSpPr>
          <p:spPr bwMode="auto">
            <a:xfrm>
              <a:off x="4837990" y="2629044"/>
              <a:ext cx="1202660" cy="741709"/>
            </a:xfrm>
            <a:custGeom>
              <a:avLst/>
              <a:gdLst>
                <a:gd name="T0" fmla="*/ 4690 w 14880"/>
                <a:gd name="T1" fmla="*/ 2165 h 9241"/>
                <a:gd name="T2" fmla="*/ 8478 w 14880"/>
                <a:gd name="T3" fmla="*/ 5220 h 9241"/>
                <a:gd name="T4" fmla="*/ 14880 w 14880"/>
                <a:gd name="T5" fmla="*/ 7042 h 9241"/>
                <a:gd name="T6" fmla="*/ 14400 w 14880"/>
                <a:gd name="T7" fmla="*/ 9241 h 9241"/>
                <a:gd name="T8" fmla="*/ 7421 w 14880"/>
                <a:gd name="T9" fmla="*/ 8243 h 9241"/>
                <a:gd name="T10" fmla="*/ 1161 w 14880"/>
                <a:gd name="T11" fmla="*/ 5402 h 9241"/>
                <a:gd name="T12" fmla="*/ 329 w 14880"/>
                <a:gd name="T13" fmla="*/ 2204 h 9241"/>
                <a:gd name="T14" fmla="*/ 4690 w 14880"/>
                <a:gd name="T15" fmla="*/ 2165 h 92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80" h="9241">
                  <a:moveTo>
                    <a:pt x="4690" y="2165"/>
                  </a:moveTo>
                  <a:cubicBezTo>
                    <a:pt x="5642" y="2871"/>
                    <a:pt x="8495" y="5208"/>
                    <a:pt x="8478" y="5220"/>
                  </a:cubicBezTo>
                  <a:lnTo>
                    <a:pt x="14880" y="7042"/>
                  </a:lnTo>
                  <a:lnTo>
                    <a:pt x="14400" y="9241"/>
                  </a:lnTo>
                  <a:cubicBezTo>
                    <a:pt x="14400" y="9241"/>
                    <a:pt x="8330" y="8504"/>
                    <a:pt x="7421" y="8243"/>
                  </a:cubicBezTo>
                  <a:cubicBezTo>
                    <a:pt x="6926" y="8101"/>
                    <a:pt x="2695" y="6145"/>
                    <a:pt x="1161" y="5402"/>
                  </a:cubicBezTo>
                  <a:cubicBezTo>
                    <a:pt x="288" y="4980"/>
                    <a:pt x="0" y="3178"/>
                    <a:pt x="329" y="2204"/>
                  </a:cubicBezTo>
                  <a:cubicBezTo>
                    <a:pt x="1072" y="0"/>
                    <a:pt x="3282" y="1123"/>
                    <a:pt x="4690" y="216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104">
              <a:extLst>
                <a:ext uri="{FF2B5EF4-FFF2-40B4-BE49-F238E27FC236}">
                  <a16:creationId xmlns:a16="http://schemas.microsoft.com/office/drawing/2014/main" id="{9861048E-A08A-4A73-BA78-51E8D3FA406D}"/>
                </a:ext>
              </a:extLst>
            </p:cNvPr>
            <p:cNvSpPr>
              <a:spLocks/>
            </p:cNvSpPr>
            <p:nvPr/>
          </p:nvSpPr>
          <p:spPr bwMode="auto">
            <a:xfrm>
              <a:off x="4397992" y="2138764"/>
              <a:ext cx="599236" cy="997325"/>
            </a:xfrm>
            <a:custGeom>
              <a:avLst/>
              <a:gdLst>
                <a:gd name="T0" fmla="*/ 7142 w 7424"/>
                <a:gd name="T1" fmla="*/ 4072 h 12418"/>
                <a:gd name="T2" fmla="*/ 6742 w 7424"/>
                <a:gd name="T3" fmla="*/ 3882 h 12418"/>
                <a:gd name="T4" fmla="*/ 6770 w 7424"/>
                <a:gd name="T5" fmla="*/ 3871 h 12418"/>
                <a:gd name="T6" fmla="*/ 6901 w 7424"/>
                <a:gd name="T7" fmla="*/ 3812 h 12418"/>
                <a:gd name="T8" fmla="*/ 6901 w 7424"/>
                <a:gd name="T9" fmla="*/ 3812 h 12418"/>
                <a:gd name="T10" fmla="*/ 7171 w 7424"/>
                <a:gd name="T11" fmla="*/ 3599 h 12418"/>
                <a:gd name="T12" fmla="*/ 7051 w 7424"/>
                <a:gd name="T13" fmla="*/ 3276 h 12418"/>
                <a:gd name="T14" fmla="*/ 7089 w 7424"/>
                <a:gd name="T15" fmla="*/ 3220 h 12418"/>
                <a:gd name="T16" fmla="*/ 7356 w 7424"/>
                <a:gd name="T17" fmla="*/ 2832 h 12418"/>
                <a:gd name="T18" fmla="*/ 6934 w 7424"/>
                <a:gd name="T19" fmla="*/ 2208 h 12418"/>
                <a:gd name="T20" fmla="*/ 6942 w 7424"/>
                <a:gd name="T21" fmla="*/ 1909 h 12418"/>
                <a:gd name="T22" fmla="*/ 7029 w 7424"/>
                <a:gd name="T23" fmla="*/ 1347 h 12418"/>
                <a:gd name="T24" fmla="*/ 6570 w 7424"/>
                <a:gd name="T25" fmla="*/ 228 h 12418"/>
                <a:gd name="T26" fmla="*/ 6395 w 7424"/>
                <a:gd name="T27" fmla="*/ 0 h 12418"/>
                <a:gd name="T28" fmla="*/ 4030 w 7424"/>
                <a:gd name="T29" fmla="*/ 1971 h 12418"/>
                <a:gd name="T30" fmla="*/ 1951 w 7424"/>
                <a:gd name="T31" fmla="*/ 6071 h 12418"/>
                <a:gd name="T32" fmla="*/ 28 w 7424"/>
                <a:gd name="T33" fmla="*/ 8145 h 12418"/>
                <a:gd name="T34" fmla="*/ 6964 w 7424"/>
                <a:gd name="T35" fmla="*/ 12418 h 12418"/>
                <a:gd name="T36" fmla="*/ 5396 w 7424"/>
                <a:gd name="T37" fmla="*/ 6915 h 12418"/>
                <a:gd name="T38" fmla="*/ 5224 w 7424"/>
                <a:gd name="T39" fmla="*/ 6583 h 12418"/>
                <a:gd name="T40" fmla="*/ 5596 w 7424"/>
                <a:gd name="T41" fmla="*/ 5030 h 12418"/>
                <a:gd name="T42" fmla="*/ 7001 w 7424"/>
                <a:gd name="T43" fmla="*/ 4812 h 12418"/>
                <a:gd name="T44" fmla="*/ 7142 w 7424"/>
                <a:gd name="T45" fmla="*/ 4072 h 12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424" h="12418">
                  <a:moveTo>
                    <a:pt x="7142" y="4072"/>
                  </a:moveTo>
                  <a:cubicBezTo>
                    <a:pt x="7057" y="4043"/>
                    <a:pt x="6670" y="3930"/>
                    <a:pt x="6742" y="3882"/>
                  </a:cubicBezTo>
                  <a:cubicBezTo>
                    <a:pt x="6748" y="3878"/>
                    <a:pt x="6757" y="3875"/>
                    <a:pt x="6770" y="3871"/>
                  </a:cubicBezTo>
                  <a:cubicBezTo>
                    <a:pt x="6816" y="3861"/>
                    <a:pt x="6860" y="3839"/>
                    <a:pt x="6901" y="3812"/>
                  </a:cubicBezTo>
                  <a:cubicBezTo>
                    <a:pt x="6901" y="3812"/>
                    <a:pt x="6901" y="3812"/>
                    <a:pt x="6901" y="3812"/>
                  </a:cubicBezTo>
                  <a:cubicBezTo>
                    <a:pt x="7044" y="3715"/>
                    <a:pt x="7171" y="3599"/>
                    <a:pt x="7171" y="3599"/>
                  </a:cubicBezTo>
                  <a:cubicBezTo>
                    <a:pt x="7108" y="3534"/>
                    <a:pt x="7028" y="3346"/>
                    <a:pt x="7051" y="3276"/>
                  </a:cubicBezTo>
                  <a:cubicBezTo>
                    <a:pt x="7059" y="3251"/>
                    <a:pt x="7064" y="3227"/>
                    <a:pt x="7089" y="3220"/>
                  </a:cubicBezTo>
                  <a:cubicBezTo>
                    <a:pt x="7233" y="3183"/>
                    <a:pt x="7424" y="3036"/>
                    <a:pt x="7356" y="2832"/>
                  </a:cubicBezTo>
                  <a:cubicBezTo>
                    <a:pt x="7312" y="2704"/>
                    <a:pt x="7025" y="2553"/>
                    <a:pt x="6934" y="2208"/>
                  </a:cubicBezTo>
                  <a:cubicBezTo>
                    <a:pt x="6909" y="2110"/>
                    <a:pt x="6913" y="2006"/>
                    <a:pt x="6942" y="1909"/>
                  </a:cubicBezTo>
                  <a:cubicBezTo>
                    <a:pt x="7007" y="1683"/>
                    <a:pt x="7029" y="1561"/>
                    <a:pt x="7029" y="1347"/>
                  </a:cubicBezTo>
                  <a:cubicBezTo>
                    <a:pt x="7029" y="925"/>
                    <a:pt x="6732" y="462"/>
                    <a:pt x="6570" y="228"/>
                  </a:cubicBezTo>
                  <a:cubicBezTo>
                    <a:pt x="6543" y="188"/>
                    <a:pt x="6412" y="26"/>
                    <a:pt x="6395" y="0"/>
                  </a:cubicBezTo>
                  <a:cubicBezTo>
                    <a:pt x="6363" y="492"/>
                    <a:pt x="4172" y="378"/>
                    <a:pt x="4030" y="1971"/>
                  </a:cubicBezTo>
                  <a:cubicBezTo>
                    <a:pt x="4030" y="1971"/>
                    <a:pt x="2163" y="4521"/>
                    <a:pt x="1951" y="6071"/>
                  </a:cubicBezTo>
                  <a:cubicBezTo>
                    <a:pt x="1922" y="6287"/>
                    <a:pt x="0" y="7980"/>
                    <a:pt x="28" y="8145"/>
                  </a:cubicBezTo>
                  <a:cubicBezTo>
                    <a:pt x="45" y="8250"/>
                    <a:pt x="6919" y="12340"/>
                    <a:pt x="6964" y="12418"/>
                  </a:cubicBezTo>
                  <a:lnTo>
                    <a:pt x="5396" y="6915"/>
                  </a:lnTo>
                  <a:cubicBezTo>
                    <a:pt x="5309" y="6868"/>
                    <a:pt x="5253" y="6745"/>
                    <a:pt x="5224" y="6583"/>
                  </a:cubicBezTo>
                  <a:cubicBezTo>
                    <a:pt x="5132" y="6069"/>
                    <a:pt x="5353" y="5158"/>
                    <a:pt x="5596" y="5030"/>
                  </a:cubicBezTo>
                  <a:cubicBezTo>
                    <a:pt x="5817" y="4914"/>
                    <a:pt x="6796" y="5201"/>
                    <a:pt x="7001" y="4812"/>
                  </a:cubicBezTo>
                  <a:cubicBezTo>
                    <a:pt x="7172" y="4488"/>
                    <a:pt x="6880" y="4346"/>
                    <a:pt x="7142" y="4072"/>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105">
              <a:extLst>
                <a:ext uri="{FF2B5EF4-FFF2-40B4-BE49-F238E27FC236}">
                  <a16:creationId xmlns:a16="http://schemas.microsoft.com/office/drawing/2014/main" id="{0227B5A3-94A1-430D-A806-E87A593EB799}"/>
                </a:ext>
              </a:extLst>
            </p:cNvPr>
            <p:cNvSpPr>
              <a:spLocks/>
            </p:cNvSpPr>
            <p:nvPr/>
          </p:nvSpPr>
          <p:spPr bwMode="auto">
            <a:xfrm>
              <a:off x="4875703" y="2289619"/>
              <a:ext cx="67047" cy="20953"/>
            </a:xfrm>
            <a:custGeom>
              <a:avLst/>
              <a:gdLst>
                <a:gd name="T0" fmla="*/ 631 w 867"/>
                <a:gd name="T1" fmla="*/ 212 h 236"/>
                <a:gd name="T2" fmla="*/ 37 w 867"/>
                <a:gd name="T3" fmla="*/ 232 h 236"/>
                <a:gd name="T4" fmla="*/ 542 w 867"/>
                <a:gd name="T5" fmla="*/ 93 h 236"/>
                <a:gd name="T6" fmla="*/ 844 w 867"/>
                <a:gd name="T7" fmla="*/ 14 h 236"/>
                <a:gd name="T8" fmla="*/ 631 w 867"/>
                <a:gd name="T9" fmla="*/ 212 h 236"/>
              </a:gdLst>
              <a:ahLst/>
              <a:cxnLst>
                <a:cxn ang="0">
                  <a:pos x="T0" y="T1"/>
                </a:cxn>
                <a:cxn ang="0">
                  <a:pos x="T2" y="T3"/>
                </a:cxn>
                <a:cxn ang="0">
                  <a:pos x="T4" y="T5"/>
                </a:cxn>
                <a:cxn ang="0">
                  <a:pos x="T6" y="T7"/>
                </a:cxn>
                <a:cxn ang="0">
                  <a:pos x="T8" y="T9"/>
                </a:cxn>
              </a:cxnLst>
              <a:rect l="0" t="0" r="r" b="b"/>
              <a:pathLst>
                <a:path w="867" h="236">
                  <a:moveTo>
                    <a:pt x="631" y="212"/>
                  </a:moveTo>
                  <a:cubicBezTo>
                    <a:pt x="319" y="189"/>
                    <a:pt x="51" y="231"/>
                    <a:pt x="37" y="232"/>
                  </a:cubicBezTo>
                  <a:cubicBezTo>
                    <a:pt x="0" y="236"/>
                    <a:pt x="141" y="133"/>
                    <a:pt x="542" y="93"/>
                  </a:cubicBezTo>
                  <a:cubicBezTo>
                    <a:pt x="668" y="81"/>
                    <a:pt x="794" y="50"/>
                    <a:pt x="844" y="14"/>
                  </a:cubicBezTo>
                  <a:cubicBezTo>
                    <a:pt x="867" y="0"/>
                    <a:pt x="771" y="200"/>
                    <a:pt x="631" y="212"/>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06">
              <a:extLst>
                <a:ext uri="{FF2B5EF4-FFF2-40B4-BE49-F238E27FC236}">
                  <a16:creationId xmlns:a16="http://schemas.microsoft.com/office/drawing/2014/main" id="{80D95FC3-87E2-4885-BBCC-D0D8916017DB}"/>
                </a:ext>
              </a:extLst>
            </p:cNvPr>
            <p:cNvSpPr>
              <a:spLocks/>
            </p:cNvSpPr>
            <p:nvPr/>
          </p:nvSpPr>
          <p:spPr bwMode="auto">
            <a:xfrm>
              <a:off x="4913418" y="2302189"/>
              <a:ext cx="12573" cy="20953"/>
            </a:xfrm>
            <a:custGeom>
              <a:avLst/>
              <a:gdLst>
                <a:gd name="T0" fmla="*/ 180 w 180"/>
                <a:gd name="T1" fmla="*/ 126 h 252"/>
                <a:gd name="T2" fmla="*/ 90 w 180"/>
                <a:gd name="T3" fmla="*/ 252 h 252"/>
                <a:gd name="T4" fmla="*/ 0 w 180"/>
                <a:gd name="T5" fmla="*/ 126 h 252"/>
                <a:gd name="T6" fmla="*/ 89 w 180"/>
                <a:gd name="T7" fmla="*/ 0 h 252"/>
                <a:gd name="T8" fmla="*/ 180 w 180"/>
                <a:gd name="T9" fmla="*/ 126 h 252"/>
              </a:gdLst>
              <a:ahLst/>
              <a:cxnLst>
                <a:cxn ang="0">
                  <a:pos x="T0" y="T1"/>
                </a:cxn>
                <a:cxn ang="0">
                  <a:pos x="T2" y="T3"/>
                </a:cxn>
                <a:cxn ang="0">
                  <a:pos x="T4" y="T5"/>
                </a:cxn>
                <a:cxn ang="0">
                  <a:pos x="T6" y="T7"/>
                </a:cxn>
                <a:cxn ang="0">
                  <a:pos x="T8" y="T9"/>
                </a:cxn>
              </a:cxnLst>
              <a:rect l="0" t="0" r="r" b="b"/>
              <a:pathLst>
                <a:path w="180" h="252">
                  <a:moveTo>
                    <a:pt x="180" y="126"/>
                  </a:moveTo>
                  <a:cubicBezTo>
                    <a:pt x="180" y="195"/>
                    <a:pt x="140" y="252"/>
                    <a:pt x="90" y="252"/>
                  </a:cubicBezTo>
                  <a:cubicBezTo>
                    <a:pt x="41" y="252"/>
                    <a:pt x="0" y="196"/>
                    <a:pt x="0" y="126"/>
                  </a:cubicBezTo>
                  <a:cubicBezTo>
                    <a:pt x="0" y="57"/>
                    <a:pt x="40" y="0"/>
                    <a:pt x="89" y="0"/>
                  </a:cubicBezTo>
                  <a:cubicBezTo>
                    <a:pt x="139" y="0"/>
                    <a:pt x="179" y="56"/>
                    <a:pt x="180" y="126"/>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 name="Freeform 107">
              <a:extLst>
                <a:ext uri="{FF2B5EF4-FFF2-40B4-BE49-F238E27FC236}">
                  <a16:creationId xmlns:a16="http://schemas.microsoft.com/office/drawing/2014/main" id="{2119DD81-A044-4822-8C1B-41F631668E48}"/>
                </a:ext>
              </a:extLst>
            </p:cNvPr>
            <p:cNvSpPr>
              <a:spLocks/>
            </p:cNvSpPr>
            <p:nvPr/>
          </p:nvSpPr>
          <p:spPr bwMode="auto">
            <a:xfrm>
              <a:off x="4846370" y="2247715"/>
              <a:ext cx="108951" cy="41904"/>
            </a:xfrm>
            <a:custGeom>
              <a:avLst/>
              <a:gdLst>
                <a:gd name="T0" fmla="*/ 80 w 1357"/>
                <a:gd name="T1" fmla="*/ 467 h 506"/>
                <a:gd name="T2" fmla="*/ 725 w 1357"/>
                <a:gd name="T3" fmla="*/ 372 h 506"/>
                <a:gd name="T4" fmla="*/ 1180 w 1357"/>
                <a:gd name="T5" fmla="*/ 356 h 506"/>
                <a:gd name="T6" fmla="*/ 1355 w 1357"/>
                <a:gd name="T7" fmla="*/ 184 h 506"/>
                <a:gd name="T8" fmla="*/ 1312 w 1357"/>
                <a:gd name="T9" fmla="*/ 128 h 506"/>
                <a:gd name="T10" fmla="*/ 80 w 1357"/>
                <a:gd name="T11" fmla="*/ 467 h 506"/>
              </a:gdLst>
              <a:ahLst/>
              <a:cxnLst>
                <a:cxn ang="0">
                  <a:pos x="T0" y="T1"/>
                </a:cxn>
                <a:cxn ang="0">
                  <a:pos x="T2" y="T3"/>
                </a:cxn>
                <a:cxn ang="0">
                  <a:pos x="T4" y="T5"/>
                </a:cxn>
                <a:cxn ang="0">
                  <a:pos x="T6" y="T7"/>
                </a:cxn>
                <a:cxn ang="0">
                  <a:pos x="T8" y="T9"/>
                </a:cxn>
                <a:cxn ang="0">
                  <a:pos x="T10" y="T11"/>
                </a:cxn>
              </a:cxnLst>
              <a:rect l="0" t="0" r="r" b="b"/>
              <a:pathLst>
                <a:path w="1357" h="506">
                  <a:moveTo>
                    <a:pt x="80" y="467"/>
                  </a:moveTo>
                  <a:cubicBezTo>
                    <a:pt x="80" y="467"/>
                    <a:pt x="312" y="386"/>
                    <a:pt x="725" y="372"/>
                  </a:cubicBezTo>
                  <a:cubicBezTo>
                    <a:pt x="859" y="367"/>
                    <a:pt x="1016" y="402"/>
                    <a:pt x="1180" y="356"/>
                  </a:cubicBezTo>
                  <a:cubicBezTo>
                    <a:pt x="1298" y="322"/>
                    <a:pt x="1351" y="247"/>
                    <a:pt x="1355" y="184"/>
                  </a:cubicBezTo>
                  <a:cubicBezTo>
                    <a:pt x="1357" y="157"/>
                    <a:pt x="1337" y="131"/>
                    <a:pt x="1312" y="128"/>
                  </a:cubicBezTo>
                  <a:cubicBezTo>
                    <a:pt x="320" y="0"/>
                    <a:pt x="0" y="506"/>
                    <a:pt x="80" y="467"/>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108">
              <a:extLst>
                <a:ext uri="{FF2B5EF4-FFF2-40B4-BE49-F238E27FC236}">
                  <a16:creationId xmlns:a16="http://schemas.microsoft.com/office/drawing/2014/main" id="{2A52F9BF-8636-4375-B05E-DE24A9E81F34}"/>
                </a:ext>
              </a:extLst>
            </p:cNvPr>
            <p:cNvSpPr>
              <a:spLocks/>
            </p:cNvSpPr>
            <p:nvPr/>
          </p:nvSpPr>
          <p:spPr bwMode="auto">
            <a:xfrm>
              <a:off x="4921799" y="2423713"/>
              <a:ext cx="58666" cy="54477"/>
            </a:xfrm>
            <a:custGeom>
              <a:avLst/>
              <a:gdLst>
                <a:gd name="T0" fmla="*/ 12 w 707"/>
                <a:gd name="T1" fmla="*/ 205 h 686"/>
                <a:gd name="T2" fmla="*/ 453 w 707"/>
                <a:gd name="T3" fmla="*/ 60 h 686"/>
                <a:gd name="T4" fmla="*/ 665 w 707"/>
                <a:gd name="T5" fmla="*/ 60 h 686"/>
                <a:gd name="T6" fmla="*/ 583 w 707"/>
                <a:gd name="T7" fmla="*/ 292 h 686"/>
                <a:gd name="T8" fmla="*/ 599 w 707"/>
                <a:gd name="T9" fmla="*/ 589 h 686"/>
                <a:gd name="T10" fmla="*/ 6 w 707"/>
                <a:gd name="T11" fmla="*/ 233 h 686"/>
                <a:gd name="T12" fmla="*/ 12 w 707"/>
                <a:gd name="T13" fmla="*/ 205 h 686"/>
              </a:gdLst>
              <a:ahLst/>
              <a:cxnLst>
                <a:cxn ang="0">
                  <a:pos x="T0" y="T1"/>
                </a:cxn>
                <a:cxn ang="0">
                  <a:pos x="T2" y="T3"/>
                </a:cxn>
                <a:cxn ang="0">
                  <a:pos x="T4" y="T5"/>
                </a:cxn>
                <a:cxn ang="0">
                  <a:pos x="T6" y="T7"/>
                </a:cxn>
                <a:cxn ang="0">
                  <a:pos x="T8" y="T9"/>
                </a:cxn>
                <a:cxn ang="0">
                  <a:pos x="T10" y="T11"/>
                </a:cxn>
                <a:cxn ang="0">
                  <a:pos x="T12" y="T13"/>
                </a:cxn>
              </a:cxnLst>
              <a:rect l="0" t="0" r="r" b="b"/>
              <a:pathLst>
                <a:path w="707" h="686">
                  <a:moveTo>
                    <a:pt x="12" y="205"/>
                  </a:moveTo>
                  <a:cubicBezTo>
                    <a:pt x="165" y="200"/>
                    <a:pt x="266" y="123"/>
                    <a:pt x="453" y="60"/>
                  </a:cubicBezTo>
                  <a:cubicBezTo>
                    <a:pt x="528" y="35"/>
                    <a:pt x="640" y="0"/>
                    <a:pt x="665" y="60"/>
                  </a:cubicBezTo>
                  <a:cubicBezTo>
                    <a:pt x="707" y="160"/>
                    <a:pt x="654" y="258"/>
                    <a:pt x="583" y="292"/>
                  </a:cubicBezTo>
                  <a:cubicBezTo>
                    <a:pt x="640" y="327"/>
                    <a:pt x="705" y="483"/>
                    <a:pt x="599" y="589"/>
                  </a:cubicBezTo>
                  <a:cubicBezTo>
                    <a:pt x="502" y="686"/>
                    <a:pt x="100" y="448"/>
                    <a:pt x="6" y="233"/>
                  </a:cubicBezTo>
                  <a:cubicBezTo>
                    <a:pt x="0" y="220"/>
                    <a:pt x="4" y="206"/>
                    <a:pt x="12" y="205"/>
                  </a:cubicBez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09">
              <a:extLst>
                <a:ext uri="{FF2B5EF4-FFF2-40B4-BE49-F238E27FC236}">
                  <a16:creationId xmlns:a16="http://schemas.microsoft.com/office/drawing/2014/main" id="{6AB56956-B572-4D62-B3AD-BCCF8CD72A13}"/>
                </a:ext>
              </a:extLst>
            </p:cNvPr>
            <p:cNvSpPr>
              <a:spLocks/>
            </p:cNvSpPr>
            <p:nvPr/>
          </p:nvSpPr>
          <p:spPr bwMode="auto">
            <a:xfrm>
              <a:off x="4226184" y="2679329"/>
              <a:ext cx="993138" cy="825519"/>
            </a:xfrm>
            <a:custGeom>
              <a:avLst/>
              <a:gdLst>
                <a:gd name="T0" fmla="*/ 10687 w 12254"/>
                <a:gd name="T1" fmla="*/ 592 h 10253"/>
                <a:gd name="T2" fmla="*/ 7484 w 12254"/>
                <a:gd name="T3" fmla="*/ 143 h 10253"/>
                <a:gd name="T4" fmla="*/ 6255 w 12254"/>
                <a:gd name="T5" fmla="*/ 3228 h 10253"/>
                <a:gd name="T6" fmla="*/ 4537 w 12254"/>
                <a:gd name="T7" fmla="*/ 82 h 10253"/>
                <a:gd name="T8" fmla="*/ 1926 w 12254"/>
                <a:gd name="T9" fmla="*/ 491 h 10253"/>
                <a:gd name="T10" fmla="*/ 1770 w 12254"/>
                <a:gd name="T11" fmla="*/ 6191 h 10253"/>
                <a:gd name="T12" fmla="*/ 2299 w 12254"/>
                <a:gd name="T13" fmla="*/ 10248 h 10253"/>
                <a:gd name="T14" fmla="*/ 8886 w 12254"/>
                <a:gd name="T15" fmla="*/ 10253 h 10253"/>
                <a:gd name="T16" fmla="*/ 9677 w 12254"/>
                <a:gd name="T17" fmla="*/ 6156 h 10253"/>
                <a:gd name="T18" fmla="*/ 10687 w 12254"/>
                <a:gd name="T19" fmla="*/ 592 h 10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54" h="10253">
                  <a:moveTo>
                    <a:pt x="10687" y="592"/>
                  </a:moveTo>
                  <a:cubicBezTo>
                    <a:pt x="9478" y="0"/>
                    <a:pt x="7644" y="143"/>
                    <a:pt x="7484" y="143"/>
                  </a:cubicBezTo>
                  <a:cubicBezTo>
                    <a:pt x="7484" y="143"/>
                    <a:pt x="7319" y="3272"/>
                    <a:pt x="6255" y="3228"/>
                  </a:cubicBezTo>
                  <a:cubicBezTo>
                    <a:pt x="5304" y="3188"/>
                    <a:pt x="4537" y="82"/>
                    <a:pt x="4537" y="82"/>
                  </a:cubicBezTo>
                  <a:cubicBezTo>
                    <a:pt x="4537" y="82"/>
                    <a:pt x="3232" y="148"/>
                    <a:pt x="1926" y="491"/>
                  </a:cubicBezTo>
                  <a:cubicBezTo>
                    <a:pt x="0" y="996"/>
                    <a:pt x="1770" y="6191"/>
                    <a:pt x="1770" y="6191"/>
                  </a:cubicBezTo>
                  <a:lnTo>
                    <a:pt x="2299" y="10248"/>
                  </a:lnTo>
                  <a:lnTo>
                    <a:pt x="8886" y="10253"/>
                  </a:lnTo>
                  <a:lnTo>
                    <a:pt x="9677" y="6156"/>
                  </a:lnTo>
                  <a:cubicBezTo>
                    <a:pt x="11304" y="5239"/>
                    <a:pt x="12254" y="1358"/>
                    <a:pt x="10687" y="59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110">
              <a:extLst>
                <a:ext uri="{FF2B5EF4-FFF2-40B4-BE49-F238E27FC236}">
                  <a16:creationId xmlns:a16="http://schemas.microsoft.com/office/drawing/2014/main" id="{F06126D3-F1AF-4284-BFD5-0018BDB4E887}"/>
                </a:ext>
              </a:extLst>
            </p:cNvPr>
            <p:cNvSpPr>
              <a:spLocks/>
            </p:cNvSpPr>
            <p:nvPr/>
          </p:nvSpPr>
          <p:spPr bwMode="auto">
            <a:xfrm>
              <a:off x="4938560" y="2955898"/>
              <a:ext cx="150856" cy="569900"/>
            </a:xfrm>
            <a:custGeom>
              <a:avLst/>
              <a:gdLst>
                <a:gd name="T0" fmla="*/ 1626 w 1869"/>
                <a:gd name="T1" fmla="*/ 725 h 7089"/>
                <a:gd name="T2" fmla="*/ 1242 w 1869"/>
                <a:gd name="T3" fmla="*/ 41 h 7089"/>
                <a:gd name="T4" fmla="*/ 1157 w 1869"/>
                <a:gd name="T5" fmla="*/ 17 h 7089"/>
                <a:gd name="T6" fmla="*/ 1132 w 1869"/>
                <a:gd name="T7" fmla="*/ 103 h 7089"/>
                <a:gd name="T8" fmla="*/ 1516 w 1869"/>
                <a:gd name="T9" fmla="*/ 787 h 7089"/>
                <a:gd name="T10" fmla="*/ 1594 w 1869"/>
                <a:gd name="T11" fmla="*/ 1908 h 7089"/>
                <a:gd name="T12" fmla="*/ 804 w 1869"/>
                <a:gd name="T13" fmla="*/ 2667 h 7089"/>
                <a:gd name="T14" fmla="*/ 761 w 1869"/>
                <a:gd name="T15" fmla="*/ 2726 h 7089"/>
                <a:gd name="T16" fmla="*/ 0 w 1869"/>
                <a:gd name="T17" fmla="*/ 6846 h 7089"/>
                <a:gd name="T18" fmla="*/ 98 w 1869"/>
                <a:gd name="T19" fmla="*/ 7056 h 7089"/>
                <a:gd name="T20" fmla="*/ 887 w 1869"/>
                <a:gd name="T21" fmla="*/ 2771 h 7089"/>
                <a:gd name="T22" fmla="*/ 1711 w 1869"/>
                <a:gd name="T23" fmla="*/ 1954 h 7089"/>
                <a:gd name="T24" fmla="*/ 1626 w 1869"/>
                <a:gd name="T25" fmla="*/ 725 h 7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9" h="7089">
                  <a:moveTo>
                    <a:pt x="1626" y="725"/>
                  </a:moveTo>
                  <a:lnTo>
                    <a:pt x="1242" y="41"/>
                  </a:lnTo>
                  <a:cubicBezTo>
                    <a:pt x="1225" y="11"/>
                    <a:pt x="1187" y="0"/>
                    <a:pt x="1157" y="17"/>
                  </a:cubicBezTo>
                  <a:cubicBezTo>
                    <a:pt x="1126" y="34"/>
                    <a:pt x="1115" y="73"/>
                    <a:pt x="1132" y="103"/>
                  </a:cubicBezTo>
                  <a:lnTo>
                    <a:pt x="1516" y="787"/>
                  </a:lnTo>
                  <a:cubicBezTo>
                    <a:pt x="1709" y="1131"/>
                    <a:pt x="1737" y="1540"/>
                    <a:pt x="1594" y="1908"/>
                  </a:cubicBezTo>
                  <a:cubicBezTo>
                    <a:pt x="1451" y="2273"/>
                    <a:pt x="1164" y="2550"/>
                    <a:pt x="804" y="2667"/>
                  </a:cubicBezTo>
                  <a:cubicBezTo>
                    <a:pt x="804" y="2667"/>
                    <a:pt x="761" y="2678"/>
                    <a:pt x="761" y="2726"/>
                  </a:cubicBezTo>
                  <a:lnTo>
                    <a:pt x="0" y="6846"/>
                  </a:lnTo>
                  <a:cubicBezTo>
                    <a:pt x="0" y="6881"/>
                    <a:pt x="98" y="7089"/>
                    <a:pt x="98" y="7056"/>
                  </a:cubicBezTo>
                  <a:lnTo>
                    <a:pt x="887" y="2771"/>
                  </a:lnTo>
                  <a:cubicBezTo>
                    <a:pt x="1262" y="2634"/>
                    <a:pt x="1561" y="2339"/>
                    <a:pt x="1711" y="1954"/>
                  </a:cubicBezTo>
                  <a:cubicBezTo>
                    <a:pt x="1869" y="1550"/>
                    <a:pt x="1838" y="1102"/>
                    <a:pt x="1626" y="725"/>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111">
              <a:extLst>
                <a:ext uri="{FF2B5EF4-FFF2-40B4-BE49-F238E27FC236}">
                  <a16:creationId xmlns:a16="http://schemas.microsoft.com/office/drawing/2014/main" id="{DA1CED2D-5FB0-47C3-8DD2-955AB100018D}"/>
                </a:ext>
              </a:extLst>
            </p:cNvPr>
            <p:cNvSpPr>
              <a:spLocks/>
            </p:cNvSpPr>
            <p:nvPr/>
          </p:nvSpPr>
          <p:spPr bwMode="auto">
            <a:xfrm>
              <a:off x="5550366" y="5386354"/>
              <a:ext cx="155048" cy="255618"/>
            </a:xfrm>
            <a:custGeom>
              <a:avLst/>
              <a:gdLst>
                <a:gd name="T0" fmla="*/ 0 w 1964"/>
                <a:gd name="T1" fmla="*/ 3199 h 3199"/>
                <a:gd name="T2" fmla="*/ 33 w 1964"/>
                <a:gd name="T3" fmla="*/ 631 h 3199"/>
                <a:gd name="T4" fmla="*/ 1964 w 1964"/>
                <a:gd name="T5" fmla="*/ 0 h 3199"/>
                <a:gd name="T6" fmla="*/ 1913 w 1964"/>
                <a:gd name="T7" fmla="*/ 3041 h 3199"/>
                <a:gd name="T8" fmla="*/ 0 w 1964"/>
                <a:gd name="T9" fmla="*/ 3199 h 3199"/>
              </a:gdLst>
              <a:ahLst/>
              <a:cxnLst>
                <a:cxn ang="0">
                  <a:pos x="T0" y="T1"/>
                </a:cxn>
                <a:cxn ang="0">
                  <a:pos x="T2" y="T3"/>
                </a:cxn>
                <a:cxn ang="0">
                  <a:pos x="T4" y="T5"/>
                </a:cxn>
                <a:cxn ang="0">
                  <a:pos x="T6" y="T7"/>
                </a:cxn>
                <a:cxn ang="0">
                  <a:pos x="T8" y="T9"/>
                </a:cxn>
              </a:cxnLst>
              <a:rect l="0" t="0" r="r" b="b"/>
              <a:pathLst>
                <a:path w="1964" h="3199">
                  <a:moveTo>
                    <a:pt x="0" y="3199"/>
                  </a:moveTo>
                  <a:lnTo>
                    <a:pt x="33" y="631"/>
                  </a:lnTo>
                  <a:lnTo>
                    <a:pt x="1964" y="0"/>
                  </a:lnTo>
                  <a:lnTo>
                    <a:pt x="1913" y="3041"/>
                  </a:lnTo>
                  <a:lnTo>
                    <a:pt x="0" y="3199"/>
                  </a:ln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12">
              <a:extLst>
                <a:ext uri="{FF2B5EF4-FFF2-40B4-BE49-F238E27FC236}">
                  <a16:creationId xmlns:a16="http://schemas.microsoft.com/office/drawing/2014/main" id="{66CDF29C-CB31-4981-9B79-735ECEA6E627}"/>
                </a:ext>
              </a:extLst>
            </p:cNvPr>
            <p:cNvSpPr>
              <a:spLocks/>
            </p:cNvSpPr>
            <p:nvPr/>
          </p:nvSpPr>
          <p:spPr bwMode="auto">
            <a:xfrm>
              <a:off x="5487507" y="5625210"/>
              <a:ext cx="473522" cy="134094"/>
            </a:xfrm>
            <a:custGeom>
              <a:avLst/>
              <a:gdLst>
                <a:gd name="T0" fmla="*/ 2665 w 5835"/>
                <a:gd name="T1" fmla="*/ 32 h 1692"/>
                <a:gd name="T2" fmla="*/ 5442 w 5835"/>
                <a:gd name="T3" fmla="*/ 973 h 1692"/>
                <a:gd name="T4" fmla="*/ 5435 w 5835"/>
                <a:gd name="T5" fmla="*/ 1688 h 1692"/>
                <a:gd name="T6" fmla="*/ 799 w 5835"/>
                <a:gd name="T7" fmla="*/ 1660 h 1692"/>
                <a:gd name="T8" fmla="*/ 754 w 5835"/>
                <a:gd name="T9" fmla="*/ 0 h 1692"/>
                <a:gd name="T10" fmla="*/ 2665 w 5835"/>
                <a:gd name="T11" fmla="*/ 32 h 1692"/>
              </a:gdLst>
              <a:ahLst/>
              <a:cxnLst>
                <a:cxn ang="0">
                  <a:pos x="T0" y="T1"/>
                </a:cxn>
                <a:cxn ang="0">
                  <a:pos x="T2" y="T3"/>
                </a:cxn>
                <a:cxn ang="0">
                  <a:pos x="T4" y="T5"/>
                </a:cxn>
                <a:cxn ang="0">
                  <a:pos x="T6" y="T7"/>
                </a:cxn>
                <a:cxn ang="0">
                  <a:pos x="T8" y="T9"/>
                </a:cxn>
                <a:cxn ang="0">
                  <a:pos x="T10" y="T11"/>
                </a:cxn>
              </a:cxnLst>
              <a:rect l="0" t="0" r="r" b="b"/>
              <a:pathLst>
                <a:path w="5835" h="1692">
                  <a:moveTo>
                    <a:pt x="2665" y="32"/>
                  </a:moveTo>
                  <a:cubicBezTo>
                    <a:pt x="2665" y="32"/>
                    <a:pt x="4646" y="587"/>
                    <a:pt x="5442" y="973"/>
                  </a:cubicBezTo>
                  <a:cubicBezTo>
                    <a:pt x="5835" y="1163"/>
                    <a:pt x="5654" y="1692"/>
                    <a:pt x="5435" y="1688"/>
                  </a:cubicBezTo>
                  <a:cubicBezTo>
                    <a:pt x="5435" y="1688"/>
                    <a:pt x="1401" y="1664"/>
                    <a:pt x="799" y="1660"/>
                  </a:cubicBezTo>
                  <a:cubicBezTo>
                    <a:pt x="0" y="1655"/>
                    <a:pt x="754" y="0"/>
                    <a:pt x="754" y="0"/>
                  </a:cubicBezTo>
                  <a:lnTo>
                    <a:pt x="2665" y="3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113">
              <a:extLst>
                <a:ext uri="{FF2B5EF4-FFF2-40B4-BE49-F238E27FC236}">
                  <a16:creationId xmlns:a16="http://schemas.microsoft.com/office/drawing/2014/main" id="{09674BD7-33C8-499C-8251-C1DC920BF7A3}"/>
                </a:ext>
              </a:extLst>
            </p:cNvPr>
            <p:cNvSpPr>
              <a:spLocks/>
            </p:cNvSpPr>
            <p:nvPr/>
          </p:nvSpPr>
          <p:spPr bwMode="auto">
            <a:xfrm>
              <a:off x="4431514" y="3517417"/>
              <a:ext cx="1378658" cy="2070078"/>
            </a:xfrm>
            <a:custGeom>
              <a:avLst/>
              <a:gdLst>
                <a:gd name="T0" fmla="*/ 12586 w 17067"/>
                <a:gd name="T1" fmla="*/ 25691 h 25691"/>
                <a:gd name="T2" fmla="*/ 11175 w 17067"/>
                <a:gd name="T3" fmla="*/ 14155 h 25691"/>
                <a:gd name="T4" fmla="*/ 2464 w 17067"/>
                <a:gd name="T5" fmla="*/ 8430 h 25691"/>
                <a:gd name="T6" fmla="*/ 0 w 17067"/>
                <a:gd name="T7" fmla="*/ 35 h 25691"/>
                <a:gd name="T8" fmla="*/ 6173 w 17067"/>
                <a:gd name="T9" fmla="*/ 0 h 25691"/>
                <a:gd name="T10" fmla="*/ 6871 w 17067"/>
                <a:gd name="T11" fmla="*/ 2266 h 25691"/>
                <a:gd name="T12" fmla="*/ 15021 w 17067"/>
                <a:gd name="T13" fmla="*/ 9780 h 25691"/>
                <a:gd name="T14" fmla="*/ 16502 w 17067"/>
                <a:gd name="T15" fmla="*/ 13379 h 25691"/>
                <a:gd name="T16" fmla="*/ 17067 w 17067"/>
                <a:gd name="T17" fmla="*/ 25691 h 25691"/>
                <a:gd name="T18" fmla="*/ 12586 w 17067"/>
                <a:gd name="T19" fmla="*/ 25691 h 25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67" h="25691">
                  <a:moveTo>
                    <a:pt x="12586" y="25691"/>
                  </a:moveTo>
                  <a:lnTo>
                    <a:pt x="11175" y="14155"/>
                  </a:lnTo>
                  <a:lnTo>
                    <a:pt x="2464" y="8430"/>
                  </a:lnTo>
                  <a:lnTo>
                    <a:pt x="0" y="35"/>
                  </a:lnTo>
                  <a:lnTo>
                    <a:pt x="6173" y="0"/>
                  </a:lnTo>
                  <a:lnTo>
                    <a:pt x="6871" y="2266"/>
                  </a:lnTo>
                  <a:cubicBezTo>
                    <a:pt x="6871" y="2266"/>
                    <a:pt x="13105" y="7921"/>
                    <a:pt x="15021" y="9780"/>
                  </a:cubicBezTo>
                  <a:cubicBezTo>
                    <a:pt x="16220" y="10945"/>
                    <a:pt x="16361" y="11650"/>
                    <a:pt x="16502" y="13379"/>
                  </a:cubicBezTo>
                  <a:cubicBezTo>
                    <a:pt x="16781" y="16797"/>
                    <a:pt x="17067" y="25691"/>
                    <a:pt x="17067" y="25691"/>
                  </a:cubicBezTo>
                  <a:lnTo>
                    <a:pt x="12586" y="2569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114">
              <a:extLst>
                <a:ext uri="{FF2B5EF4-FFF2-40B4-BE49-F238E27FC236}">
                  <a16:creationId xmlns:a16="http://schemas.microsoft.com/office/drawing/2014/main" id="{11CB9CE7-2D98-446C-852F-ADC75765526B}"/>
                </a:ext>
              </a:extLst>
            </p:cNvPr>
            <p:cNvSpPr>
              <a:spLocks/>
            </p:cNvSpPr>
            <p:nvPr/>
          </p:nvSpPr>
          <p:spPr bwMode="auto">
            <a:xfrm>
              <a:off x="3274951" y="3504847"/>
              <a:ext cx="1483419" cy="2019792"/>
            </a:xfrm>
            <a:custGeom>
              <a:avLst/>
              <a:gdLst>
                <a:gd name="T0" fmla="*/ 0 w 18364"/>
                <a:gd name="T1" fmla="*/ 21601 h 25083"/>
                <a:gd name="T2" fmla="*/ 9541 w 18364"/>
                <a:gd name="T3" fmla="*/ 14285 h 25083"/>
                <a:gd name="T4" fmla="*/ 10250 w 18364"/>
                <a:gd name="T5" fmla="*/ 7691 h 25083"/>
                <a:gd name="T6" fmla="*/ 14096 w 18364"/>
                <a:gd name="T7" fmla="*/ 0 h 25083"/>
                <a:gd name="T8" fmla="*/ 18364 w 18364"/>
                <a:gd name="T9" fmla="*/ 2364 h 25083"/>
                <a:gd name="T10" fmla="*/ 15507 w 18364"/>
                <a:gd name="T11" fmla="*/ 15205 h 25083"/>
                <a:gd name="T12" fmla="*/ 13284 w 18364"/>
                <a:gd name="T13" fmla="*/ 18309 h 25083"/>
                <a:gd name="T14" fmla="*/ 2066 w 18364"/>
                <a:gd name="T15" fmla="*/ 25083 h 25083"/>
                <a:gd name="T16" fmla="*/ 0 w 18364"/>
                <a:gd name="T17" fmla="*/ 21601 h 25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64" h="25083">
                  <a:moveTo>
                    <a:pt x="0" y="21601"/>
                  </a:moveTo>
                  <a:lnTo>
                    <a:pt x="9541" y="14285"/>
                  </a:lnTo>
                  <a:cubicBezTo>
                    <a:pt x="9541" y="14285"/>
                    <a:pt x="10184" y="9335"/>
                    <a:pt x="10250" y="7691"/>
                  </a:cubicBezTo>
                  <a:cubicBezTo>
                    <a:pt x="10422" y="3461"/>
                    <a:pt x="12826" y="2188"/>
                    <a:pt x="14096" y="0"/>
                  </a:cubicBezTo>
                  <a:lnTo>
                    <a:pt x="18364" y="2364"/>
                  </a:lnTo>
                  <a:cubicBezTo>
                    <a:pt x="18364" y="2364"/>
                    <a:pt x="16071" y="12347"/>
                    <a:pt x="15507" y="15205"/>
                  </a:cubicBezTo>
                  <a:cubicBezTo>
                    <a:pt x="15186" y="16827"/>
                    <a:pt x="14198" y="17775"/>
                    <a:pt x="13284" y="18309"/>
                  </a:cubicBezTo>
                  <a:cubicBezTo>
                    <a:pt x="10324" y="20041"/>
                    <a:pt x="2066" y="25083"/>
                    <a:pt x="2066" y="25083"/>
                  </a:cubicBezTo>
                  <a:lnTo>
                    <a:pt x="0" y="21601"/>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115">
              <a:extLst>
                <a:ext uri="{FF2B5EF4-FFF2-40B4-BE49-F238E27FC236}">
                  <a16:creationId xmlns:a16="http://schemas.microsoft.com/office/drawing/2014/main" id="{9DEC793D-10D6-4BFE-837B-F4D118B1A0E5}"/>
                </a:ext>
              </a:extLst>
            </p:cNvPr>
            <p:cNvSpPr>
              <a:spLocks/>
            </p:cNvSpPr>
            <p:nvPr/>
          </p:nvSpPr>
          <p:spPr bwMode="auto">
            <a:xfrm>
              <a:off x="4276469" y="2038194"/>
              <a:ext cx="666282" cy="859041"/>
            </a:xfrm>
            <a:custGeom>
              <a:avLst/>
              <a:gdLst>
                <a:gd name="T0" fmla="*/ 2629 w 8275"/>
                <a:gd name="T1" fmla="*/ 1111 h 10670"/>
                <a:gd name="T2" fmla="*/ 6073 w 8275"/>
                <a:gd name="T3" fmla="*/ 306 h 10670"/>
                <a:gd name="T4" fmla="*/ 7036 w 8275"/>
                <a:gd name="T5" fmla="*/ 305 h 10670"/>
                <a:gd name="T6" fmla="*/ 7974 w 8275"/>
                <a:gd name="T7" fmla="*/ 1327 h 10670"/>
                <a:gd name="T8" fmla="*/ 6607 w 8275"/>
                <a:gd name="T9" fmla="*/ 2977 h 10670"/>
                <a:gd name="T10" fmla="*/ 6010 w 8275"/>
                <a:gd name="T11" fmla="*/ 5179 h 10670"/>
                <a:gd name="T12" fmla="*/ 6151 w 8275"/>
                <a:gd name="T13" fmla="*/ 7868 h 10670"/>
                <a:gd name="T14" fmla="*/ 1439 w 8275"/>
                <a:gd name="T15" fmla="*/ 4987 h 10670"/>
                <a:gd name="T16" fmla="*/ 2629 w 8275"/>
                <a:gd name="T17" fmla="*/ 1111 h 10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75" h="10670">
                  <a:moveTo>
                    <a:pt x="2629" y="1111"/>
                  </a:moveTo>
                  <a:cubicBezTo>
                    <a:pt x="3799" y="0"/>
                    <a:pt x="5159" y="190"/>
                    <a:pt x="6073" y="306"/>
                  </a:cubicBezTo>
                  <a:cubicBezTo>
                    <a:pt x="6398" y="348"/>
                    <a:pt x="6720" y="373"/>
                    <a:pt x="7036" y="305"/>
                  </a:cubicBezTo>
                  <a:cubicBezTo>
                    <a:pt x="8122" y="74"/>
                    <a:pt x="8275" y="908"/>
                    <a:pt x="7974" y="1327"/>
                  </a:cubicBezTo>
                  <a:cubicBezTo>
                    <a:pt x="7487" y="1763"/>
                    <a:pt x="6809" y="1639"/>
                    <a:pt x="6607" y="2977"/>
                  </a:cubicBezTo>
                  <a:cubicBezTo>
                    <a:pt x="6478" y="3837"/>
                    <a:pt x="5749" y="3873"/>
                    <a:pt x="6010" y="5179"/>
                  </a:cubicBezTo>
                  <a:cubicBezTo>
                    <a:pt x="6360" y="6928"/>
                    <a:pt x="4900" y="7101"/>
                    <a:pt x="6151" y="7868"/>
                  </a:cubicBezTo>
                  <a:cubicBezTo>
                    <a:pt x="6879" y="8315"/>
                    <a:pt x="0" y="10670"/>
                    <a:pt x="1439" y="4987"/>
                  </a:cubicBezTo>
                  <a:cubicBezTo>
                    <a:pt x="1849" y="3368"/>
                    <a:pt x="1662" y="2030"/>
                    <a:pt x="2629" y="1111"/>
                  </a:cubicBezTo>
                  <a:close/>
                </a:path>
              </a:pathLst>
            </a:custGeom>
            <a:solidFill>
              <a:srgbClr val="E1E8EC"/>
            </a:solidFill>
            <a:ln>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35" name="Freeform 116">
              <a:extLst>
                <a:ext uri="{FF2B5EF4-FFF2-40B4-BE49-F238E27FC236}">
                  <a16:creationId xmlns:a16="http://schemas.microsoft.com/office/drawing/2014/main" id="{EE64DA7A-1793-49F6-BC2D-0F4A2F0DDDE8}"/>
                </a:ext>
              </a:extLst>
            </p:cNvPr>
            <p:cNvSpPr>
              <a:spLocks/>
            </p:cNvSpPr>
            <p:nvPr/>
          </p:nvSpPr>
          <p:spPr bwMode="auto">
            <a:xfrm>
              <a:off x="4247134" y="3479705"/>
              <a:ext cx="741711" cy="268188"/>
            </a:xfrm>
            <a:custGeom>
              <a:avLst/>
              <a:gdLst>
                <a:gd name="T0" fmla="*/ 9150 w 9150"/>
                <a:gd name="T1" fmla="*/ 2729 h 3334"/>
                <a:gd name="T2" fmla="*/ 7803 w 9150"/>
                <a:gd name="T3" fmla="*/ 2805 h 3334"/>
                <a:gd name="T4" fmla="*/ 5725 w 9150"/>
                <a:gd name="T5" fmla="*/ 2774 h 3334"/>
                <a:gd name="T6" fmla="*/ 5527 w 9150"/>
                <a:gd name="T7" fmla="*/ 2850 h 3334"/>
                <a:gd name="T8" fmla="*/ 3429 w 9150"/>
                <a:gd name="T9" fmla="*/ 2741 h 3334"/>
                <a:gd name="T10" fmla="*/ 1831 w 9150"/>
                <a:gd name="T11" fmla="*/ 2668 h 3334"/>
                <a:gd name="T12" fmla="*/ 1321 w 9150"/>
                <a:gd name="T13" fmla="*/ 2702 h 3334"/>
                <a:gd name="T14" fmla="*/ 0 w 9150"/>
                <a:gd name="T15" fmla="*/ 2987 h 3334"/>
                <a:gd name="T16" fmla="*/ 2042 w 9150"/>
                <a:gd name="T17" fmla="*/ 306 h 3334"/>
                <a:gd name="T18" fmla="*/ 8679 w 9150"/>
                <a:gd name="T19" fmla="*/ 315 h 3334"/>
                <a:gd name="T20" fmla="*/ 9150 w 9150"/>
                <a:gd name="T21" fmla="*/ 2729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150" h="3334">
                  <a:moveTo>
                    <a:pt x="9150" y="2729"/>
                  </a:moveTo>
                  <a:cubicBezTo>
                    <a:pt x="8783" y="2614"/>
                    <a:pt x="8280" y="2550"/>
                    <a:pt x="7803" y="2805"/>
                  </a:cubicBezTo>
                  <a:cubicBezTo>
                    <a:pt x="6812" y="3334"/>
                    <a:pt x="6591" y="2411"/>
                    <a:pt x="5725" y="2774"/>
                  </a:cubicBezTo>
                  <a:cubicBezTo>
                    <a:pt x="5656" y="2803"/>
                    <a:pt x="5590" y="2828"/>
                    <a:pt x="5527" y="2850"/>
                  </a:cubicBezTo>
                  <a:cubicBezTo>
                    <a:pt x="4325" y="3265"/>
                    <a:pt x="4231" y="2402"/>
                    <a:pt x="3429" y="2741"/>
                  </a:cubicBezTo>
                  <a:cubicBezTo>
                    <a:pt x="2537" y="3119"/>
                    <a:pt x="2230" y="2770"/>
                    <a:pt x="1831" y="2668"/>
                  </a:cubicBezTo>
                  <a:cubicBezTo>
                    <a:pt x="1684" y="2630"/>
                    <a:pt x="1526" y="2626"/>
                    <a:pt x="1321" y="2702"/>
                  </a:cubicBezTo>
                  <a:cubicBezTo>
                    <a:pt x="817" y="2890"/>
                    <a:pt x="243" y="3008"/>
                    <a:pt x="0" y="2987"/>
                  </a:cubicBezTo>
                  <a:cubicBezTo>
                    <a:pt x="517" y="2210"/>
                    <a:pt x="1344" y="1308"/>
                    <a:pt x="2042" y="306"/>
                  </a:cubicBezTo>
                  <a:cubicBezTo>
                    <a:pt x="4035" y="0"/>
                    <a:pt x="6270" y="68"/>
                    <a:pt x="8679" y="315"/>
                  </a:cubicBezTo>
                  <a:lnTo>
                    <a:pt x="9150" y="2729"/>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117">
              <a:extLst>
                <a:ext uri="{FF2B5EF4-FFF2-40B4-BE49-F238E27FC236}">
                  <a16:creationId xmlns:a16="http://schemas.microsoft.com/office/drawing/2014/main" id="{B059CCC3-1049-46CE-8A15-CB7B357E588F}"/>
                </a:ext>
              </a:extLst>
            </p:cNvPr>
            <p:cNvSpPr>
              <a:spLocks/>
            </p:cNvSpPr>
            <p:nvPr/>
          </p:nvSpPr>
          <p:spPr bwMode="auto">
            <a:xfrm>
              <a:off x="4942749" y="3496466"/>
              <a:ext cx="46097" cy="209522"/>
            </a:xfrm>
            <a:custGeom>
              <a:avLst/>
              <a:gdLst>
                <a:gd name="T0" fmla="*/ 526 w 593"/>
                <a:gd name="T1" fmla="*/ 2598 h 2598"/>
                <a:gd name="T2" fmla="*/ 465 w 593"/>
                <a:gd name="T3" fmla="*/ 2548 h 2598"/>
                <a:gd name="T4" fmla="*/ 6 w 593"/>
                <a:gd name="T5" fmla="*/ 78 h 2598"/>
                <a:gd name="T6" fmla="*/ 56 w 593"/>
                <a:gd name="T7" fmla="*/ 6 h 2598"/>
                <a:gd name="T8" fmla="*/ 138 w 593"/>
                <a:gd name="T9" fmla="*/ 67 h 2598"/>
                <a:gd name="T10" fmla="*/ 586 w 593"/>
                <a:gd name="T11" fmla="*/ 2525 h 2598"/>
                <a:gd name="T12" fmla="*/ 537 w 593"/>
                <a:gd name="T13" fmla="*/ 2597 h 2598"/>
                <a:gd name="T14" fmla="*/ 526 w 593"/>
                <a:gd name="T15" fmla="*/ 2598 h 25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3" h="2598">
                  <a:moveTo>
                    <a:pt x="526" y="2598"/>
                  </a:moveTo>
                  <a:cubicBezTo>
                    <a:pt x="496" y="2598"/>
                    <a:pt x="470" y="2577"/>
                    <a:pt x="465" y="2548"/>
                  </a:cubicBezTo>
                  <a:lnTo>
                    <a:pt x="6" y="78"/>
                  </a:lnTo>
                  <a:cubicBezTo>
                    <a:pt x="0" y="45"/>
                    <a:pt x="22" y="13"/>
                    <a:pt x="56" y="6"/>
                  </a:cubicBezTo>
                  <a:cubicBezTo>
                    <a:pt x="89" y="0"/>
                    <a:pt x="131" y="34"/>
                    <a:pt x="138" y="67"/>
                  </a:cubicBezTo>
                  <a:lnTo>
                    <a:pt x="586" y="2525"/>
                  </a:lnTo>
                  <a:cubicBezTo>
                    <a:pt x="593" y="2559"/>
                    <a:pt x="570" y="2591"/>
                    <a:pt x="537" y="2597"/>
                  </a:cubicBezTo>
                  <a:cubicBezTo>
                    <a:pt x="533" y="2598"/>
                    <a:pt x="529" y="2598"/>
                    <a:pt x="526" y="2598"/>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118">
              <a:extLst>
                <a:ext uri="{FF2B5EF4-FFF2-40B4-BE49-F238E27FC236}">
                  <a16:creationId xmlns:a16="http://schemas.microsoft.com/office/drawing/2014/main" id="{704B71A2-6A57-440D-A2E8-E42E36C12CC7}"/>
                </a:ext>
              </a:extLst>
            </p:cNvPr>
            <p:cNvSpPr>
              <a:spLocks/>
            </p:cNvSpPr>
            <p:nvPr/>
          </p:nvSpPr>
          <p:spPr bwMode="auto">
            <a:xfrm>
              <a:off x="9765957" y="5382164"/>
              <a:ext cx="159237" cy="259807"/>
            </a:xfrm>
            <a:custGeom>
              <a:avLst/>
              <a:gdLst>
                <a:gd name="T0" fmla="*/ 0 w 1964"/>
                <a:gd name="T1" fmla="*/ 3199 h 3199"/>
                <a:gd name="T2" fmla="*/ 33 w 1964"/>
                <a:gd name="T3" fmla="*/ 631 h 3199"/>
                <a:gd name="T4" fmla="*/ 1964 w 1964"/>
                <a:gd name="T5" fmla="*/ 0 h 3199"/>
                <a:gd name="T6" fmla="*/ 1913 w 1964"/>
                <a:gd name="T7" fmla="*/ 3041 h 3199"/>
                <a:gd name="T8" fmla="*/ 0 w 1964"/>
                <a:gd name="T9" fmla="*/ 3199 h 3199"/>
              </a:gdLst>
              <a:ahLst/>
              <a:cxnLst>
                <a:cxn ang="0">
                  <a:pos x="T0" y="T1"/>
                </a:cxn>
                <a:cxn ang="0">
                  <a:pos x="T2" y="T3"/>
                </a:cxn>
                <a:cxn ang="0">
                  <a:pos x="T4" y="T5"/>
                </a:cxn>
                <a:cxn ang="0">
                  <a:pos x="T6" y="T7"/>
                </a:cxn>
                <a:cxn ang="0">
                  <a:pos x="T8" y="T9"/>
                </a:cxn>
              </a:cxnLst>
              <a:rect l="0" t="0" r="r" b="b"/>
              <a:pathLst>
                <a:path w="1964" h="3199">
                  <a:moveTo>
                    <a:pt x="0" y="3199"/>
                  </a:moveTo>
                  <a:lnTo>
                    <a:pt x="33" y="631"/>
                  </a:lnTo>
                  <a:lnTo>
                    <a:pt x="1964" y="0"/>
                  </a:lnTo>
                  <a:lnTo>
                    <a:pt x="1913" y="3041"/>
                  </a:lnTo>
                  <a:lnTo>
                    <a:pt x="0" y="3199"/>
                  </a:ln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119">
              <a:extLst>
                <a:ext uri="{FF2B5EF4-FFF2-40B4-BE49-F238E27FC236}">
                  <a16:creationId xmlns:a16="http://schemas.microsoft.com/office/drawing/2014/main" id="{8E018A86-EF15-4E7E-BC47-2A667D954926}"/>
                </a:ext>
              </a:extLst>
            </p:cNvPr>
            <p:cNvSpPr>
              <a:spLocks/>
            </p:cNvSpPr>
            <p:nvPr/>
          </p:nvSpPr>
          <p:spPr bwMode="auto">
            <a:xfrm>
              <a:off x="9703098" y="5621019"/>
              <a:ext cx="473522" cy="138285"/>
            </a:xfrm>
            <a:custGeom>
              <a:avLst/>
              <a:gdLst>
                <a:gd name="T0" fmla="*/ 2665 w 5835"/>
                <a:gd name="T1" fmla="*/ 32 h 1692"/>
                <a:gd name="T2" fmla="*/ 5442 w 5835"/>
                <a:gd name="T3" fmla="*/ 973 h 1692"/>
                <a:gd name="T4" fmla="*/ 5435 w 5835"/>
                <a:gd name="T5" fmla="*/ 1688 h 1692"/>
                <a:gd name="T6" fmla="*/ 799 w 5835"/>
                <a:gd name="T7" fmla="*/ 1660 h 1692"/>
                <a:gd name="T8" fmla="*/ 754 w 5835"/>
                <a:gd name="T9" fmla="*/ 0 h 1692"/>
                <a:gd name="T10" fmla="*/ 2665 w 5835"/>
                <a:gd name="T11" fmla="*/ 32 h 1692"/>
              </a:gdLst>
              <a:ahLst/>
              <a:cxnLst>
                <a:cxn ang="0">
                  <a:pos x="T0" y="T1"/>
                </a:cxn>
                <a:cxn ang="0">
                  <a:pos x="T2" y="T3"/>
                </a:cxn>
                <a:cxn ang="0">
                  <a:pos x="T4" y="T5"/>
                </a:cxn>
                <a:cxn ang="0">
                  <a:pos x="T6" y="T7"/>
                </a:cxn>
                <a:cxn ang="0">
                  <a:pos x="T8" y="T9"/>
                </a:cxn>
                <a:cxn ang="0">
                  <a:pos x="T10" y="T11"/>
                </a:cxn>
              </a:cxnLst>
              <a:rect l="0" t="0" r="r" b="b"/>
              <a:pathLst>
                <a:path w="5835" h="1692">
                  <a:moveTo>
                    <a:pt x="2665" y="32"/>
                  </a:moveTo>
                  <a:cubicBezTo>
                    <a:pt x="2665" y="32"/>
                    <a:pt x="4645" y="588"/>
                    <a:pt x="5442" y="973"/>
                  </a:cubicBezTo>
                  <a:cubicBezTo>
                    <a:pt x="5835" y="1163"/>
                    <a:pt x="5654" y="1692"/>
                    <a:pt x="5435" y="1688"/>
                  </a:cubicBezTo>
                  <a:cubicBezTo>
                    <a:pt x="5435" y="1688"/>
                    <a:pt x="1400" y="1664"/>
                    <a:pt x="799" y="1660"/>
                  </a:cubicBezTo>
                  <a:cubicBezTo>
                    <a:pt x="0" y="1655"/>
                    <a:pt x="754" y="0"/>
                    <a:pt x="754" y="0"/>
                  </a:cubicBezTo>
                  <a:lnTo>
                    <a:pt x="2665" y="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120">
              <a:extLst>
                <a:ext uri="{FF2B5EF4-FFF2-40B4-BE49-F238E27FC236}">
                  <a16:creationId xmlns:a16="http://schemas.microsoft.com/office/drawing/2014/main" id="{5717AACB-D068-4A06-B567-E6D341C225F2}"/>
                </a:ext>
              </a:extLst>
            </p:cNvPr>
            <p:cNvSpPr>
              <a:spLocks/>
            </p:cNvSpPr>
            <p:nvPr/>
          </p:nvSpPr>
          <p:spPr bwMode="auto">
            <a:xfrm>
              <a:off x="8844058" y="5361211"/>
              <a:ext cx="243046" cy="289142"/>
            </a:xfrm>
            <a:custGeom>
              <a:avLst/>
              <a:gdLst>
                <a:gd name="T0" fmla="*/ 0 w 3024"/>
                <a:gd name="T1" fmla="*/ 3563 h 3563"/>
                <a:gd name="T2" fmla="*/ 1200 w 3024"/>
                <a:gd name="T3" fmla="*/ 0 h 3563"/>
                <a:gd name="T4" fmla="*/ 3024 w 3024"/>
                <a:gd name="T5" fmla="*/ 737 h 3563"/>
                <a:gd name="T6" fmla="*/ 2021 w 3024"/>
                <a:gd name="T7" fmla="*/ 3319 h 3563"/>
                <a:gd name="T8" fmla="*/ 0 w 3024"/>
                <a:gd name="T9" fmla="*/ 3563 h 3563"/>
              </a:gdLst>
              <a:ahLst/>
              <a:cxnLst>
                <a:cxn ang="0">
                  <a:pos x="T0" y="T1"/>
                </a:cxn>
                <a:cxn ang="0">
                  <a:pos x="T2" y="T3"/>
                </a:cxn>
                <a:cxn ang="0">
                  <a:pos x="T4" y="T5"/>
                </a:cxn>
                <a:cxn ang="0">
                  <a:pos x="T6" y="T7"/>
                </a:cxn>
                <a:cxn ang="0">
                  <a:pos x="T8" y="T9"/>
                </a:cxn>
              </a:cxnLst>
              <a:rect l="0" t="0" r="r" b="b"/>
              <a:pathLst>
                <a:path w="3024" h="3563">
                  <a:moveTo>
                    <a:pt x="0" y="3563"/>
                  </a:moveTo>
                  <a:lnTo>
                    <a:pt x="1200" y="0"/>
                  </a:lnTo>
                  <a:lnTo>
                    <a:pt x="3024" y="737"/>
                  </a:lnTo>
                  <a:lnTo>
                    <a:pt x="2021" y="3319"/>
                  </a:lnTo>
                  <a:lnTo>
                    <a:pt x="0" y="3563"/>
                  </a:ln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0" name="Freeform 121">
              <a:extLst>
                <a:ext uri="{FF2B5EF4-FFF2-40B4-BE49-F238E27FC236}">
                  <a16:creationId xmlns:a16="http://schemas.microsoft.com/office/drawing/2014/main" id="{0C4D0A74-183F-4193-956E-E8CB741263A4}"/>
                </a:ext>
              </a:extLst>
            </p:cNvPr>
            <p:cNvSpPr>
              <a:spLocks/>
            </p:cNvSpPr>
            <p:nvPr/>
          </p:nvSpPr>
          <p:spPr bwMode="auto">
            <a:xfrm>
              <a:off x="8793773" y="5621019"/>
              <a:ext cx="469331" cy="138285"/>
            </a:xfrm>
            <a:custGeom>
              <a:avLst/>
              <a:gdLst>
                <a:gd name="T0" fmla="*/ 2665 w 5835"/>
                <a:gd name="T1" fmla="*/ 32 h 1692"/>
                <a:gd name="T2" fmla="*/ 5442 w 5835"/>
                <a:gd name="T3" fmla="*/ 973 h 1692"/>
                <a:gd name="T4" fmla="*/ 5435 w 5835"/>
                <a:gd name="T5" fmla="*/ 1688 h 1692"/>
                <a:gd name="T6" fmla="*/ 799 w 5835"/>
                <a:gd name="T7" fmla="*/ 1660 h 1692"/>
                <a:gd name="T8" fmla="*/ 754 w 5835"/>
                <a:gd name="T9" fmla="*/ 0 h 1692"/>
                <a:gd name="T10" fmla="*/ 2665 w 5835"/>
                <a:gd name="T11" fmla="*/ 32 h 1692"/>
              </a:gdLst>
              <a:ahLst/>
              <a:cxnLst>
                <a:cxn ang="0">
                  <a:pos x="T0" y="T1"/>
                </a:cxn>
                <a:cxn ang="0">
                  <a:pos x="T2" y="T3"/>
                </a:cxn>
                <a:cxn ang="0">
                  <a:pos x="T4" y="T5"/>
                </a:cxn>
                <a:cxn ang="0">
                  <a:pos x="T6" y="T7"/>
                </a:cxn>
                <a:cxn ang="0">
                  <a:pos x="T8" y="T9"/>
                </a:cxn>
                <a:cxn ang="0">
                  <a:pos x="T10" y="T11"/>
                </a:cxn>
              </a:cxnLst>
              <a:rect l="0" t="0" r="r" b="b"/>
              <a:pathLst>
                <a:path w="5835" h="1692">
                  <a:moveTo>
                    <a:pt x="2665" y="32"/>
                  </a:moveTo>
                  <a:cubicBezTo>
                    <a:pt x="2665" y="32"/>
                    <a:pt x="4645" y="588"/>
                    <a:pt x="5442" y="973"/>
                  </a:cubicBezTo>
                  <a:cubicBezTo>
                    <a:pt x="5835" y="1163"/>
                    <a:pt x="5655" y="1692"/>
                    <a:pt x="5435" y="1688"/>
                  </a:cubicBezTo>
                  <a:cubicBezTo>
                    <a:pt x="5435" y="1688"/>
                    <a:pt x="1401" y="1664"/>
                    <a:pt x="799" y="1660"/>
                  </a:cubicBezTo>
                  <a:cubicBezTo>
                    <a:pt x="0" y="1655"/>
                    <a:pt x="754" y="0"/>
                    <a:pt x="754" y="0"/>
                  </a:cubicBezTo>
                  <a:lnTo>
                    <a:pt x="2665" y="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122">
              <a:extLst>
                <a:ext uri="{FF2B5EF4-FFF2-40B4-BE49-F238E27FC236}">
                  <a16:creationId xmlns:a16="http://schemas.microsoft.com/office/drawing/2014/main" id="{4B97529A-84D3-4D2A-83FE-73CF758B02F3}"/>
                </a:ext>
              </a:extLst>
            </p:cNvPr>
            <p:cNvSpPr>
              <a:spLocks/>
            </p:cNvSpPr>
            <p:nvPr/>
          </p:nvSpPr>
          <p:spPr bwMode="auto">
            <a:xfrm>
              <a:off x="8651297" y="2130382"/>
              <a:ext cx="620186" cy="972181"/>
            </a:xfrm>
            <a:custGeom>
              <a:avLst/>
              <a:gdLst>
                <a:gd name="T0" fmla="*/ 18 w 7653"/>
                <a:gd name="T1" fmla="*/ 7802 h 12088"/>
                <a:gd name="T2" fmla="*/ 917 w 7653"/>
                <a:gd name="T3" fmla="*/ 2664 h 12088"/>
                <a:gd name="T4" fmla="*/ 3398 w 7653"/>
                <a:gd name="T5" fmla="*/ 505 h 12088"/>
                <a:gd name="T6" fmla="*/ 4093 w 7653"/>
                <a:gd name="T7" fmla="*/ 0 h 12088"/>
                <a:gd name="T8" fmla="*/ 5115 w 7653"/>
                <a:gd name="T9" fmla="*/ 1446 h 12088"/>
                <a:gd name="T10" fmla="*/ 5408 w 7653"/>
                <a:gd name="T11" fmla="*/ 3264 h 12088"/>
                <a:gd name="T12" fmla="*/ 5013 w 7653"/>
                <a:gd name="T13" fmla="*/ 6741 h 12088"/>
                <a:gd name="T14" fmla="*/ 18 w 7653"/>
                <a:gd name="T15" fmla="*/ 7802 h 120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53" h="12088">
                  <a:moveTo>
                    <a:pt x="18" y="7802"/>
                  </a:moveTo>
                  <a:cubicBezTo>
                    <a:pt x="18" y="7802"/>
                    <a:pt x="755" y="3239"/>
                    <a:pt x="917" y="2664"/>
                  </a:cubicBezTo>
                  <a:cubicBezTo>
                    <a:pt x="917" y="2664"/>
                    <a:pt x="3480" y="720"/>
                    <a:pt x="3398" y="505"/>
                  </a:cubicBezTo>
                  <a:cubicBezTo>
                    <a:pt x="3595" y="459"/>
                    <a:pt x="4027" y="271"/>
                    <a:pt x="4093" y="0"/>
                  </a:cubicBezTo>
                  <a:cubicBezTo>
                    <a:pt x="4653" y="57"/>
                    <a:pt x="5251" y="416"/>
                    <a:pt x="5115" y="1446"/>
                  </a:cubicBezTo>
                  <a:cubicBezTo>
                    <a:pt x="5041" y="2009"/>
                    <a:pt x="5153" y="2472"/>
                    <a:pt x="5408" y="3264"/>
                  </a:cubicBezTo>
                  <a:cubicBezTo>
                    <a:pt x="5920" y="4851"/>
                    <a:pt x="4130" y="4956"/>
                    <a:pt x="5013" y="6741"/>
                  </a:cubicBezTo>
                  <a:cubicBezTo>
                    <a:pt x="7653" y="12088"/>
                    <a:pt x="0" y="8078"/>
                    <a:pt x="18" y="7802"/>
                  </a:cubicBezTo>
                  <a:close/>
                </a:path>
              </a:pathLst>
            </a:custGeom>
            <a:solidFill>
              <a:schemeClr val="tx2"/>
            </a:solidFill>
            <a:ln>
              <a:solidFill>
                <a:schemeClr val="accent6"/>
              </a:solidFill>
            </a:ln>
          </p:spPr>
          <p:txBody>
            <a:bodyPr vert="horz" wrap="square" lIns="91440" tIns="45720" rIns="91440" bIns="45720" numCol="1" anchor="t" anchorCtr="0" compatLnSpc="1">
              <a:prstTxWarp prst="textNoShape">
                <a:avLst/>
              </a:prstTxWarp>
            </a:bodyPr>
            <a:lstStyle/>
            <a:p>
              <a:endParaRPr lang="en-GB"/>
            </a:p>
          </p:txBody>
        </p:sp>
        <p:sp>
          <p:nvSpPr>
            <p:cNvPr id="42" name="Freeform 123">
              <a:extLst>
                <a:ext uri="{FF2B5EF4-FFF2-40B4-BE49-F238E27FC236}">
                  <a16:creationId xmlns:a16="http://schemas.microsoft.com/office/drawing/2014/main" id="{C4E0942B-7CD0-44FF-BC84-32B5796E0B47}"/>
                </a:ext>
              </a:extLst>
            </p:cNvPr>
            <p:cNvSpPr>
              <a:spLocks/>
            </p:cNvSpPr>
            <p:nvPr/>
          </p:nvSpPr>
          <p:spPr bwMode="auto">
            <a:xfrm>
              <a:off x="8588439" y="2168096"/>
              <a:ext cx="473522" cy="1039229"/>
            </a:xfrm>
            <a:custGeom>
              <a:avLst/>
              <a:gdLst>
                <a:gd name="T0" fmla="*/ 275 w 5880"/>
                <a:gd name="T1" fmla="*/ 2588 h 12946"/>
                <a:gd name="T2" fmla="*/ 408 w 5880"/>
                <a:gd name="T3" fmla="*/ 6088 h 12946"/>
                <a:gd name="T4" fmla="*/ 295 w 5880"/>
                <a:gd name="T5" fmla="*/ 6559 h 12946"/>
                <a:gd name="T6" fmla="*/ 334 w 5880"/>
                <a:gd name="T7" fmla="*/ 6682 h 12946"/>
                <a:gd name="T8" fmla="*/ 2275 w 5880"/>
                <a:gd name="T9" fmla="*/ 12946 h 12946"/>
                <a:gd name="T10" fmla="*/ 3313 w 5880"/>
                <a:gd name="T11" fmla="*/ 8603 h 12946"/>
                <a:gd name="T12" fmla="*/ 3313 w 5880"/>
                <a:gd name="T13" fmla="*/ 8602 h 12946"/>
                <a:gd name="T14" fmla="*/ 3841 w 5880"/>
                <a:gd name="T15" fmla="*/ 6400 h 12946"/>
                <a:gd name="T16" fmla="*/ 3840 w 5880"/>
                <a:gd name="T17" fmla="*/ 6399 h 12946"/>
                <a:gd name="T18" fmla="*/ 3871 w 5880"/>
                <a:gd name="T19" fmla="*/ 4644 h 12946"/>
                <a:gd name="T20" fmla="*/ 5403 w 5880"/>
                <a:gd name="T21" fmla="*/ 4468 h 12946"/>
                <a:gd name="T22" fmla="*/ 5522 w 5880"/>
                <a:gd name="T23" fmla="*/ 3697 h 12946"/>
                <a:gd name="T24" fmla="*/ 5522 w 5880"/>
                <a:gd name="T25" fmla="*/ 3696 h 12946"/>
                <a:gd name="T26" fmla="*/ 5537 w 5880"/>
                <a:gd name="T27" fmla="*/ 3216 h 12946"/>
                <a:gd name="T28" fmla="*/ 5480 w 5880"/>
                <a:gd name="T29" fmla="*/ 2953 h 12946"/>
                <a:gd name="T30" fmla="*/ 5518 w 5880"/>
                <a:gd name="T31" fmla="*/ 2888 h 12946"/>
                <a:gd name="T32" fmla="*/ 5789 w 5880"/>
                <a:gd name="T33" fmla="*/ 2436 h 12946"/>
                <a:gd name="T34" fmla="*/ 5274 w 5880"/>
                <a:gd name="T35" fmla="*/ 1769 h 12946"/>
                <a:gd name="T36" fmla="*/ 5261 w 5880"/>
                <a:gd name="T37" fmla="*/ 1434 h 12946"/>
                <a:gd name="T38" fmla="*/ 5319 w 5880"/>
                <a:gd name="T39" fmla="*/ 800 h 12946"/>
                <a:gd name="T40" fmla="*/ 4963 w 5880"/>
                <a:gd name="T41" fmla="*/ 0 h 12946"/>
                <a:gd name="T42" fmla="*/ 4166 w 5880"/>
                <a:gd name="T43" fmla="*/ 259 h 12946"/>
                <a:gd name="T44" fmla="*/ 4165 w 5880"/>
                <a:gd name="T45" fmla="*/ 259 h 12946"/>
                <a:gd name="T46" fmla="*/ 150 w 5880"/>
                <a:gd name="T47" fmla="*/ 1746 h 12946"/>
                <a:gd name="T48" fmla="*/ 275 w 5880"/>
                <a:gd name="T49" fmla="*/ 2588 h 12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80" h="12946">
                  <a:moveTo>
                    <a:pt x="275" y="2588"/>
                  </a:moveTo>
                  <a:cubicBezTo>
                    <a:pt x="275" y="2588"/>
                    <a:pt x="585" y="4848"/>
                    <a:pt x="408" y="6088"/>
                  </a:cubicBezTo>
                  <a:cubicBezTo>
                    <a:pt x="382" y="6270"/>
                    <a:pt x="345" y="6431"/>
                    <a:pt x="295" y="6559"/>
                  </a:cubicBezTo>
                  <a:lnTo>
                    <a:pt x="334" y="6682"/>
                  </a:lnTo>
                  <a:lnTo>
                    <a:pt x="2275" y="12946"/>
                  </a:lnTo>
                  <a:lnTo>
                    <a:pt x="3313" y="8603"/>
                  </a:lnTo>
                  <a:lnTo>
                    <a:pt x="3313" y="8602"/>
                  </a:lnTo>
                  <a:lnTo>
                    <a:pt x="3841" y="6400"/>
                  </a:lnTo>
                  <a:cubicBezTo>
                    <a:pt x="3841" y="6400"/>
                    <a:pt x="3840" y="6400"/>
                    <a:pt x="3840" y="6399"/>
                  </a:cubicBezTo>
                  <a:cubicBezTo>
                    <a:pt x="3733" y="6002"/>
                    <a:pt x="3607" y="5223"/>
                    <a:pt x="3871" y="4644"/>
                  </a:cubicBezTo>
                  <a:cubicBezTo>
                    <a:pt x="3984" y="4398"/>
                    <a:pt x="5081" y="4816"/>
                    <a:pt x="5403" y="4468"/>
                  </a:cubicBezTo>
                  <a:cubicBezTo>
                    <a:pt x="5640" y="4214"/>
                    <a:pt x="5352" y="3877"/>
                    <a:pt x="5522" y="3697"/>
                  </a:cubicBezTo>
                  <a:cubicBezTo>
                    <a:pt x="5522" y="3697"/>
                    <a:pt x="5522" y="3697"/>
                    <a:pt x="5522" y="3696"/>
                  </a:cubicBezTo>
                  <a:cubicBezTo>
                    <a:pt x="5329" y="3568"/>
                    <a:pt x="5537" y="3216"/>
                    <a:pt x="5537" y="3216"/>
                  </a:cubicBezTo>
                  <a:cubicBezTo>
                    <a:pt x="5501" y="3134"/>
                    <a:pt x="5459" y="3034"/>
                    <a:pt x="5480" y="2953"/>
                  </a:cubicBezTo>
                  <a:cubicBezTo>
                    <a:pt x="5487" y="2925"/>
                    <a:pt x="5491" y="2897"/>
                    <a:pt x="5518" y="2888"/>
                  </a:cubicBezTo>
                  <a:cubicBezTo>
                    <a:pt x="5676" y="2837"/>
                    <a:pt x="5880" y="2659"/>
                    <a:pt x="5789" y="2436"/>
                  </a:cubicBezTo>
                  <a:cubicBezTo>
                    <a:pt x="5731" y="2296"/>
                    <a:pt x="5400" y="2148"/>
                    <a:pt x="5274" y="1769"/>
                  </a:cubicBezTo>
                  <a:cubicBezTo>
                    <a:pt x="5238" y="1661"/>
                    <a:pt x="5237" y="1545"/>
                    <a:pt x="5261" y="1434"/>
                  </a:cubicBezTo>
                  <a:cubicBezTo>
                    <a:pt x="5317" y="1178"/>
                    <a:pt x="5332" y="971"/>
                    <a:pt x="5319" y="800"/>
                  </a:cubicBezTo>
                  <a:cubicBezTo>
                    <a:pt x="5291" y="452"/>
                    <a:pt x="5110" y="185"/>
                    <a:pt x="4963" y="0"/>
                  </a:cubicBezTo>
                  <a:cubicBezTo>
                    <a:pt x="4963" y="143"/>
                    <a:pt x="4642" y="209"/>
                    <a:pt x="4166" y="259"/>
                  </a:cubicBezTo>
                  <a:lnTo>
                    <a:pt x="4165" y="259"/>
                  </a:lnTo>
                  <a:cubicBezTo>
                    <a:pt x="2806" y="403"/>
                    <a:pt x="184" y="421"/>
                    <a:pt x="150" y="1746"/>
                  </a:cubicBezTo>
                  <a:cubicBezTo>
                    <a:pt x="149" y="1749"/>
                    <a:pt x="0" y="2658"/>
                    <a:pt x="275" y="2588"/>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3" name="Freeform 124">
              <a:extLst>
                <a:ext uri="{FF2B5EF4-FFF2-40B4-BE49-F238E27FC236}">
                  <a16:creationId xmlns:a16="http://schemas.microsoft.com/office/drawing/2014/main" id="{0F8BD9E4-20A7-4125-8C00-6C4D7B62F5C7}"/>
                </a:ext>
              </a:extLst>
            </p:cNvPr>
            <p:cNvSpPr>
              <a:spLocks/>
            </p:cNvSpPr>
            <p:nvPr/>
          </p:nvSpPr>
          <p:spPr bwMode="auto">
            <a:xfrm>
              <a:off x="8927867" y="2298000"/>
              <a:ext cx="67047" cy="20953"/>
            </a:xfrm>
            <a:custGeom>
              <a:avLst/>
              <a:gdLst>
                <a:gd name="T0" fmla="*/ 625 w 847"/>
                <a:gd name="T1" fmla="*/ 224 h 283"/>
                <a:gd name="T2" fmla="*/ 36 w 847"/>
                <a:gd name="T3" fmla="*/ 277 h 283"/>
                <a:gd name="T4" fmla="*/ 530 w 847"/>
                <a:gd name="T5" fmla="*/ 111 h 283"/>
                <a:gd name="T6" fmla="*/ 826 w 847"/>
                <a:gd name="T7" fmla="*/ 15 h 283"/>
                <a:gd name="T8" fmla="*/ 625 w 847"/>
                <a:gd name="T9" fmla="*/ 224 h 283"/>
              </a:gdLst>
              <a:ahLst/>
              <a:cxnLst>
                <a:cxn ang="0">
                  <a:pos x="T0" y="T1"/>
                </a:cxn>
                <a:cxn ang="0">
                  <a:pos x="T2" y="T3"/>
                </a:cxn>
                <a:cxn ang="0">
                  <a:pos x="T4" y="T5"/>
                </a:cxn>
                <a:cxn ang="0">
                  <a:pos x="T6" y="T7"/>
                </a:cxn>
                <a:cxn ang="0">
                  <a:pos x="T8" y="T9"/>
                </a:cxn>
              </a:cxnLst>
              <a:rect l="0" t="0" r="r" b="b"/>
              <a:pathLst>
                <a:path w="847" h="283">
                  <a:moveTo>
                    <a:pt x="625" y="224"/>
                  </a:moveTo>
                  <a:cubicBezTo>
                    <a:pt x="314" y="219"/>
                    <a:pt x="50" y="275"/>
                    <a:pt x="36" y="277"/>
                  </a:cubicBezTo>
                  <a:cubicBezTo>
                    <a:pt x="0" y="283"/>
                    <a:pt x="134" y="173"/>
                    <a:pt x="530" y="111"/>
                  </a:cubicBezTo>
                  <a:cubicBezTo>
                    <a:pt x="654" y="91"/>
                    <a:pt x="778" y="54"/>
                    <a:pt x="826" y="15"/>
                  </a:cubicBezTo>
                  <a:cubicBezTo>
                    <a:pt x="847" y="0"/>
                    <a:pt x="764" y="204"/>
                    <a:pt x="625" y="224"/>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Freeform 125">
              <a:extLst>
                <a:ext uri="{FF2B5EF4-FFF2-40B4-BE49-F238E27FC236}">
                  <a16:creationId xmlns:a16="http://schemas.microsoft.com/office/drawing/2014/main" id="{A18C9D8F-83E4-40A2-94A6-8B2A2EACCE0E}"/>
                </a:ext>
              </a:extLst>
            </p:cNvPr>
            <p:cNvSpPr>
              <a:spLocks/>
            </p:cNvSpPr>
            <p:nvPr/>
          </p:nvSpPr>
          <p:spPr bwMode="auto">
            <a:xfrm>
              <a:off x="8965580" y="2306381"/>
              <a:ext cx="12573" cy="20953"/>
            </a:xfrm>
            <a:custGeom>
              <a:avLst/>
              <a:gdLst>
                <a:gd name="T0" fmla="*/ 183 w 188"/>
                <a:gd name="T1" fmla="*/ 122 h 257"/>
                <a:gd name="T2" fmla="*/ 103 w 188"/>
                <a:gd name="T3" fmla="*/ 253 h 257"/>
                <a:gd name="T4" fmla="*/ 5 w 188"/>
                <a:gd name="T5" fmla="*/ 134 h 257"/>
                <a:gd name="T6" fmla="*/ 85 w 188"/>
                <a:gd name="T7" fmla="*/ 3 h 257"/>
                <a:gd name="T8" fmla="*/ 183 w 188"/>
                <a:gd name="T9" fmla="*/ 122 h 257"/>
              </a:gdLst>
              <a:ahLst/>
              <a:cxnLst>
                <a:cxn ang="0">
                  <a:pos x="T0" y="T1"/>
                </a:cxn>
                <a:cxn ang="0">
                  <a:pos x="T2" y="T3"/>
                </a:cxn>
                <a:cxn ang="0">
                  <a:pos x="T4" y="T5"/>
                </a:cxn>
                <a:cxn ang="0">
                  <a:pos x="T6" y="T7"/>
                </a:cxn>
                <a:cxn ang="0">
                  <a:pos x="T8" y="T9"/>
                </a:cxn>
              </a:cxnLst>
              <a:rect l="0" t="0" r="r" b="b"/>
              <a:pathLst>
                <a:path w="188" h="257">
                  <a:moveTo>
                    <a:pt x="183" y="122"/>
                  </a:moveTo>
                  <a:cubicBezTo>
                    <a:pt x="188" y="191"/>
                    <a:pt x="152" y="250"/>
                    <a:pt x="103" y="253"/>
                  </a:cubicBezTo>
                  <a:cubicBezTo>
                    <a:pt x="54" y="257"/>
                    <a:pt x="9" y="203"/>
                    <a:pt x="5" y="134"/>
                  </a:cubicBezTo>
                  <a:cubicBezTo>
                    <a:pt x="0" y="66"/>
                    <a:pt x="36" y="7"/>
                    <a:pt x="85" y="3"/>
                  </a:cubicBezTo>
                  <a:cubicBezTo>
                    <a:pt x="134" y="0"/>
                    <a:pt x="178" y="53"/>
                    <a:pt x="183" y="122"/>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 name="Freeform 126">
              <a:extLst>
                <a:ext uri="{FF2B5EF4-FFF2-40B4-BE49-F238E27FC236}">
                  <a16:creationId xmlns:a16="http://schemas.microsoft.com/office/drawing/2014/main" id="{420DBC9E-D846-4A0B-9045-F9A067CEA78B}"/>
                </a:ext>
              </a:extLst>
            </p:cNvPr>
            <p:cNvSpPr>
              <a:spLocks/>
            </p:cNvSpPr>
            <p:nvPr/>
          </p:nvSpPr>
          <p:spPr bwMode="auto">
            <a:xfrm>
              <a:off x="8894344" y="2247715"/>
              <a:ext cx="108951" cy="41904"/>
            </a:xfrm>
            <a:custGeom>
              <a:avLst/>
              <a:gdLst>
                <a:gd name="T0" fmla="*/ 80 w 1357"/>
                <a:gd name="T1" fmla="*/ 459 h 496"/>
                <a:gd name="T2" fmla="*/ 724 w 1357"/>
                <a:gd name="T3" fmla="*/ 378 h 496"/>
                <a:gd name="T4" fmla="*/ 1177 w 1357"/>
                <a:gd name="T5" fmla="*/ 372 h 496"/>
                <a:gd name="T6" fmla="*/ 1354 w 1357"/>
                <a:gd name="T7" fmla="*/ 205 h 496"/>
                <a:gd name="T8" fmla="*/ 1312 w 1357"/>
                <a:gd name="T9" fmla="*/ 148 h 496"/>
                <a:gd name="T10" fmla="*/ 80 w 1357"/>
                <a:gd name="T11" fmla="*/ 459 h 496"/>
              </a:gdLst>
              <a:ahLst/>
              <a:cxnLst>
                <a:cxn ang="0">
                  <a:pos x="T0" y="T1"/>
                </a:cxn>
                <a:cxn ang="0">
                  <a:pos x="T2" y="T3"/>
                </a:cxn>
                <a:cxn ang="0">
                  <a:pos x="T4" y="T5"/>
                </a:cxn>
                <a:cxn ang="0">
                  <a:pos x="T6" y="T7"/>
                </a:cxn>
                <a:cxn ang="0">
                  <a:pos x="T8" y="T9"/>
                </a:cxn>
                <a:cxn ang="0">
                  <a:pos x="T10" y="T11"/>
                </a:cxn>
              </a:cxnLst>
              <a:rect l="0" t="0" r="r" b="b"/>
              <a:pathLst>
                <a:path w="1357" h="496">
                  <a:moveTo>
                    <a:pt x="80" y="459"/>
                  </a:moveTo>
                  <a:cubicBezTo>
                    <a:pt x="80" y="459"/>
                    <a:pt x="313" y="383"/>
                    <a:pt x="724" y="378"/>
                  </a:cubicBezTo>
                  <a:cubicBezTo>
                    <a:pt x="857" y="376"/>
                    <a:pt x="1013" y="414"/>
                    <a:pt x="1177" y="372"/>
                  </a:cubicBezTo>
                  <a:cubicBezTo>
                    <a:pt x="1295" y="341"/>
                    <a:pt x="1349" y="268"/>
                    <a:pt x="1354" y="205"/>
                  </a:cubicBezTo>
                  <a:cubicBezTo>
                    <a:pt x="1357" y="178"/>
                    <a:pt x="1338" y="152"/>
                    <a:pt x="1312" y="148"/>
                  </a:cubicBezTo>
                  <a:cubicBezTo>
                    <a:pt x="329" y="0"/>
                    <a:pt x="0" y="496"/>
                    <a:pt x="80" y="459"/>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127">
              <a:extLst>
                <a:ext uri="{FF2B5EF4-FFF2-40B4-BE49-F238E27FC236}">
                  <a16:creationId xmlns:a16="http://schemas.microsoft.com/office/drawing/2014/main" id="{815FF7AA-03BB-4DD5-BD24-4D6ADA3DAC46}"/>
                </a:ext>
              </a:extLst>
            </p:cNvPr>
            <p:cNvSpPr>
              <a:spLocks/>
            </p:cNvSpPr>
            <p:nvPr/>
          </p:nvSpPr>
          <p:spPr bwMode="auto">
            <a:xfrm>
              <a:off x="8986533" y="2423713"/>
              <a:ext cx="54477" cy="50285"/>
            </a:xfrm>
            <a:custGeom>
              <a:avLst/>
              <a:gdLst>
                <a:gd name="T0" fmla="*/ 12 w 659"/>
                <a:gd name="T1" fmla="*/ 244 h 649"/>
                <a:gd name="T2" fmla="*/ 435 w 659"/>
                <a:gd name="T3" fmla="*/ 78 h 649"/>
                <a:gd name="T4" fmla="*/ 599 w 659"/>
                <a:gd name="T5" fmla="*/ 23 h 649"/>
                <a:gd name="T6" fmla="*/ 507 w 659"/>
                <a:gd name="T7" fmla="*/ 295 h 649"/>
                <a:gd name="T8" fmla="*/ 597 w 659"/>
                <a:gd name="T9" fmla="*/ 482 h 649"/>
                <a:gd name="T10" fmla="*/ 12 w 659"/>
                <a:gd name="T11" fmla="*/ 244 h 649"/>
              </a:gdLst>
              <a:ahLst/>
              <a:cxnLst>
                <a:cxn ang="0">
                  <a:pos x="T0" y="T1"/>
                </a:cxn>
                <a:cxn ang="0">
                  <a:pos x="T2" y="T3"/>
                </a:cxn>
                <a:cxn ang="0">
                  <a:pos x="T4" y="T5"/>
                </a:cxn>
                <a:cxn ang="0">
                  <a:pos x="T6" y="T7"/>
                </a:cxn>
                <a:cxn ang="0">
                  <a:pos x="T8" y="T9"/>
                </a:cxn>
                <a:cxn ang="0">
                  <a:pos x="T10" y="T11"/>
                </a:cxn>
              </a:cxnLst>
              <a:rect l="0" t="0" r="r" b="b"/>
              <a:pathLst>
                <a:path w="659" h="649">
                  <a:moveTo>
                    <a:pt x="12" y="244"/>
                  </a:moveTo>
                  <a:cubicBezTo>
                    <a:pt x="0" y="194"/>
                    <a:pt x="136" y="287"/>
                    <a:pt x="435" y="78"/>
                  </a:cubicBezTo>
                  <a:cubicBezTo>
                    <a:pt x="495" y="27"/>
                    <a:pt x="586" y="0"/>
                    <a:pt x="599" y="23"/>
                  </a:cubicBezTo>
                  <a:cubicBezTo>
                    <a:pt x="659" y="124"/>
                    <a:pt x="572" y="243"/>
                    <a:pt x="507" y="295"/>
                  </a:cubicBezTo>
                  <a:cubicBezTo>
                    <a:pt x="573" y="325"/>
                    <a:pt x="637" y="396"/>
                    <a:pt x="597" y="482"/>
                  </a:cubicBezTo>
                  <a:cubicBezTo>
                    <a:pt x="522" y="649"/>
                    <a:pt x="23" y="293"/>
                    <a:pt x="12" y="244"/>
                  </a:cubicBez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128">
              <a:extLst>
                <a:ext uri="{FF2B5EF4-FFF2-40B4-BE49-F238E27FC236}">
                  <a16:creationId xmlns:a16="http://schemas.microsoft.com/office/drawing/2014/main" id="{2A12B1CA-EE86-49E4-A6D2-6C44BBD0F945}"/>
                </a:ext>
              </a:extLst>
            </p:cNvPr>
            <p:cNvSpPr>
              <a:spLocks/>
            </p:cNvSpPr>
            <p:nvPr/>
          </p:nvSpPr>
          <p:spPr bwMode="auto">
            <a:xfrm>
              <a:off x="8194537" y="2666759"/>
              <a:ext cx="1072755" cy="842279"/>
            </a:xfrm>
            <a:custGeom>
              <a:avLst/>
              <a:gdLst>
                <a:gd name="T0" fmla="*/ 12016 w 13259"/>
                <a:gd name="T1" fmla="*/ 765 h 10467"/>
                <a:gd name="T2" fmla="*/ 8635 w 13259"/>
                <a:gd name="T3" fmla="*/ 1 h 10467"/>
                <a:gd name="T4" fmla="*/ 5365 w 13259"/>
                <a:gd name="T5" fmla="*/ 328 h 10467"/>
                <a:gd name="T6" fmla="*/ 2129 w 13259"/>
                <a:gd name="T7" fmla="*/ 1157 h 10467"/>
                <a:gd name="T8" fmla="*/ 2632 w 13259"/>
                <a:gd name="T9" fmla="*/ 6480 h 10467"/>
                <a:gd name="T10" fmla="*/ 4114 w 13259"/>
                <a:gd name="T11" fmla="*/ 10467 h 10467"/>
                <a:gd name="T12" fmla="*/ 10287 w 13259"/>
                <a:gd name="T13" fmla="*/ 10431 h 10467"/>
                <a:gd name="T14" fmla="*/ 10796 w 13259"/>
                <a:gd name="T15" fmla="*/ 7377 h 10467"/>
                <a:gd name="T16" fmla="*/ 12016 w 13259"/>
                <a:gd name="T17" fmla="*/ 765 h 10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59" h="10467">
                  <a:moveTo>
                    <a:pt x="12016" y="765"/>
                  </a:moveTo>
                  <a:cubicBezTo>
                    <a:pt x="11170" y="271"/>
                    <a:pt x="8799" y="0"/>
                    <a:pt x="8635" y="1"/>
                  </a:cubicBezTo>
                  <a:cubicBezTo>
                    <a:pt x="7802" y="845"/>
                    <a:pt x="6699" y="855"/>
                    <a:pt x="5365" y="328"/>
                  </a:cubicBezTo>
                  <a:cubicBezTo>
                    <a:pt x="5365" y="328"/>
                    <a:pt x="3266" y="456"/>
                    <a:pt x="2129" y="1157"/>
                  </a:cubicBezTo>
                  <a:cubicBezTo>
                    <a:pt x="0" y="2864"/>
                    <a:pt x="1962" y="6092"/>
                    <a:pt x="2632" y="6480"/>
                  </a:cubicBezTo>
                  <a:cubicBezTo>
                    <a:pt x="2914" y="7260"/>
                    <a:pt x="4114" y="10467"/>
                    <a:pt x="4114" y="10467"/>
                  </a:cubicBezTo>
                  <a:lnTo>
                    <a:pt x="10287" y="10431"/>
                  </a:lnTo>
                  <a:lnTo>
                    <a:pt x="10796" y="7377"/>
                  </a:lnTo>
                  <a:cubicBezTo>
                    <a:pt x="11220" y="8365"/>
                    <a:pt x="13259" y="1491"/>
                    <a:pt x="12016" y="7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129">
              <a:extLst>
                <a:ext uri="{FF2B5EF4-FFF2-40B4-BE49-F238E27FC236}">
                  <a16:creationId xmlns:a16="http://schemas.microsoft.com/office/drawing/2014/main" id="{C8CF275B-DFE9-42AB-AAF3-FF5CCE94AC67}"/>
                </a:ext>
              </a:extLst>
            </p:cNvPr>
            <p:cNvSpPr>
              <a:spLocks/>
            </p:cNvSpPr>
            <p:nvPr/>
          </p:nvSpPr>
          <p:spPr bwMode="auto">
            <a:xfrm>
              <a:off x="8332823" y="2046573"/>
              <a:ext cx="666282" cy="850660"/>
            </a:xfrm>
            <a:custGeom>
              <a:avLst/>
              <a:gdLst>
                <a:gd name="T0" fmla="*/ 8258 w 8287"/>
                <a:gd name="T1" fmla="*/ 894 h 10597"/>
                <a:gd name="T2" fmla="*/ 7241 w 8287"/>
                <a:gd name="T3" fmla="*/ 421 h 10597"/>
                <a:gd name="T4" fmla="*/ 6341 w 8287"/>
                <a:gd name="T5" fmla="*/ 377 h 10597"/>
                <a:gd name="T6" fmla="*/ 3742 w 8287"/>
                <a:gd name="T7" fmla="*/ 400 h 10597"/>
                <a:gd name="T8" fmla="*/ 1485 w 8287"/>
                <a:gd name="T9" fmla="*/ 4776 h 10597"/>
                <a:gd name="T10" fmla="*/ 176 w 8287"/>
                <a:gd name="T11" fmla="*/ 9033 h 10597"/>
                <a:gd name="T12" fmla="*/ 3546 w 8287"/>
                <a:gd name="T13" fmla="*/ 8767 h 10597"/>
                <a:gd name="T14" fmla="*/ 5397 w 8287"/>
                <a:gd name="T15" fmla="*/ 6757 h 10597"/>
                <a:gd name="T16" fmla="*/ 5889 w 8287"/>
                <a:gd name="T17" fmla="*/ 4512 h 10597"/>
                <a:gd name="T18" fmla="*/ 5629 w 8287"/>
                <a:gd name="T19" fmla="*/ 4703 h 10597"/>
                <a:gd name="T20" fmla="*/ 5284 w 8287"/>
                <a:gd name="T21" fmla="*/ 4366 h 10597"/>
                <a:gd name="T22" fmla="*/ 5030 w 8287"/>
                <a:gd name="T23" fmla="*/ 3698 h 10597"/>
                <a:gd name="T24" fmla="*/ 5162 w 8287"/>
                <a:gd name="T25" fmla="*/ 3273 h 10597"/>
                <a:gd name="T26" fmla="*/ 5651 w 8287"/>
                <a:gd name="T27" fmla="*/ 3197 h 10597"/>
                <a:gd name="T28" fmla="*/ 6058 w 8287"/>
                <a:gd name="T29" fmla="*/ 3585 h 10597"/>
                <a:gd name="T30" fmla="*/ 8127 w 8287"/>
                <a:gd name="T31" fmla="*/ 1496 h 10597"/>
                <a:gd name="T32" fmla="*/ 8258 w 8287"/>
                <a:gd name="T33" fmla="*/ 894 h 10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87" h="10597">
                  <a:moveTo>
                    <a:pt x="8258" y="894"/>
                  </a:moveTo>
                  <a:cubicBezTo>
                    <a:pt x="8228" y="586"/>
                    <a:pt x="7969" y="314"/>
                    <a:pt x="7241" y="421"/>
                  </a:cubicBezTo>
                  <a:cubicBezTo>
                    <a:pt x="6942" y="465"/>
                    <a:pt x="6643" y="431"/>
                    <a:pt x="6341" y="377"/>
                  </a:cubicBezTo>
                  <a:cubicBezTo>
                    <a:pt x="5493" y="225"/>
                    <a:pt x="4858" y="0"/>
                    <a:pt x="3742" y="400"/>
                  </a:cubicBezTo>
                  <a:cubicBezTo>
                    <a:pt x="1466" y="1216"/>
                    <a:pt x="1996" y="3402"/>
                    <a:pt x="1485" y="4776"/>
                  </a:cubicBezTo>
                  <a:cubicBezTo>
                    <a:pt x="895" y="6360"/>
                    <a:pt x="0" y="6939"/>
                    <a:pt x="176" y="9033"/>
                  </a:cubicBezTo>
                  <a:cubicBezTo>
                    <a:pt x="1529" y="8326"/>
                    <a:pt x="1853" y="10597"/>
                    <a:pt x="3546" y="8767"/>
                  </a:cubicBezTo>
                  <a:cubicBezTo>
                    <a:pt x="4271" y="7985"/>
                    <a:pt x="5162" y="8974"/>
                    <a:pt x="5397" y="6757"/>
                  </a:cubicBezTo>
                  <a:cubicBezTo>
                    <a:pt x="5509" y="5706"/>
                    <a:pt x="6570" y="5436"/>
                    <a:pt x="5889" y="4512"/>
                  </a:cubicBezTo>
                  <a:cubicBezTo>
                    <a:pt x="5863" y="4666"/>
                    <a:pt x="5751" y="4728"/>
                    <a:pt x="5629" y="4703"/>
                  </a:cubicBezTo>
                  <a:cubicBezTo>
                    <a:pt x="5480" y="4671"/>
                    <a:pt x="5346" y="4491"/>
                    <a:pt x="5284" y="4366"/>
                  </a:cubicBezTo>
                  <a:cubicBezTo>
                    <a:pt x="5216" y="4227"/>
                    <a:pt x="5054" y="3937"/>
                    <a:pt x="5030" y="3698"/>
                  </a:cubicBezTo>
                  <a:cubicBezTo>
                    <a:pt x="5015" y="3541"/>
                    <a:pt x="5065" y="3361"/>
                    <a:pt x="5162" y="3273"/>
                  </a:cubicBezTo>
                  <a:cubicBezTo>
                    <a:pt x="5261" y="3183"/>
                    <a:pt x="5428" y="3074"/>
                    <a:pt x="5651" y="3197"/>
                  </a:cubicBezTo>
                  <a:cubicBezTo>
                    <a:pt x="5832" y="3297"/>
                    <a:pt x="6058" y="3585"/>
                    <a:pt x="6058" y="3585"/>
                  </a:cubicBezTo>
                  <a:cubicBezTo>
                    <a:pt x="6794" y="3189"/>
                    <a:pt x="8141" y="2002"/>
                    <a:pt x="8127" y="1496"/>
                  </a:cubicBezTo>
                  <a:cubicBezTo>
                    <a:pt x="8287" y="1394"/>
                    <a:pt x="8284" y="1156"/>
                    <a:pt x="8258" y="894"/>
                  </a:cubicBezTo>
                  <a:close/>
                </a:path>
              </a:pathLst>
            </a:custGeom>
            <a:solidFill>
              <a:schemeClr val="tx2"/>
            </a:solidFill>
            <a:ln>
              <a:solidFill>
                <a:schemeClr val="accent6"/>
              </a:solidFill>
            </a:ln>
          </p:spPr>
          <p:txBody>
            <a:bodyPr vert="horz" wrap="square" lIns="91440" tIns="45720" rIns="91440" bIns="45720" numCol="1" anchor="t" anchorCtr="0" compatLnSpc="1">
              <a:prstTxWarp prst="textNoShape">
                <a:avLst/>
              </a:prstTxWarp>
            </a:bodyPr>
            <a:lstStyle/>
            <a:p>
              <a:endParaRPr lang="en-GB"/>
            </a:p>
          </p:txBody>
        </p:sp>
        <p:sp>
          <p:nvSpPr>
            <p:cNvPr id="49" name="Freeform 130">
              <a:extLst>
                <a:ext uri="{FF2B5EF4-FFF2-40B4-BE49-F238E27FC236}">
                  <a16:creationId xmlns:a16="http://schemas.microsoft.com/office/drawing/2014/main" id="{20EFF45B-B4B0-4912-9C65-C3B7D4D1DCC6}"/>
                </a:ext>
              </a:extLst>
            </p:cNvPr>
            <p:cNvSpPr>
              <a:spLocks/>
            </p:cNvSpPr>
            <p:nvPr/>
          </p:nvSpPr>
          <p:spPr bwMode="auto">
            <a:xfrm>
              <a:off x="8253203" y="3509037"/>
              <a:ext cx="1294850" cy="2078458"/>
            </a:xfrm>
            <a:custGeom>
              <a:avLst/>
              <a:gdLst>
                <a:gd name="T0" fmla="*/ 10617 w 16019"/>
                <a:gd name="T1" fmla="*/ 25788 h 25788"/>
                <a:gd name="T2" fmla="*/ 6278 w 16019"/>
                <a:gd name="T3" fmla="*/ 25717 h 25788"/>
                <a:gd name="T4" fmla="*/ 9383 w 16019"/>
                <a:gd name="T5" fmla="*/ 13687 h 25788"/>
                <a:gd name="T6" fmla="*/ 4021 w 16019"/>
                <a:gd name="T7" fmla="*/ 10477 h 25788"/>
                <a:gd name="T8" fmla="*/ 1657 w 16019"/>
                <a:gd name="T9" fmla="*/ 3139 h 25788"/>
                <a:gd name="T10" fmla="*/ 3386 w 16019"/>
                <a:gd name="T11" fmla="*/ 0 h 25788"/>
                <a:gd name="T12" fmla="*/ 6737 w 16019"/>
                <a:gd name="T13" fmla="*/ 5503 h 25788"/>
                <a:gd name="T14" fmla="*/ 13681 w 16019"/>
                <a:gd name="T15" fmla="*/ 9825 h 25788"/>
                <a:gd name="T16" fmla="*/ 15242 w 16019"/>
                <a:gd name="T17" fmla="*/ 14532 h 25788"/>
                <a:gd name="T18" fmla="*/ 10617 w 16019"/>
                <a:gd name="T19" fmla="*/ 25788 h 25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019" h="25788">
                  <a:moveTo>
                    <a:pt x="10617" y="25788"/>
                  </a:moveTo>
                  <a:lnTo>
                    <a:pt x="6278" y="25717"/>
                  </a:lnTo>
                  <a:lnTo>
                    <a:pt x="9383" y="13687"/>
                  </a:lnTo>
                  <a:cubicBezTo>
                    <a:pt x="9383" y="13687"/>
                    <a:pt x="5252" y="11333"/>
                    <a:pt x="4021" y="10477"/>
                  </a:cubicBezTo>
                  <a:cubicBezTo>
                    <a:pt x="1379" y="8641"/>
                    <a:pt x="0" y="6809"/>
                    <a:pt x="1657" y="3139"/>
                  </a:cubicBezTo>
                  <a:cubicBezTo>
                    <a:pt x="2151" y="2046"/>
                    <a:pt x="3386" y="0"/>
                    <a:pt x="3386" y="0"/>
                  </a:cubicBezTo>
                  <a:lnTo>
                    <a:pt x="6737" y="5503"/>
                  </a:lnTo>
                  <a:cubicBezTo>
                    <a:pt x="6737" y="5503"/>
                    <a:pt x="11701" y="8515"/>
                    <a:pt x="13681" y="9825"/>
                  </a:cubicBezTo>
                  <a:cubicBezTo>
                    <a:pt x="15268" y="10875"/>
                    <a:pt x="16019" y="12796"/>
                    <a:pt x="15242" y="14532"/>
                  </a:cubicBezTo>
                  <a:lnTo>
                    <a:pt x="10617" y="25788"/>
                  </a:ln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131">
              <a:extLst>
                <a:ext uri="{FF2B5EF4-FFF2-40B4-BE49-F238E27FC236}">
                  <a16:creationId xmlns:a16="http://schemas.microsoft.com/office/drawing/2014/main" id="{143F98CA-57CD-4AE8-B49A-77A2C7E49917}"/>
                </a:ext>
              </a:extLst>
            </p:cNvPr>
            <p:cNvSpPr>
              <a:spLocks/>
            </p:cNvSpPr>
            <p:nvPr/>
          </p:nvSpPr>
          <p:spPr bwMode="auto">
            <a:xfrm>
              <a:off x="8529773" y="3504847"/>
              <a:ext cx="1487610" cy="2078458"/>
            </a:xfrm>
            <a:custGeom>
              <a:avLst/>
              <a:gdLst>
                <a:gd name="T0" fmla="*/ 14110 w 18450"/>
                <a:gd name="T1" fmla="*/ 25788 h 25788"/>
                <a:gd name="T2" fmla="*/ 12064 w 18450"/>
                <a:gd name="T3" fmla="*/ 13864 h 25788"/>
                <a:gd name="T4" fmla="*/ 2463 w 18450"/>
                <a:gd name="T5" fmla="*/ 8430 h 25788"/>
                <a:gd name="T6" fmla="*/ 0 w 18450"/>
                <a:gd name="T7" fmla="*/ 36 h 25788"/>
                <a:gd name="T8" fmla="*/ 6173 w 18450"/>
                <a:gd name="T9" fmla="*/ 0 h 25788"/>
                <a:gd name="T10" fmla="*/ 6914 w 18450"/>
                <a:gd name="T11" fmla="*/ 2470 h 25788"/>
                <a:gd name="T12" fmla="*/ 15839 w 18450"/>
                <a:gd name="T13" fmla="*/ 8961 h 25788"/>
                <a:gd name="T14" fmla="*/ 17453 w 18450"/>
                <a:gd name="T15" fmla="*/ 11966 h 25788"/>
                <a:gd name="T16" fmla="*/ 18450 w 18450"/>
                <a:gd name="T17" fmla="*/ 25788 h 25788"/>
                <a:gd name="T18" fmla="*/ 14110 w 18450"/>
                <a:gd name="T19" fmla="*/ 25788 h 25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450" h="25788">
                  <a:moveTo>
                    <a:pt x="14110" y="25788"/>
                  </a:moveTo>
                  <a:lnTo>
                    <a:pt x="12064" y="13864"/>
                  </a:lnTo>
                  <a:lnTo>
                    <a:pt x="2463" y="8430"/>
                  </a:lnTo>
                  <a:lnTo>
                    <a:pt x="0" y="36"/>
                  </a:lnTo>
                  <a:lnTo>
                    <a:pt x="6173" y="0"/>
                  </a:lnTo>
                  <a:lnTo>
                    <a:pt x="6914" y="2470"/>
                  </a:lnTo>
                  <a:cubicBezTo>
                    <a:pt x="6914" y="2470"/>
                    <a:pt x="13511" y="7197"/>
                    <a:pt x="15839" y="8961"/>
                  </a:cubicBezTo>
                  <a:cubicBezTo>
                    <a:pt x="16683" y="9600"/>
                    <a:pt x="17321" y="10619"/>
                    <a:pt x="17453" y="11966"/>
                  </a:cubicBezTo>
                  <a:cubicBezTo>
                    <a:pt x="17790" y="15379"/>
                    <a:pt x="18450" y="25788"/>
                    <a:pt x="18450" y="25788"/>
                  </a:cubicBezTo>
                  <a:lnTo>
                    <a:pt x="14110" y="25788"/>
                  </a:ln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132">
              <a:extLst>
                <a:ext uri="{FF2B5EF4-FFF2-40B4-BE49-F238E27FC236}">
                  <a16:creationId xmlns:a16="http://schemas.microsoft.com/office/drawing/2014/main" id="{4C87273F-F758-42D4-952A-9BC6BD6B748B}"/>
                </a:ext>
              </a:extLst>
            </p:cNvPr>
            <p:cNvSpPr>
              <a:spLocks/>
            </p:cNvSpPr>
            <p:nvPr/>
          </p:nvSpPr>
          <p:spPr bwMode="auto">
            <a:xfrm>
              <a:off x="9162532" y="4162745"/>
              <a:ext cx="398094" cy="469330"/>
            </a:xfrm>
            <a:custGeom>
              <a:avLst/>
              <a:gdLst>
                <a:gd name="T0" fmla="*/ 4233 w 4932"/>
                <a:gd name="T1" fmla="*/ 5812 h 5812"/>
                <a:gd name="T2" fmla="*/ 4218 w 4932"/>
                <a:gd name="T3" fmla="*/ 5810 h 5812"/>
                <a:gd name="T4" fmla="*/ 4173 w 4932"/>
                <a:gd name="T5" fmla="*/ 5735 h 5812"/>
                <a:gd name="T6" fmla="*/ 3513 w 4932"/>
                <a:gd name="T7" fmla="*/ 2803 h 5812"/>
                <a:gd name="T8" fmla="*/ 809 w 4932"/>
                <a:gd name="T9" fmla="*/ 642 h 5812"/>
                <a:gd name="T10" fmla="*/ 36 w 4932"/>
                <a:gd name="T11" fmla="*/ 121 h 5812"/>
                <a:gd name="T12" fmla="*/ 20 w 4932"/>
                <a:gd name="T13" fmla="*/ 36 h 5812"/>
                <a:gd name="T14" fmla="*/ 105 w 4932"/>
                <a:gd name="T15" fmla="*/ 20 h 5812"/>
                <a:gd name="T16" fmla="*/ 877 w 4932"/>
                <a:gd name="T17" fmla="*/ 539 h 5812"/>
                <a:gd name="T18" fmla="*/ 4294 w 4932"/>
                <a:gd name="T19" fmla="*/ 5766 h 5812"/>
                <a:gd name="T20" fmla="*/ 4233 w 4932"/>
                <a:gd name="T21" fmla="*/ 5812 h 5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32" h="5812">
                  <a:moveTo>
                    <a:pt x="4233" y="5812"/>
                  </a:moveTo>
                  <a:cubicBezTo>
                    <a:pt x="4228" y="5812"/>
                    <a:pt x="4223" y="5811"/>
                    <a:pt x="4218" y="5810"/>
                  </a:cubicBezTo>
                  <a:cubicBezTo>
                    <a:pt x="4185" y="5802"/>
                    <a:pt x="4165" y="5768"/>
                    <a:pt x="4173" y="5735"/>
                  </a:cubicBezTo>
                  <a:cubicBezTo>
                    <a:pt x="4455" y="4622"/>
                    <a:pt x="4246" y="3690"/>
                    <a:pt x="3513" y="2803"/>
                  </a:cubicBezTo>
                  <a:cubicBezTo>
                    <a:pt x="2855" y="2005"/>
                    <a:pt x="1861" y="1343"/>
                    <a:pt x="809" y="642"/>
                  </a:cubicBezTo>
                  <a:cubicBezTo>
                    <a:pt x="556" y="473"/>
                    <a:pt x="293" y="299"/>
                    <a:pt x="36" y="121"/>
                  </a:cubicBezTo>
                  <a:cubicBezTo>
                    <a:pt x="7" y="102"/>
                    <a:pt x="0" y="64"/>
                    <a:pt x="20" y="36"/>
                  </a:cubicBezTo>
                  <a:cubicBezTo>
                    <a:pt x="39" y="8"/>
                    <a:pt x="77" y="0"/>
                    <a:pt x="105" y="20"/>
                  </a:cubicBezTo>
                  <a:cubicBezTo>
                    <a:pt x="363" y="196"/>
                    <a:pt x="625" y="371"/>
                    <a:pt x="877" y="539"/>
                  </a:cubicBezTo>
                  <a:cubicBezTo>
                    <a:pt x="2963" y="1928"/>
                    <a:pt x="4932" y="3240"/>
                    <a:pt x="4294" y="5766"/>
                  </a:cubicBezTo>
                  <a:cubicBezTo>
                    <a:pt x="4286" y="5793"/>
                    <a:pt x="4261" y="5812"/>
                    <a:pt x="4233" y="5812"/>
                  </a:cubicBezTo>
                  <a:close/>
                </a:path>
              </a:pathLst>
            </a:custGeom>
            <a:solidFill>
              <a:srgbClr val="31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133">
              <a:extLst>
                <a:ext uri="{FF2B5EF4-FFF2-40B4-BE49-F238E27FC236}">
                  <a16:creationId xmlns:a16="http://schemas.microsoft.com/office/drawing/2014/main" id="{FC7E95AD-166F-4570-A943-43FAB5F10CD2}"/>
                </a:ext>
              </a:extLst>
            </p:cNvPr>
            <p:cNvSpPr>
              <a:spLocks/>
            </p:cNvSpPr>
            <p:nvPr/>
          </p:nvSpPr>
          <p:spPr bwMode="auto">
            <a:xfrm>
              <a:off x="9929382" y="3186374"/>
              <a:ext cx="381332" cy="188572"/>
            </a:xfrm>
            <a:custGeom>
              <a:avLst/>
              <a:gdLst>
                <a:gd name="T0" fmla="*/ 4621 w 4727"/>
                <a:gd name="T1" fmla="*/ 1835 h 2329"/>
                <a:gd name="T2" fmla="*/ 4136 w 4727"/>
                <a:gd name="T3" fmla="*/ 1095 h 2329"/>
                <a:gd name="T4" fmla="*/ 2681 w 4727"/>
                <a:gd name="T5" fmla="*/ 741 h 2329"/>
                <a:gd name="T6" fmla="*/ 494 w 4727"/>
                <a:gd name="T7" fmla="*/ 0 h 2329"/>
                <a:gd name="T8" fmla="*/ 0 w 4727"/>
                <a:gd name="T9" fmla="*/ 1729 h 2329"/>
                <a:gd name="T10" fmla="*/ 2222 w 4727"/>
                <a:gd name="T11" fmla="*/ 2117 h 2329"/>
                <a:gd name="T12" fmla="*/ 4092 w 4727"/>
                <a:gd name="T13" fmla="*/ 1729 h 2329"/>
                <a:gd name="T14" fmla="*/ 4304 w 4727"/>
                <a:gd name="T15" fmla="*/ 2082 h 2329"/>
                <a:gd name="T16" fmla="*/ 4621 w 4727"/>
                <a:gd name="T17" fmla="*/ 1835 h 2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27" h="2329">
                  <a:moveTo>
                    <a:pt x="4621" y="1835"/>
                  </a:moveTo>
                  <a:cubicBezTo>
                    <a:pt x="4560" y="1735"/>
                    <a:pt x="4374" y="1235"/>
                    <a:pt x="4136" y="1095"/>
                  </a:cubicBezTo>
                  <a:cubicBezTo>
                    <a:pt x="3965" y="994"/>
                    <a:pt x="3634" y="812"/>
                    <a:pt x="2681" y="741"/>
                  </a:cubicBezTo>
                  <a:cubicBezTo>
                    <a:pt x="2434" y="670"/>
                    <a:pt x="608" y="62"/>
                    <a:pt x="494" y="0"/>
                  </a:cubicBezTo>
                  <a:cubicBezTo>
                    <a:pt x="494" y="0"/>
                    <a:pt x="219" y="1262"/>
                    <a:pt x="0" y="1729"/>
                  </a:cubicBezTo>
                  <a:cubicBezTo>
                    <a:pt x="0" y="1729"/>
                    <a:pt x="2152" y="2011"/>
                    <a:pt x="2222" y="2117"/>
                  </a:cubicBezTo>
                  <a:cubicBezTo>
                    <a:pt x="2328" y="2329"/>
                    <a:pt x="4092" y="1729"/>
                    <a:pt x="4092" y="1729"/>
                  </a:cubicBezTo>
                  <a:cubicBezTo>
                    <a:pt x="4063" y="1651"/>
                    <a:pt x="4233" y="1976"/>
                    <a:pt x="4304" y="2082"/>
                  </a:cubicBezTo>
                  <a:cubicBezTo>
                    <a:pt x="4516" y="2293"/>
                    <a:pt x="4727" y="2046"/>
                    <a:pt x="4621" y="1835"/>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134">
              <a:extLst>
                <a:ext uri="{FF2B5EF4-FFF2-40B4-BE49-F238E27FC236}">
                  <a16:creationId xmlns:a16="http://schemas.microsoft.com/office/drawing/2014/main" id="{398C7C80-742B-4FEE-A0A3-2A40BF50A3E4}"/>
                </a:ext>
              </a:extLst>
            </p:cNvPr>
            <p:cNvSpPr>
              <a:spLocks/>
            </p:cNvSpPr>
            <p:nvPr/>
          </p:nvSpPr>
          <p:spPr bwMode="auto">
            <a:xfrm>
              <a:off x="8936248" y="2637425"/>
              <a:ext cx="1202660" cy="745898"/>
            </a:xfrm>
            <a:custGeom>
              <a:avLst/>
              <a:gdLst>
                <a:gd name="T0" fmla="*/ 3944 w 14879"/>
                <a:gd name="T1" fmla="*/ 1786 h 9242"/>
                <a:gd name="T2" fmla="*/ 8478 w 14879"/>
                <a:gd name="T3" fmla="*/ 5220 h 9242"/>
                <a:gd name="T4" fmla="*/ 14879 w 14879"/>
                <a:gd name="T5" fmla="*/ 7043 h 9242"/>
                <a:gd name="T6" fmla="*/ 14400 w 14879"/>
                <a:gd name="T7" fmla="*/ 9242 h 9242"/>
                <a:gd name="T8" fmla="*/ 7421 w 14879"/>
                <a:gd name="T9" fmla="*/ 8244 h 9242"/>
                <a:gd name="T10" fmla="*/ 1160 w 14879"/>
                <a:gd name="T11" fmla="*/ 5403 h 9242"/>
                <a:gd name="T12" fmla="*/ 329 w 14879"/>
                <a:gd name="T13" fmla="*/ 2205 h 9242"/>
                <a:gd name="T14" fmla="*/ 3944 w 14879"/>
                <a:gd name="T15" fmla="*/ 1786 h 9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79" h="9242">
                  <a:moveTo>
                    <a:pt x="3944" y="1786"/>
                  </a:moveTo>
                  <a:cubicBezTo>
                    <a:pt x="5438" y="2807"/>
                    <a:pt x="8494" y="5208"/>
                    <a:pt x="8478" y="5220"/>
                  </a:cubicBezTo>
                  <a:lnTo>
                    <a:pt x="14879" y="7043"/>
                  </a:lnTo>
                  <a:lnTo>
                    <a:pt x="14400" y="9242"/>
                  </a:lnTo>
                  <a:cubicBezTo>
                    <a:pt x="14400" y="9242"/>
                    <a:pt x="8329" y="8505"/>
                    <a:pt x="7421" y="8244"/>
                  </a:cubicBezTo>
                  <a:cubicBezTo>
                    <a:pt x="6926" y="8101"/>
                    <a:pt x="2695" y="6146"/>
                    <a:pt x="1160" y="5403"/>
                  </a:cubicBezTo>
                  <a:cubicBezTo>
                    <a:pt x="288" y="4980"/>
                    <a:pt x="0" y="3179"/>
                    <a:pt x="329" y="2205"/>
                  </a:cubicBezTo>
                  <a:cubicBezTo>
                    <a:pt x="1072" y="0"/>
                    <a:pt x="2497" y="799"/>
                    <a:pt x="3944" y="17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135">
              <a:extLst>
                <a:ext uri="{FF2B5EF4-FFF2-40B4-BE49-F238E27FC236}">
                  <a16:creationId xmlns:a16="http://schemas.microsoft.com/office/drawing/2014/main" id="{7D98370D-84D2-48B1-B17E-C486F2A76A2D}"/>
                </a:ext>
              </a:extLst>
            </p:cNvPr>
            <p:cNvSpPr>
              <a:spLocks/>
            </p:cNvSpPr>
            <p:nvPr/>
          </p:nvSpPr>
          <p:spPr bwMode="auto">
            <a:xfrm>
              <a:off x="9020057" y="2934947"/>
              <a:ext cx="150856" cy="578281"/>
            </a:xfrm>
            <a:custGeom>
              <a:avLst/>
              <a:gdLst>
                <a:gd name="T0" fmla="*/ 1621 w 1863"/>
                <a:gd name="T1" fmla="*/ 725 h 7140"/>
                <a:gd name="T2" fmla="*/ 1237 w 1863"/>
                <a:gd name="T3" fmla="*/ 41 h 7140"/>
                <a:gd name="T4" fmla="*/ 1151 w 1863"/>
                <a:gd name="T5" fmla="*/ 17 h 7140"/>
                <a:gd name="T6" fmla="*/ 1127 w 1863"/>
                <a:gd name="T7" fmla="*/ 103 h 7140"/>
                <a:gd name="T8" fmla="*/ 1510 w 1863"/>
                <a:gd name="T9" fmla="*/ 787 h 7140"/>
                <a:gd name="T10" fmla="*/ 1588 w 1863"/>
                <a:gd name="T11" fmla="*/ 1908 h 7140"/>
                <a:gd name="T12" fmla="*/ 799 w 1863"/>
                <a:gd name="T13" fmla="*/ 2666 h 7140"/>
                <a:gd name="T14" fmla="*/ 755 w 1863"/>
                <a:gd name="T15" fmla="*/ 2726 h 7140"/>
                <a:gd name="T16" fmla="*/ 0 w 1863"/>
                <a:gd name="T17" fmla="*/ 7071 h 7140"/>
                <a:gd name="T18" fmla="*/ 106 w 1863"/>
                <a:gd name="T19" fmla="*/ 7107 h 7140"/>
                <a:gd name="T20" fmla="*/ 882 w 1863"/>
                <a:gd name="T21" fmla="*/ 2771 h 7140"/>
                <a:gd name="T22" fmla="*/ 1706 w 1863"/>
                <a:gd name="T23" fmla="*/ 1954 h 7140"/>
                <a:gd name="T24" fmla="*/ 1621 w 1863"/>
                <a:gd name="T25" fmla="*/ 725 h 7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3" h="7140">
                  <a:moveTo>
                    <a:pt x="1621" y="725"/>
                  </a:moveTo>
                  <a:lnTo>
                    <a:pt x="1237" y="41"/>
                  </a:lnTo>
                  <a:cubicBezTo>
                    <a:pt x="1220" y="11"/>
                    <a:pt x="1181" y="0"/>
                    <a:pt x="1151" y="17"/>
                  </a:cubicBezTo>
                  <a:cubicBezTo>
                    <a:pt x="1121" y="34"/>
                    <a:pt x="1110" y="73"/>
                    <a:pt x="1127" y="103"/>
                  </a:cubicBezTo>
                  <a:lnTo>
                    <a:pt x="1510" y="787"/>
                  </a:lnTo>
                  <a:cubicBezTo>
                    <a:pt x="1704" y="1131"/>
                    <a:pt x="1732" y="1540"/>
                    <a:pt x="1588" y="1908"/>
                  </a:cubicBezTo>
                  <a:cubicBezTo>
                    <a:pt x="1446" y="2273"/>
                    <a:pt x="1158" y="2549"/>
                    <a:pt x="799" y="2666"/>
                  </a:cubicBezTo>
                  <a:cubicBezTo>
                    <a:pt x="798" y="2667"/>
                    <a:pt x="755" y="2678"/>
                    <a:pt x="755" y="2726"/>
                  </a:cubicBezTo>
                  <a:lnTo>
                    <a:pt x="0" y="7071"/>
                  </a:lnTo>
                  <a:cubicBezTo>
                    <a:pt x="0" y="7106"/>
                    <a:pt x="106" y="7140"/>
                    <a:pt x="106" y="7107"/>
                  </a:cubicBezTo>
                  <a:lnTo>
                    <a:pt x="882" y="2771"/>
                  </a:lnTo>
                  <a:cubicBezTo>
                    <a:pt x="1256" y="2634"/>
                    <a:pt x="1555" y="2339"/>
                    <a:pt x="1706" y="1954"/>
                  </a:cubicBezTo>
                  <a:cubicBezTo>
                    <a:pt x="1863" y="1550"/>
                    <a:pt x="1832" y="1102"/>
                    <a:pt x="1621" y="725"/>
                  </a:cubicBezTo>
                  <a:close/>
                </a:path>
              </a:pathLst>
            </a:custGeom>
            <a:solidFill>
              <a:srgbClr val="E1E8EC"/>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136">
              <a:extLst>
                <a:ext uri="{FF2B5EF4-FFF2-40B4-BE49-F238E27FC236}">
                  <a16:creationId xmlns:a16="http://schemas.microsoft.com/office/drawing/2014/main" id="{AE42ADF1-62F0-4657-9C45-DF7F8BFDB191}"/>
                </a:ext>
              </a:extLst>
            </p:cNvPr>
            <p:cNvSpPr>
              <a:spLocks/>
            </p:cNvSpPr>
            <p:nvPr/>
          </p:nvSpPr>
          <p:spPr bwMode="auto">
            <a:xfrm>
              <a:off x="6455502" y="5386354"/>
              <a:ext cx="217903" cy="247238"/>
            </a:xfrm>
            <a:custGeom>
              <a:avLst/>
              <a:gdLst>
                <a:gd name="T0" fmla="*/ 0 w 2727"/>
                <a:gd name="T1" fmla="*/ 3069 h 3069"/>
                <a:gd name="T2" fmla="*/ 212 w 2727"/>
                <a:gd name="T3" fmla="*/ 689 h 3069"/>
                <a:gd name="T4" fmla="*/ 2727 w 2727"/>
                <a:gd name="T5" fmla="*/ 0 h 3069"/>
                <a:gd name="T6" fmla="*/ 2107 w 2727"/>
                <a:gd name="T7" fmla="*/ 3069 h 3069"/>
                <a:gd name="T8" fmla="*/ 0 w 2727"/>
                <a:gd name="T9" fmla="*/ 3069 h 3069"/>
              </a:gdLst>
              <a:ahLst/>
              <a:cxnLst>
                <a:cxn ang="0">
                  <a:pos x="T0" y="T1"/>
                </a:cxn>
                <a:cxn ang="0">
                  <a:pos x="T2" y="T3"/>
                </a:cxn>
                <a:cxn ang="0">
                  <a:pos x="T4" y="T5"/>
                </a:cxn>
                <a:cxn ang="0">
                  <a:pos x="T6" y="T7"/>
                </a:cxn>
                <a:cxn ang="0">
                  <a:pos x="T8" y="T9"/>
                </a:cxn>
              </a:cxnLst>
              <a:rect l="0" t="0" r="r" b="b"/>
              <a:pathLst>
                <a:path w="2727" h="3069">
                  <a:moveTo>
                    <a:pt x="0" y="3069"/>
                  </a:moveTo>
                  <a:lnTo>
                    <a:pt x="212" y="689"/>
                  </a:lnTo>
                  <a:lnTo>
                    <a:pt x="2727" y="0"/>
                  </a:lnTo>
                  <a:lnTo>
                    <a:pt x="2107" y="3069"/>
                  </a:lnTo>
                  <a:lnTo>
                    <a:pt x="0" y="3069"/>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6" name="Freeform 137">
              <a:extLst>
                <a:ext uri="{FF2B5EF4-FFF2-40B4-BE49-F238E27FC236}">
                  <a16:creationId xmlns:a16="http://schemas.microsoft.com/office/drawing/2014/main" id="{CD6E30EA-B11E-4450-8064-C5B6FAA69F1F}"/>
                </a:ext>
              </a:extLst>
            </p:cNvPr>
            <p:cNvSpPr>
              <a:spLocks/>
            </p:cNvSpPr>
            <p:nvPr/>
          </p:nvSpPr>
          <p:spPr bwMode="auto">
            <a:xfrm>
              <a:off x="6421979" y="5633591"/>
              <a:ext cx="486092" cy="125713"/>
            </a:xfrm>
            <a:custGeom>
              <a:avLst/>
              <a:gdLst>
                <a:gd name="T0" fmla="*/ 2503 w 6004"/>
                <a:gd name="T1" fmla="*/ 0 h 1585"/>
                <a:gd name="T2" fmla="*/ 5569 w 6004"/>
                <a:gd name="T3" fmla="*/ 983 h 1585"/>
                <a:gd name="T4" fmla="*/ 5579 w 6004"/>
                <a:gd name="T5" fmla="*/ 1585 h 1585"/>
                <a:gd name="T6" fmla="*/ 396 w 6004"/>
                <a:gd name="T7" fmla="*/ 1585 h 1585"/>
                <a:gd name="T8" fmla="*/ 396 w 6004"/>
                <a:gd name="T9" fmla="*/ 0 h 1585"/>
                <a:gd name="T10" fmla="*/ 2503 w 6004"/>
                <a:gd name="T11" fmla="*/ 0 h 1585"/>
              </a:gdLst>
              <a:ahLst/>
              <a:cxnLst>
                <a:cxn ang="0">
                  <a:pos x="T0" y="T1"/>
                </a:cxn>
                <a:cxn ang="0">
                  <a:pos x="T2" y="T3"/>
                </a:cxn>
                <a:cxn ang="0">
                  <a:pos x="T4" y="T5"/>
                </a:cxn>
                <a:cxn ang="0">
                  <a:pos x="T6" y="T7"/>
                </a:cxn>
                <a:cxn ang="0">
                  <a:pos x="T8" y="T9"/>
                </a:cxn>
                <a:cxn ang="0">
                  <a:pos x="T10" y="T11"/>
                </a:cxn>
              </a:cxnLst>
              <a:rect l="0" t="0" r="r" b="b"/>
              <a:pathLst>
                <a:path w="6004" h="1585">
                  <a:moveTo>
                    <a:pt x="2503" y="0"/>
                  </a:moveTo>
                  <a:cubicBezTo>
                    <a:pt x="2503" y="0"/>
                    <a:pt x="4687" y="574"/>
                    <a:pt x="5569" y="983"/>
                  </a:cubicBezTo>
                  <a:cubicBezTo>
                    <a:pt x="6004" y="1184"/>
                    <a:pt x="5819" y="1585"/>
                    <a:pt x="5579" y="1585"/>
                  </a:cubicBezTo>
                  <a:cubicBezTo>
                    <a:pt x="5579" y="1585"/>
                    <a:pt x="1122" y="1585"/>
                    <a:pt x="396" y="1585"/>
                  </a:cubicBezTo>
                  <a:cubicBezTo>
                    <a:pt x="0" y="1585"/>
                    <a:pt x="396" y="0"/>
                    <a:pt x="396" y="0"/>
                  </a:cubicBezTo>
                  <a:lnTo>
                    <a:pt x="250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138">
              <a:extLst>
                <a:ext uri="{FF2B5EF4-FFF2-40B4-BE49-F238E27FC236}">
                  <a16:creationId xmlns:a16="http://schemas.microsoft.com/office/drawing/2014/main" id="{72D17919-DF50-4BFF-AFFF-6AD3978CD12C}"/>
                </a:ext>
              </a:extLst>
            </p:cNvPr>
            <p:cNvSpPr>
              <a:spLocks/>
            </p:cNvSpPr>
            <p:nvPr/>
          </p:nvSpPr>
          <p:spPr bwMode="auto">
            <a:xfrm>
              <a:off x="7423495" y="5382164"/>
              <a:ext cx="167618" cy="251427"/>
            </a:xfrm>
            <a:custGeom>
              <a:avLst/>
              <a:gdLst>
                <a:gd name="T0" fmla="*/ 0 w 2107"/>
                <a:gd name="T1" fmla="*/ 3081 h 3081"/>
                <a:gd name="T2" fmla="*/ 41 w 2107"/>
                <a:gd name="T3" fmla="*/ 635 h 3081"/>
                <a:gd name="T4" fmla="*/ 2017 w 2107"/>
                <a:gd name="T5" fmla="*/ 0 h 3081"/>
                <a:gd name="T6" fmla="*/ 2107 w 2107"/>
                <a:gd name="T7" fmla="*/ 3081 h 3081"/>
                <a:gd name="T8" fmla="*/ 0 w 2107"/>
                <a:gd name="T9" fmla="*/ 3081 h 3081"/>
              </a:gdLst>
              <a:ahLst/>
              <a:cxnLst>
                <a:cxn ang="0">
                  <a:pos x="T0" y="T1"/>
                </a:cxn>
                <a:cxn ang="0">
                  <a:pos x="T2" y="T3"/>
                </a:cxn>
                <a:cxn ang="0">
                  <a:pos x="T4" y="T5"/>
                </a:cxn>
                <a:cxn ang="0">
                  <a:pos x="T6" y="T7"/>
                </a:cxn>
                <a:cxn ang="0">
                  <a:pos x="T8" y="T9"/>
                </a:cxn>
              </a:cxnLst>
              <a:rect l="0" t="0" r="r" b="b"/>
              <a:pathLst>
                <a:path w="2107" h="3081">
                  <a:moveTo>
                    <a:pt x="0" y="3081"/>
                  </a:moveTo>
                  <a:lnTo>
                    <a:pt x="41" y="635"/>
                  </a:lnTo>
                  <a:lnTo>
                    <a:pt x="2017" y="0"/>
                  </a:lnTo>
                  <a:lnTo>
                    <a:pt x="2107" y="3081"/>
                  </a:lnTo>
                  <a:lnTo>
                    <a:pt x="0" y="3081"/>
                  </a:ln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139">
              <a:extLst>
                <a:ext uri="{FF2B5EF4-FFF2-40B4-BE49-F238E27FC236}">
                  <a16:creationId xmlns:a16="http://schemas.microsoft.com/office/drawing/2014/main" id="{4E2A9B1C-7FC9-4DDC-ADBA-CEE011920A9C}"/>
                </a:ext>
              </a:extLst>
            </p:cNvPr>
            <p:cNvSpPr>
              <a:spLocks/>
            </p:cNvSpPr>
            <p:nvPr/>
          </p:nvSpPr>
          <p:spPr bwMode="auto">
            <a:xfrm>
              <a:off x="7389971" y="5633591"/>
              <a:ext cx="486092" cy="125713"/>
            </a:xfrm>
            <a:custGeom>
              <a:avLst/>
              <a:gdLst>
                <a:gd name="T0" fmla="*/ 2503 w 6004"/>
                <a:gd name="T1" fmla="*/ 0 h 1585"/>
                <a:gd name="T2" fmla="*/ 5569 w 6004"/>
                <a:gd name="T3" fmla="*/ 983 h 1585"/>
                <a:gd name="T4" fmla="*/ 5579 w 6004"/>
                <a:gd name="T5" fmla="*/ 1585 h 1585"/>
                <a:gd name="T6" fmla="*/ 396 w 6004"/>
                <a:gd name="T7" fmla="*/ 1585 h 1585"/>
                <a:gd name="T8" fmla="*/ 396 w 6004"/>
                <a:gd name="T9" fmla="*/ 0 h 1585"/>
                <a:gd name="T10" fmla="*/ 2503 w 6004"/>
                <a:gd name="T11" fmla="*/ 0 h 1585"/>
              </a:gdLst>
              <a:ahLst/>
              <a:cxnLst>
                <a:cxn ang="0">
                  <a:pos x="T0" y="T1"/>
                </a:cxn>
                <a:cxn ang="0">
                  <a:pos x="T2" y="T3"/>
                </a:cxn>
                <a:cxn ang="0">
                  <a:pos x="T4" y="T5"/>
                </a:cxn>
                <a:cxn ang="0">
                  <a:pos x="T6" y="T7"/>
                </a:cxn>
                <a:cxn ang="0">
                  <a:pos x="T8" y="T9"/>
                </a:cxn>
                <a:cxn ang="0">
                  <a:pos x="T10" y="T11"/>
                </a:cxn>
              </a:cxnLst>
              <a:rect l="0" t="0" r="r" b="b"/>
              <a:pathLst>
                <a:path w="6004" h="1585">
                  <a:moveTo>
                    <a:pt x="2503" y="0"/>
                  </a:moveTo>
                  <a:cubicBezTo>
                    <a:pt x="2503" y="0"/>
                    <a:pt x="4687" y="574"/>
                    <a:pt x="5569" y="983"/>
                  </a:cubicBezTo>
                  <a:cubicBezTo>
                    <a:pt x="6004" y="1184"/>
                    <a:pt x="5819" y="1585"/>
                    <a:pt x="5579" y="1585"/>
                  </a:cubicBezTo>
                  <a:cubicBezTo>
                    <a:pt x="5579" y="1585"/>
                    <a:pt x="1123" y="1585"/>
                    <a:pt x="396" y="1585"/>
                  </a:cubicBezTo>
                  <a:cubicBezTo>
                    <a:pt x="0" y="1585"/>
                    <a:pt x="396" y="0"/>
                    <a:pt x="396" y="0"/>
                  </a:cubicBezTo>
                  <a:lnTo>
                    <a:pt x="2503"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140">
              <a:extLst>
                <a:ext uri="{FF2B5EF4-FFF2-40B4-BE49-F238E27FC236}">
                  <a16:creationId xmlns:a16="http://schemas.microsoft.com/office/drawing/2014/main" id="{115754EA-5E80-4BFB-A6FE-E4138F5522F4}"/>
                </a:ext>
              </a:extLst>
            </p:cNvPr>
            <p:cNvSpPr>
              <a:spLocks/>
            </p:cNvSpPr>
            <p:nvPr/>
          </p:nvSpPr>
          <p:spPr bwMode="auto">
            <a:xfrm>
              <a:off x="6359120" y="3173801"/>
              <a:ext cx="863232" cy="2413694"/>
            </a:xfrm>
            <a:custGeom>
              <a:avLst/>
              <a:gdLst>
                <a:gd name="T0" fmla="*/ 10654 w 10654"/>
                <a:gd name="T1" fmla="*/ 0 h 29986"/>
                <a:gd name="T2" fmla="*/ 3652 w 10654"/>
                <a:gd name="T3" fmla="*/ 373 h 29986"/>
                <a:gd name="T4" fmla="*/ 600 w 10654"/>
                <a:gd name="T5" fmla="*/ 16686 h 29986"/>
                <a:gd name="T6" fmla="*/ 35 w 10654"/>
                <a:gd name="T7" fmla="*/ 29986 h 29986"/>
                <a:gd name="T8" fmla="*/ 4445 w 10654"/>
                <a:gd name="T9" fmla="*/ 29986 h 29986"/>
                <a:gd name="T10" fmla="*/ 7479 w 10654"/>
                <a:gd name="T11" fmla="*/ 8184 h 29986"/>
                <a:gd name="T12" fmla="*/ 10654 w 10654"/>
                <a:gd name="T13" fmla="*/ 0 h 29986"/>
              </a:gdLst>
              <a:ahLst/>
              <a:cxnLst>
                <a:cxn ang="0">
                  <a:pos x="T0" y="T1"/>
                </a:cxn>
                <a:cxn ang="0">
                  <a:pos x="T2" y="T3"/>
                </a:cxn>
                <a:cxn ang="0">
                  <a:pos x="T4" y="T5"/>
                </a:cxn>
                <a:cxn ang="0">
                  <a:pos x="T6" y="T7"/>
                </a:cxn>
                <a:cxn ang="0">
                  <a:pos x="T8" y="T9"/>
                </a:cxn>
                <a:cxn ang="0">
                  <a:pos x="T10" y="T11"/>
                </a:cxn>
                <a:cxn ang="0">
                  <a:pos x="T12" y="T13"/>
                </a:cxn>
              </a:cxnLst>
              <a:rect l="0" t="0" r="r" b="b"/>
              <a:pathLst>
                <a:path w="10654" h="29986">
                  <a:moveTo>
                    <a:pt x="10654" y="0"/>
                  </a:moveTo>
                  <a:lnTo>
                    <a:pt x="3652" y="373"/>
                  </a:lnTo>
                  <a:cubicBezTo>
                    <a:pt x="847" y="4163"/>
                    <a:pt x="0" y="6808"/>
                    <a:pt x="600" y="16686"/>
                  </a:cubicBezTo>
                  <a:cubicBezTo>
                    <a:pt x="318" y="21237"/>
                    <a:pt x="35" y="29986"/>
                    <a:pt x="35" y="29986"/>
                  </a:cubicBezTo>
                  <a:lnTo>
                    <a:pt x="4445" y="29986"/>
                  </a:lnTo>
                  <a:cubicBezTo>
                    <a:pt x="5753" y="21290"/>
                    <a:pt x="7479" y="8184"/>
                    <a:pt x="7479" y="8184"/>
                  </a:cubicBezTo>
                  <a:cubicBezTo>
                    <a:pt x="8455" y="10765"/>
                    <a:pt x="8627" y="5570"/>
                    <a:pt x="10654"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141">
              <a:extLst>
                <a:ext uri="{FF2B5EF4-FFF2-40B4-BE49-F238E27FC236}">
                  <a16:creationId xmlns:a16="http://schemas.microsoft.com/office/drawing/2014/main" id="{C99F81CF-3835-4ED0-84B7-1D30E3789598}"/>
                </a:ext>
              </a:extLst>
            </p:cNvPr>
            <p:cNvSpPr>
              <a:spLocks/>
            </p:cNvSpPr>
            <p:nvPr/>
          </p:nvSpPr>
          <p:spPr bwMode="auto">
            <a:xfrm>
              <a:off x="6313027" y="1556291"/>
              <a:ext cx="984757" cy="829708"/>
            </a:xfrm>
            <a:custGeom>
              <a:avLst/>
              <a:gdLst>
                <a:gd name="T0" fmla="*/ 1056 w 12227"/>
                <a:gd name="T1" fmla="*/ 6452 h 10284"/>
                <a:gd name="T2" fmla="*/ 1643 w 12227"/>
                <a:gd name="T3" fmla="*/ 3418 h 10284"/>
                <a:gd name="T4" fmla="*/ 3512 w 12227"/>
                <a:gd name="T5" fmla="*/ 1315 h 10284"/>
                <a:gd name="T6" fmla="*/ 5605 w 12227"/>
                <a:gd name="T7" fmla="*/ 555 h 10284"/>
                <a:gd name="T8" fmla="*/ 5987 w 12227"/>
                <a:gd name="T9" fmla="*/ 597 h 10284"/>
                <a:gd name="T10" fmla="*/ 6467 w 12227"/>
                <a:gd name="T11" fmla="*/ 489 h 10284"/>
                <a:gd name="T12" fmla="*/ 8953 w 12227"/>
                <a:gd name="T13" fmla="*/ 977 h 10284"/>
                <a:gd name="T14" fmla="*/ 10860 w 12227"/>
                <a:gd name="T15" fmla="*/ 2754 h 10284"/>
                <a:gd name="T16" fmla="*/ 11151 w 12227"/>
                <a:gd name="T17" fmla="*/ 5406 h 10284"/>
                <a:gd name="T18" fmla="*/ 10365 w 12227"/>
                <a:gd name="T19" fmla="*/ 8130 h 10284"/>
                <a:gd name="T20" fmla="*/ 7718 w 12227"/>
                <a:gd name="T21" fmla="*/ 9602 h 10284"/>
                <a:gd name="T22" fmla="*/ 3733 w 12227"/>
                <a:gd name="T23" fmla="*/ 10266 h 10284"/>
                <a:gd name="T24" fmla="*/ 2293 w 12227"/>
                <a:gd name="T25" fmla="*/ 9810 h 10284"/>
                <a:gd name="T26" fmla="*/ 1056 w 12227"/>
                <a:gd name="T27" fmla="*/ 6452 h 10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227" h="10284">
                  <a:moveTo>
                    <a:pt x="1056" y="6452"/>
                  </a:moveTo>
                  <a:cubicBezTo>
                    <a:pt x="626" y="4432"/>
                    <a:pt x="1634" y="4807"/>
                    <a:pt x="1643" y="3418"/>
                  </a:cubicBezTo>
                  <a:cubicBezTo>
                    <a:pt x="1654" y="1663"/>
                    <a:pt x="3174" y="1884"/>
                    <a:pt x="3512" y="1315"/>
                  </a:cubicBezTo>
                  <a:cubicBezTo>
                    <a:pt x="4091" y="343"/>
                    <a:pt x="5028" y="403"/>
                    <a:pt x="5605" y="555"/>
                  </a:cubicBezTo>
                  <a:cubicBezTo>
                    <a:pt x="5730" y="588"/>
                    <a:pt x="5859" y="602"/>
                    <a:pt x="5987" y="597"/>
                  </a:cubicBezTo>
                  <a:cubicBezTo>
                    <a:pt x="6152" y="591"/>
                    <a:pt x="6308" y="537"/>
                    <a:pt x="6467" y="489"/>
                  </a:cubicBezTo>
                  <a:cubicBezTo>
                    <a:pt x="8077" y="0"/>
                    <a:pt x="8459" y="986"/>
                    <a:pt x="8953" y="977"/>
                  </a:cubicBezTo>
                  <a:cubicBezTo>
                    <a:pt x="11110" y="939"/>
                    <a:pt x="10263" y="2275"/>
                    <a:pt x="10860" y="2754"/>
                  </a:cubicBezTo>
                  <a:cubicBezTo>
                    <a:pt x="12227" y="3852"/>
                    <a:pt x="10782" y="4715"/>
                    <a:pt x="11151" y="5406"/>
                  </a:cubicBezTo>
                  <a:cubicBezTo>
                    <a:pt x="12025" y="7042"/>
                    <a:pt x="10054" y="6704"/>
                    <a:pt x="10365" y="8130"/>
                  </a:cubicBezTo>
                  <a:cubicBezTo>
                    <a:pt x="10724" y="9772"/>
                    <a:pt x="7741" y="9574"/>
                    <a:pt x="7718" y="9602"/>
                  </a:cubicBezTo>
                  <a:cubicBezTo>
                    <a:pt x="7222" y="10211"/>
                    <a:pt x="5040" y="10284"/>
                    <a:pt x="3733" y="10266"/>
                  </a:cubicBezTo>
                  <a:cubicBezTo>
                    <a:pt x="2174" y="10245"/>
                    <a:pt x="2950" y="10002"/>
                    <a:pt x="2293" y="9810"/>
                  </a:cubicBezTo>
                  <a:cubicBezTo>
                    <a:pt x="0" y="9140"/>
                    <a:pt x="1278" y="7494"/>
                    <a:pt x="1056" y="645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1" name="Freeform 142">
              <a:extLst>
                <a:ext uri="{FF2B5EF4-FFF2-40B4-BE49-F238E27FC236}">
                  <a16:creationId xmlns:a16="http://schemas.microsoft.com/office/drawing/2014/main" id="{A352F396-479E-4D11-AC72-FE20EA2D681C}"/>
                </a:ext>
              </a:extLst>
            </p:cNvPr>
            <p:cNvSpPr>
              <a:spLocks/>
            </p:cNvSpPr>
            <p:nvPr/>
          </p:nvSpPr>
          <p:spPr bwMode="auto">
            <a:xfrm>
              <a:off x="6631501" y="1732290"/>
              <a:ext cx="507045" cy="632757"/>
            </a:xfrm>
            <a:custGeom>
              <a:avLst/>
              <a:gdLst>
                <a:gd name="T0" fmla="*/ 6219 w 6301"/>
                <a:gd name="T1" fmla="*/ 2756 h 7861"/>
                <a:gd name="T2" fmla="*/ 5747 w 6301"/>
                <a:gd name="T3" fmla="*/ 2132 h 7861"/>
                <a:gd name="T4" fmla="*/ 5739 w 6301"/>
                <a:gd name="T5" fmla="*/ 1821 h 7861"/>
                <a:gd name="T6" fmla="*/ 5798 w 6301"/>
                <a:gd name="T7" fmla="*/ 1233 h 7861"/>
                <a:gd name="T8" fmla="*/ 5183 w 6301"/>
                <a:gd name="T9" fmla="*/ 0 h 7861"/>
                <a:gd name="T10" fmla="*/ 2721 w 6301"/>
                <a:gd name="T11" fmla="*/ 2047 h 7861"/>
                <a:gd name="T12" fmla="*/ 2721 w 6301"/>
                <a:gd name="T13" fmla="*/ 2047 h 7861"/>
                <a:gd name="T14" fmla="*/ 798 w 6301"/>
                <a:gd name="T15" fmla="*/ 7861 h 7861"/>
                <a:gd name="T16" fmla="*/ 4466 w 6301"/>
                <a:gd name="T17" fmla="*/ 7413 h 7861"/>
                <a:gd name="T18" fmla="*/ 4515 w 6301"/>
                <a:gd name="T19" fmla="*/ 5134 h 7861"/>
                <a:gd name="T20" fmla="*/ 5961 w 6301"/>
                <a:gd name="T21" fmla="*/ 4829 h 7861"/>
                <a:gd name="T22" fmla="*/ 6065 w 6301"/>
                <a:gd name="T23" fmla="*/ 4055 h 7861"/>
                <a:gd name="T24" fmla="*/ 5669 w 6301"/>
                <a:gd name="T25" fmla="*/ 3867 h 7861"/>
                <a:gd name="T26" fmla="*/ 6039 w 6301"/>
                <a:gd name="T27" fmla="*/ 3511 h 7861"/>
                <a:gd name="T28" fmla="*/ 5928 w 6301"/>
                <a:gd name="T29" fmla="*/ 3234 h 7861"/>
                <a:gd name="T30" fmla="*/ 5964 w 6301"/>
                <a:gd name="T31" fmla="*/ 3174 h 7861"/>
                <a:gd name="T32" fmla="*/ 6219 w 6301"/>
                <a:gd name="T33" fmla="*/ 2756 h 7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01" h="7861">
                  <a:moveTo>
                    <a:pt x="6219" y="2756"/>
                  </a:moveTo>
                  <a:cubicBezTo>
                    <a:pt x="6167" y="2626"/>
                    <a:pt x="5860" y="2485"/>
                    <a:pt x="5747" y="2132"/>
                  </a:cubicBezTo>
                  <a:cubicBezTo>
                    <a:pt x="5715" y="2032"/>
                    <a:pt x="5714" y="1924"/>
                    <a:pt x="5739" y="1821"/>
                  </a:cubicBezTo>
                  <a:cubicBezTo>
                    <a:pt x="5793" y="1584"/>
                    <a:pt x="5810" y="1455"/>
                    <a:pt x="5798" y="1233"/>
                  </a:cubicBezTo>
                  <a:cubicBezTo>
                    <a:pt x="5771" y="720"/>
                    <a:pt x="5318" y="173"/>
                    <a:pt x="5183" y="0"/>
                  </a:cubicBezTo>
                  <a:cubicBezTo>
                    <a:pt x="5177" y="511"/>
                    <a:pt x="2781" y="385"/>
                    <a:pt x="2721" y="2047"/>
                  </a:cubicBezTo>
                  <a:cubicBezTo>
                    <a:pt x="2721" y="2050"/>
                    <a:pt x="2724" y="2046"/>
                    <a:pt x="2721" y="2047"/>
                  </a:cubicBezTo>
                  <a:cubicBezTo>
                    <a:pt x="2721" y="2047"/>
                    <a:pt x="0" y="6455"/>
                    <a:pt x="798" y="7861"/>
                  </a:cubicBezTo>
                  <a:lnTo>
                    <a:pt x="4466" y="7413"/>
                  </a:lnTo>
                  <a:cubicBezTo>
                    <a:pt x="3913" y="6732"/>
                    <a:pt x="4193" y="5326"/>
                    <a:pt x="4515" y="5134"/>
                  </a:cubicBezTo>
                  <a:cubicBezTo>
                    <a:pt x="4737" y="5001"/>
                    <a:pt x="5769" y="5245"/>
                    <a:pt x="5961" y="4829"/>
                  </a:cubicBezTo>
                  <a:cubicBezTo>
                    <a:pt x="6120" y="4484"/>
                    <a:pt x="5809" y="4353"/>
                    <a:pt x="6065" y="4055"/>
                  </a:cubicBezTo>
                  <a:cubicBezTo>
                    <a:pt x="5969" y="4027"/>
                    <a:pt x="5497" y="3917"/>
                    <a:pt x="5669" y="3867"/>
                  </a:cubicBezTo>
                  <a:cubicBezTo>
                    <a:pt x="5882" y="3805"/>
                    <a:pt x="6039" y="3511"/>
                    <a:pt x="6039" y="3511"/>
                  </a:cubicBezTo>
                  <a:cubicBezTo>
                    <a:pt x="5971" y="3448"/>
                    <a:pt x="5908" y="3308"/>
                    <a:pt x="5928" y="3234"/>
                  </a:cubicBezTo>
                  <a:cubicBezTo>
                    <a:pt x="5934" y="3207"/>
                    <a:pt x="5938" y="3182"/>
                    <a:pt x="5964" y="3174"/>
                  </a:cubicBezTo>
                  <a:cubicBezTo>
                    <a:pt x="6111" y="3127"/>
                    <a:pt x="6301" y="2964"/>
                    <a:pt x="6219" y="2756"/>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Freeform 143">
              <a:extLst>
                <a:ext uri="{FF2B5EF4-FFF2-40B4-BE49-F238E27FC236}">
                  <a16:creationId xmlns:a16="http://schemas.microsoft.com/office/drawing/2014/main" id="{9EBCD040-DA2E-4818-8114-EFC9E08E169F}"/>
                </a:ext>
              </a:extLst>
            </p:cNvPr>
            <p:cNvSpPr>
              <a:spLocks/>
            </p:cNvSpPr>
            <p:nvPr/>
          </p:nvSpPr>
          <p:spPr bwMode="auto">
            <a:xfrm>
              <a:off x="7004449" y="1883145"/>
              <a:ext cx="71239" cy="16762"/>
            </a:xfrm>
            <a:custGeom>
              <a:avLst/>
              <a:gdLst>
                <a:gd name="T0" fmla="*/ 656 w 904"/>
                <a:gd name="T1" fmla="*/ 218 h 234"/>
                <a:gd name="T2" fmla="*/ 38 w 904"/>
                <a:gd name="T3" fmla="*/ 230 h 234"/>
                <a:gd name="T4" fmla="*/ 565 w 904"/>
                <a:gd name="T5" fmla="*/ 92 h 234"/>
                <a:gd name="T6" fmla="*/ 880 w 904"/>
                <a:gd name="T7" fmla="*/ 14 h 234"/>
                <a:gd name="T8" fmla="*/ 656 w 904"/>
                <a:gd name="T9" fmla="*/ 218 h 234"/>
              </a:gdLst>
              <a:ahLst/>
              <a:cxnLst>
                <a:cxn ang="0">
                  <a:pos x="T0" y="T1"/>
                </a:cxn>
                <a:cxn ang="0">
                  <a:pos x="T2" y="T3"/>
                </a:cxn>
                <a:cxn ang="0">
                  <a:pos x="T4" y="T5"/>
                </a:cxn>
                <a:cxn ang="0">
                  <a:pos x="T6" y="T7"/>
                </a:cxn>
                <a:cxn ang="0">
                  <a:pos x="T8" y="T9"/>
                </a:cxn>
              </a:cxnLst>
              <a:rect l="0" t="0" r="r" b="b"/>
              <a:pathLst>
                <a:path w="904" h="234">
                  <a:moveTo>
                    <a:pt x="656" y="218"/>
                  </a:moveTo>
                  <a:cubicBezTo>
                    <a:pt x="333" y="190"/>
                    <a:pt x="53" y="229"/>
                    <a:pt x="38" y="230"/>
                  </a:cubicBezTo>
                  <a:cubicBezTo>
                    <a:pt x="0" y="234"/>
                    <a:pt x="148" y="128"/>
                    <a:pt x="565" y="92"/>
                  </a:cubicBezTo>
                  <a:cubicBezTo>
                    <a:pt x="696" y="81"/>
                    <a:pt x="827" y="51"/>
                    <a:pt x="880" y="14"/>
                  </a:cubicBezTo>
                  <a:cubicBezTo>
                    <a:pt x="904" y="0"/>
                    <a:pt x="802" y="207"/>
                    <a:pt x="656" y="218"/>
                  </a:cubicBezTo>
                  <a:close/>
                </a:path>
              </a:pathLst>
            </a:custGeom>
            <a:solidFill>
              <a:srgbClr val="30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Freeform 144">
              <a:extLst>
                <a:ext uri="{FF2B5EF4-FFF2-40B4-BE49-F238E27FC236}">
                  <a16:creationId xmlns:a16="http://schemas.microsoft.com/office/drawing/2014/main" id="{F6430CDE-8973-4C82-98B8-DEFD11F11919}"/>
                </a:ext>
              </a:extLst>
            </p:cNvPr>
            <p:cNvSpPr>
              <a:spLocks/>
            </p:cNvSpPr>
            <p:nvPr/>
          </p:nvSpPr>
          <p:spPr bwMode="auto">
            <a:xfrm>
              <a:off x="7042165" y="1891526"/>
              <a:ext cx="16762" cy="20953"/>
            </a:xfrm>
            <a:custGeom>
              <a:avLst/>
              <a:gdLst>
                <a:gd name="T0" fmla="*/ 191 w 195"/>
                <a:gd name="T1" fmla="*/ 128 h 267"/>
                <a:gd name="T2" fmla="*/ 105 w 195"/>
                <a:gd name="T3" fmla="*/ 264 h 267"/>
                <a:gd name="T4" fmla="*/ 4 w 195"/>
                <a:gd name="T5" fmla="*/ 138 h 267"/>
                <a:gd name="T6" fmla="*/ 90 w 195"/>
                <a:gd name="T7" fmla="*/ 3 h 267"/>
                <a:gd name="T8" fmla="*/ 191 w 195"/>
                <a:gd name="T9" fmla="*/ 128 h 267"/>
              </a:gdLst>
              <a:ahLst/>
              <a:cxnLst>
                <a:cxn ang="0">
                  <a:pos x="T0" y="T1"/>
                </a:cxn>
                <a:cxn ang="0">
                  <a:pos x="T2" y="T3"/>
                </a:cxn>
                <a:cxn ang="0">
                  <a:pos x="T4" y="T5"/>
                </a:cxn>
                <a:cxn ang="0">
                  <a:pos x="T6" y="T7"/>
                </a:cxn>
                <a:cxn ang="0">
                  <a:pos x="T8" y="T9"/>
                </a:cxn>
              </a:cxnLst>
              <a:rect l="0" t="0" r="r" b="b"/>
              <a:pathLst>
                <a:path w="195" h="267">
                  <a:moveTo>
                    <a:pt x="191" y="128"/>
                  </a:moveTo>
                  <a:cubicBezTo>
                    <a:pt x="195" y="200"/>
                    <a:pt x="156" y="261"/>
                    <a:pt x="105" y="264"/>
                  </a:cubicBezTo>
                  <a:cubicBezTo>
                    <a:pt x="53" y="267"/>
                    <a:pt x="8" y="211"/>
                    <a:pt x="4" y="138"/>
                  </a:cubicBezTo>
                  <a:cubicBezTo>
                    <a:pt x="0" y="66"/>
                    <a:pt x="39" y="6"/>
                    <a:pt x="90" y="3"/>
                  </a:cubicBezTo>
                  <a:cubicBezTo>
                    <a:pt x="141" y="0"/>
                    <a:pt x="187" y="56"/>
                    <a:pt x="191" y="128"/>
                  </a:cubicBezTo>
                  <a:close/>
                </a:path>
              </a:pathLst>
            </a:custGeom>
            <a:solidFill>
              <a:srgbClr val="30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145">
              <a:extLst>
                <a:ext uri="{FF2B5EF4-FFF2-40B4-BE49-F238E27FC236}">
                  <a16:creationId xmlns:a16="http://schemas.microsoft.com/office/drawing/2014/main" id="{DC82FFF2-D245-484D-B810-40E1653CD56A}"/>
                </a:ext>
              </a:extLst>
            </p:cNvPr>
            <p:cNvSpPr>
              <a:spLocks/>
            </p:cNvSpPr>
            <p:nvPr/>
          </p:nvSpPr>
          <p:spPr bwMode="auto">
            <a:xfrm>
              <a:off x="6970927" y="1837051"/>
              <a:ext cx="117332" cy="37715"/>
            </a:xfrm>
            <a:custGeom>
              <a:avLst/>
              <a:gdLst>
                <a:gd name="T0" fmla="*/ 85 w 1436"/>
                <a:gd name="T1" fmla="*/ 460 h 493"/>
                <a:gd name="T2" fmla="*/ 762 w 1436"/>
                <a:gd name="T3" fmla="*/ 423 h 493"/>
                <a:gd name="T4" fmla="*/ 1234 w 1436"/>
                <a:gd name="T5" fmla="*/ 449 h 493"/>
                <a:gd name="T6" fmla="*/ 1432 w 1436"/>
                <a:gd name="T7" fmla="*/ 288 h 493"/>
                <a:gd name="T8" fmla="*/ 1392 w 1436"/>
                <a:gd name="T9" fmla="*/ 226 h 493"/>
                <a:gd name="T10" fmla="*/ 85 w 1436"/>
                <a:gd name="T11" fmla="*/ 460 h 493"/>
              </a:gdLst>
              <a:ahLst/>
              <a:cxnLst>
                <a:cxn ang="0">
                  <a:pos x="T0" y="T1"/>
                </a:cxn>
                <a:cxn ang="0">
                  <a:pos x="T2" y="T3"/>
                </a:cxn>
                <a:cxn ang="0">
                  <a:pos x="T4" y="T5"/>
                </a:cxn>
                <a:cxn ang="0">
                  <a:pos x="T6" y="T7"/>
                </a:cxn>
                <a:cxn ang="0">
                  <a:pos x="T8" y="T9"/>
                </a:cxn>
                <a:cxn ang="0">
                  <a:pos x="T10" y="T11"/>
                </a:cxn>
              </a:cxnLst>
              <a:rect l="0" t="0" r="r" b="b"/>
              <a:pathLst>
                <a:path w="1436" h="493">
                  <a:moveTo>
                    <a:pt x="85" y="460"/>
                  </a:moveTo>
                  <a:cubicBezTo>
                    <a:pt x="85" y="460"/>
                    <a:pt x="334" y="398"/>
                    <a:pt x="762" y="423"/>
                  </a:cubicBezTo>
                  <a:cubicBezTo>
                    <a:pt x="901" y="430"/>
                    <a:pt x="1061" y="482"/>
                    <a:pt x="1234" y="449"/>
                  </a:cubicBezTo>
                  <a:cubicBezTo>
                    <a:pt x="1360" y="425"/>
                    <a:pt x="1422" y="353"/>
                    <a:pt x="1432" y="288"/>
                  </a:cubicBezTo>
                  <a:cubicBezTo>
                    <a:pt x="1436" y="261"/>
                    <a:pt x="1418" y="232"/>
                    <a:pt x="1392" y="226"/>
                  </a:cubicBezTo>
                  <a:cubicBezTo>
                    <a:pt x="378" y="0"/>
                    <a:pt x="0" y="493"/>
                    <a:pt x="85" y="460"/>
                  </a:cubicBezTo>
                  <a:close/>
                </a:path>
              </a:pathLst>
            </a:custGeom>
            <a:solidFill>
              <a:srgbClr val="3014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146">
              <a:extLst>
                <a:ext uri="{FF2B5EF4-FFF2-40B4-BE49-F238E27FC236}">
                  <a16:creationId xmlns:a16="http://schemas.microsoft.com/office/drawing/2014/main" id="{A3EBA8B5-4439-4616-A94A-BCB9DA637190}"/>
                </a:ext>
              </a:extLst>
            </p:cNvPr>
            <p:cNvSpPr>
              <a:spLocks/>
            </p:cNvSpPr>
            <p:nvPr/>
          </p:nvSpPr>
          <p:spPr bwMode="auto">
            <a:xfrm>
              <a:off x="7071497" y="2034001"/>
              <a:ext cx="54477" cy="37715"/>
            </a:xfrm>
            <a:custGeom>
              <a:avLst/>
              <a:gdLst>
                <a:gd name="T0" fmla="*/ 0 w 694"/>
                <a:gd name="T1" fmla="*/ 22 h 425"/>
                <a:gd name="T2" fmla="*/ 514 w 694"/>
                <a:gd name="T3" fmla="*/ 4 h 425"/>
                <a:gd name="T4" fmla="*/ 649 w 694"/>
                <a:gd name="T5" fmla="*/ 233 h 425"/>
                <a:gd name="T6" fmla="*/ 0 w 694"/>
                <a:gd name="T7" fmla="*/ 22 h 425"/>
              </a:gdLst>
              <a:ahLst/>
              <a:cxnLst>
                <a:cxn ang="0">
                  <a:pos x="T0" y="T1"/>
                </a:cxn>
                <a:cxn ang="0">
                  <a:pos x="T2" y="T3"/>
                </a:cxn>
                <a:cxn ang="0">
                  <a:pos x="T4" y="T5"/>
                </a:cxn>
                <a:cxn ang="0">
                  <a:pos x="T6" y="T7"/>
                </a:cxn>
              </a:cxnLst>
              <a:rect l="0" t="0" r="r" b="b"/>
              <a:pathLst>
                <a:path w="694" h="425">
                  <a:moveTo>
                    <a:pt x="0" y="22"/>
                  </a:moveTo>
                  <a:cubicBezTo>
                    <a:pt x="52" y="37"/>
                    <a:pt x="439" y="0"/>
                    <a:pt x="514" y="4"/>
                  </a:cubicBezTo>
                  <a:cubicBezTo>
                    <a:pt x="582" y="9"/>
                    <a:pt x="694" y="109"/>
                    <a:pt x="649" y="233"/>
                  </a:cubicBezTo>
                  <a:cubicBezTo>
                    <a:pt x="579" y="425"/>
                    <a:pt x="110" y="246"/>
                    <a:pt x="0" y="22"/>
                  </a:cubicBez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6" name="Freeform 147">
              <a:extLst>
                <a:ext uri="{FF2B5EF4-FFF2-40B4-BE49-F238E27FC236}">
                  <a16:creationId xmlns:a16="http://schemas.microsoft.com/office/drawing/2014/main" id="{57E2AC37-3DFB-4E1F-953F-1868F8D81953}"/>
                </a:ext>
              </a:extLst>
            </p:cNvPr>
            <p:cNvSpPr>
              <a:spLocks/>
            </p:cNvSpPr>
            <p:nvPr/>
          </p:nvSpPr>
          <p:spPr bwMode="auto">
            <a:xfrm>
              <a:off x="7071497" y="2013050"/>
              <a:ext cx="54477" cy="33523"/>
            </a:xfrm>
            <a:custGeom>
              <a:avLst/>
              <a:gdLst>
                <a:gd name="T0" fmla="*/ 3 w 705"/>
                <a:gd name="T1" fmla="*/ 322 h 451"/>
                <a:gd name="T2" fmla="*/ 16 w 705"/>
                <a:gd name="T3" fmla="*/ 304 h 451"/>
                <a:gd name="T4" fmla="*/ 506 w 705"/>
                <a:gd name="T5" fmla="*/ 30 h 451"/>
                <a:gd name="T6" fmla="*/ 664 w 705"/>
                <a:gd name="T7" fmla="*/ 98 h 451"/>
                <a:gd name="T8" fmla="*/ 539 w 705"/>
                <a:gd name="T9" fmla="*/ 331 h 451"/>
                <a:gd name="T10" fmla="*/ 3 w 705"/>
                <a:gd name="T11" fmla="*/ 322 h 451"/>
              </a:gdLst>
              <a:ahLst/>
              <a:cxnLst>
                <a:cxn ang="0">
                  <a:pos x="T0" y="T1"/>
                </a:cxn>
                <a:cxn ang="0">
                  <a:pos x="T2" y="T3"/>
                </a:cxn>
                <a:cxn ang="0">
                  <a:pos x="T4" y="T5"/>
                </a:cxn>
                <a:cxn ang="0">
                  <a:pos x="T6" y="T7"/>
                </a:cxn>
                <a:cxn ang="0">
                  <a:pos x="T8" y="T9"/>
                </a:cxn>
                <a:cxn ang="0">
                  <a:pos x="T10" y="T11"/>
                </a:cxn>
              </a:cxnLst>
              <a:rect l="0" t="0" r="r" b="b"/>
              <a:pathLst>
                <a:path w="705" h="451">
                  <a:moveTo>
                    <a:pt x="3" y="322"/>
                  </a:moveTo>
                  <a:cubicBezTo>
                    <a:pt x="0" y="313"/>
                    <a:pt x="8" y="305"/>
                    <a:pt x="16" y="304"/>
                  </a:cubicBezTo>
                  <a:cubicBezTo>
                    <a:pt x="175" y="290"/>
                    <a:pt x="315" y="106"/>
                    <a:pt x="506" y="30"/>
                  </a:cubicBezTo>
                  <a:cubicBezTo>
                    <a:pt x="582" y="0"/>
                    <a:pt x="636" y="15"/>
                    <a:pt x="664" y="98"/>
                  </a:cubicBezTo>
                  <a:cubicBezTo>
                    <a:pt x="705" y="217"/>
                    <a:pt x="620" y="298"/>
                    <a:pt x="539" y="331"/>
                  </a:cubicBezTo>
                  <a:cubicBezTo>
                    <a:pt x="449" y="369"/>
                    <a:pt x="58" y="451"/>
                    <a:pt x="3" y="322"/>
                  </a:cubicBezTo>
                  <a:close/>
                </a:path>
              </a:pathLst>
            </a:custGeom>
            <a:solidFill>
              <a:srgbClr val="A20E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7" name="Freeform 148">
              <a:extLst>
                <a:ext uri="{FF2B5EF4-FFF2-40B4-BE49-F238E27FC236}">
                  <a16:creationId xmlns:a16="http://schemas.microsoft.com/office/drawing/2014/main" id="{D1A0F745-8D04-4818-8DE4-79002E09A195}"/>
                </a:ext>
              </a:extLst>
            </p:cNvPr>
            <p:cNvSpPr>
              <a:spLocks/>
            </p:cNvSpPr>
            <p:nvPr/>
          </p:nvSpPr>
          <p:spPr bwMode="auto">
            <a:xfrm>
              <a:off x="6375883" y="2264477"/>
              <a:ext cx="1022470" cy="938659"/>
            </a:xfrm>
            <a:custGeom>
              <a:avLst/>
              <a:gdLst>
                <a:gd name="T0" fmla="*/ 9983 w 12632"/>
                <a:gd name="T1" fmla="*/ 6999 h 11677"/>
                <a:gd name="T2" fmla="*/ 10458 w 12632"/>
                <a:gd name="T3" fmla="*/ 11281 h 11677"/>
                <a:gd name="T4" fmla="*/ 3457 w 12632"/>
                <a:gd name="T5" fmla="*/ 11677 h 11677"/>
                <a:gd name="T6" fmla="*/ 679 w 12632"/>
                <a:gd name="T7" fmla="*/ 5145 h 11677"/>
                <a:gd name="T8" fmla="*/ 0 w 12632"/>
                <a:gd name="T9" fmla="*/ 2505 h 11677"/>
                <a:gd name="T10" fmla="*/ 3716 w 12632"/>
                <a:gd name="T11" fmla="*/ 444 h 11677"/>
                <a:gd name="T12" fmla="*/ 5860 w 12632"/>
                <a:gd name="T13" fmla="*/ 760 h 11677"/>
                <a:gd name="T14" fmla="*/ 7328 w 12632"/>
                <a:gd name="T15" fmla="*/ 110 h 11677"/>
                <a:gd name="T16" fmla="*/ 11606 w 12632"/>
                <a:gd name="T17" fmla="*/ 1094 h 11677"/>
                <a:gd name="T18" fmla="*/ 10897 w 12632"/>
                <a:gd name="T19" fmla="*/ 6137 h 11677"/>
                <a:gd name="T20" fmla="*/ 9983 w 12632"/>
                <a:gd name="T21" fmla="*/ 6999 h 11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632" h="11677">
                  <a:moveTo>
                    <a:pt x="9983" y="6999"/>
                  </a:moveTo>
                  <a:lnTo>
                    <a:pt x="10458" y="11281"/>
                  </a:lnTo>
                  <a:lnTo>
                    <a:pt x="3457" y="11677"/>
                  </a:lnTo>
                  <a:lnTo>
                    <a:pt x="679" y="5145"/>
                  </a:lnTo>
                  <a:lnTo>
                    <a:pt x="0" y="2505"/>
                  </a:lnTo>
                  <a:cubicBezTo>
                    <a:pt x="705" y="811"/>
                    <a:pt x="3716" y="444"/>
                    <a:pt x="3716" y="444"/>
                  </a:cubicBezTo>
                  <a:cubicBezTo>
                    <a:pt x="3716" y="444"/>
                    <a:pt x="4813" y="855"/>
                    <a:pt x="5860" y="760"/>
                  </a:cubicBezTo>
                  <a:cubicBezTo>
                    <a:pt x="6894" y="666"/>
                    <a:pt x="7328" y="110"/>
                    <a:pt x="7328" y="110"/>
                  </a:cubicBezTo>
                  <a:cubicBezTo>
                    <a:pt x="7512" y="106"/>
                    <a:pt x="10795" y="0"/>
                    <a:pt x="11606" y="1094"/>
                  </a:cubicBezTo>
                  <a:cubicBezTo>
                    <a:pt x="12632" y="2475"/>
                    <a:pt x="11299" y="4554"/>
                    <a:pt x="10897" y="6137"/>
                  </a:cubicBezTo>
                  <a:cubicBezTo>
                    <a:pt x="10740" y="6753"/>
                    <a:pt x="9983" y="6999"/>
                    <a:pt x="9983" y="699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68" name="Freeform 149">
              <a:extLst>
                <a:ext uri="{FF2B5EF4-FFF2-40B4-BE49-F238E27FC236}">
                  <a16:creationId xmlns:a16="http://schemas.microsoft.com/office/drawing/2014/main" id="{573A383D-1904-40E4-A91A-D9D092339500}"/>
                </a:ext>
              </a:extLst>
            </p:cNvPr>
            <p:cNvSpPr>
              <a:spLocks/>
            </p:cNvSpPr>
            <p:nvPr/>
          </p:nvSpPr>
          <p:spPr bwMode="auto">
            <a:xfrm>
              <a:off x="6497407" y="1614957"/>
              <a:ext cx="595044" cy="733328"/>
            </a:xfrm>
            <a:custGeom>
              <a:avLst/>
              <a:gdLst>
                <a:gd name="T0" fmla="*/ 6539 w 7375"/>
                <a:gd name="T1" fmla="*/ 574 h 9106"/>
                <a:gd name="T2" fmla="*/ 6575 w 7375"/>
                <a:gd name="T3" fmla="*/ 2084 h 9106"/>
                <a:gd name="T4" fmla="*/ 5348 w 7375"/>
                <a:gd name="T5" fmla="*/ 3341 h 9106"/>
                <a:gd name="T6" fmla="*/ 4976 w 7375"/>
                <a:gd name="T7" fmla="*/ 4844 h 9106"/>
                <a:gd name="T8" fmla="*/ 4468 w 7375"/>
                <a:gd name="T9" fmla="*/ 7163 h 9106"/>
                <a:gd name="T10" fmla="*/ 2787 w 7375"/>
                <a:gd name="T11" fmla="*/ 8824 h 9106"/>
                <a:gd name="T12" fmla="*/ 0 w 7375"/>
                <a:gd name="T13" fmla="*/ 9106 h 9106"/>
                <a:gd name="T14" fmla="*/ 3062 w 7375"/>
                <a:gd name="T15" fmla="*/ 1545 h 9106"/>
                <a:gd name="T16" fmla="*/ 6539 w 7375"/>
                <a:gd name="T17" fmla="*/ 574 h 9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75" h="9106">
                  <a:moveTo>
                    <a:pt x="6539" y="574"/>
                  </a:moveTo>
                  <a:cubicBezTo>
                    <a:pt x="6539" y="574"/>
                    <a:pt x="7375" y="1646"/>
                    <a:pt x="6575" y="2084"/>
                  </a:cubicBezTo>
                  <a:cubicBezTo>
                    <a:pt x="6052" y="2370"/>
                    <a:pt x="5069" y="2318"/>
                    <a:pt x="5348" y="3341"/>
                  </a:cubicBezTo>
                  <a:cubicBezTo>
                    <a:pt x="5639" y="4408"/>
                    <a:pt x="5079" y="4466"/>
                    <a:pt x="4976" y="4844"/>
                  </a:cubicBezTo>
                  <a:cubicBezTo>
                    <a:pt x="4743" y="5691"/>
                    <a:pt x="5643" y="6373"/>
                    <a:pt x="4468" y="7163"/>
                  </a:cubicBezTo>
                  <a:cubicBezTo>
                    <a:pt x="3819" y="7599"/>
                    <a:pt x="3862" y="8819"/>
                    <a:pt x="2787" y="8824"/>
                  </a:cubicBezTo>
                  <a:cubicBezTo>
                    <a:pt x="1802" y="8828"/>
                    <a:pt x="917" y="8824"/>
                    <a:pt x="0" y="9106"/>
                  </a:cubicBezTo>
                  <a:cubicBezTo>
                    <a:pt x="0" y="9106"/>
                    <a:pt x="900" y="2391"/>
                    <a:pt x="3062" y="1545"/>
                  </a:cubicBezTo>
                  <a:cubicBezTo>
                    <a:pt x="5225" y="700"/>
                    <a:pt x="5991" y="0"/>
                    <a:pt x="6539" y="57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9" name="Freeform 150">
              <a:extLst>
                <a:ext uri="{FF2B5EF4-FFF2-40B4-BE49-F238E27FC236}">
                  <a16:creationId xmlns:a16="http://schemas.microsoft.com/office/drawing/2014/main" id="{A690F6A4-B7CB-4597-A7F2-B31FB6795AD8}"/>
                </a:ext>
              </a:extLst>
            </p:cNvPr>
            <p:cNvSpPr>
              <a:spLocks/>
            </p:cNvSpPr>
            <p:nvPr/>
          </p:nvSpPr>
          <p:spPr bwMode="auto">
            <a:xfrm>
              <a:off x="7850921" y="3119327"/>
              <a:ext cx="364571" cy="276569"/>
            </a:xfrm>
            <a:custGeom>
              <a:avLst/>
              <a:gdLst>
                <a:gd name="T0" fmla="*/ 4393 w 4471"/>
                <a:gd name="T1" fmla="*/ 2951 h 3392"/>
                <a:gd name="T2" fmla="*/ 4007 w 4471"/>
                <a:gd name="T3" fmla="*/ 2155 h 3392"/>
                <a:gd name="T4" fmla="*/ 2610 w 4471"/>
                <a:gd name="T5" fmla="*/ 1616 h 3392"/>
                <a:gd name="T6" fmla="*/ 713 w 4471"/>
                <a:gd name="T7" fmla="*/ 0 h 3392"/>
                <a:gd name="T8" fmla="*/ 0 w 4471"/>
                <a:gd name="T9" fmla="*/ 1650 h 3392"/>
                <a:gd name="T10" fmla="*/ 1978 w 4471"/>
                <a:gd name="T11" fmla="*/ 2921 h 3392"/>
                <a:gd name="T12" fmla="*/ 3882 w 4471"/>
                <a:gd name="T13" fmla="*/ 2778 h 3392"/>
                <a:gd name="T14" fmla="*/ 4046 w 4471"/>
                <a:gd name="T15" fmla="*/ 3155 h 3392"/>
                <a:gd name="T16" fmla="*/ 4393 w 4471"/>
                <a:gd name="T17" fmla="*/ 2951 h 3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71" h="3392">
                  <a:moveTo>
                    <a:pt x="4393" y="2951"/>
                  </a:moveTo>
                  <a:cubicBezTo>
                    <a:pt x="4344" y="2844"/>
                    <a:pt x="4226" y="2325"/>
                    <a:pt x="4007" y="2155"/>
                  </a:cubicBezTo>
                  <a:cubicBezTo>
                    <a:pt x="3851" y="2033"/>
                    <a:pt x="3545" y="1809"/>
                    <a:pt x="2610" y="1616"/>
                  </a:cubicBezTo>
                  <a:cubicBezTo>
                    <a:pt x="2374" y="1514"/>
                    <a:pt x="818" y="76"/>
                    <a:pt x="713" y="0"/>
                  </a:cubicBezTo>
                  <a:cubicBezTo>
                    <a:pt x="713" y="0"/>
                    <a:pt x="278" y="1215"/>
                    <a:pt x="0" y="1650"/>
                  </a:cubicBezTo>
                  <a:cubicBezTo>
                    <a:pt x="0" y="1650"/>
                    <a:pt x="1922" y="2807"/>
                    <a:pt x="1978" y="2921"/>
                  </a:cubicBezTo>
                  <a:cubicBezTo>
                    <a:pt x="2055" y="3145"/>
                    <a:pt x="3882" y="2778"/>
                    <a:pt x="3882" y="2778"/>
                  </a:cubicBezTo>
                  <a:cubicBezTo>
                    <a:pt x="3863" y="2697"/>
                    <a:pt x="3990" y="3041"/>
                    <a:pt x="4046" y="3155"/>
                  </a:cubicBezTo>
                  <a:cubicBezTo>
                    <a:pt x="4229" y="3392"/>
                    <a:pt x="4471" y="3175"/>
                    <a:pt x="4393" y="2951"/>
                  </a:cubicBez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151">
              <a:extLst>
                <a:ext uri="{FF2B5EF4-FFF2-40B4-BE49-F238E27FC236}">
                  <a16:creationId xmlns:a16="http://schemas.microsoft.com/office/drawing/2014/main" id="{06415938-4919-4A3E-AB49-5856E5E9426D}"/>
                </a:ext>
              </a:extLst>
            </p:cNvPr>
            <p:cNvSpPr>
              <a:spLocks/>
            </p:cNvSpPr>
            <p:nvPr/>
          </p:nvSpPr>
          <p:spPr bwMode="auto">
            <a:xfrm>
              <a:off x="7021212" y="2222572"/>
              <a:ext cx="1022470" cy="1135610"/>
            </a:xfrm>
            <a:custGeom>
              <a:avLst/>
              <a:gdLst>
                <a:gd name="T0" fmla="*/ 4882 w 12663"/>
                <a:gd name="T1" fmla="*/ 3175 h 14088"/>
                <a:gd name="T2" fmla="*/ 7916 w 12663"/>
                <a:gd name="T3" fmla="*/ 8219 h 14088"/>
                <a:gd name="T4" fmla="*/ 12663 w 12663"/>
                <a:gd name="T5" fmla="*/ 12171 h 14088"/>
                <a:gd name="T6" fmla="*/ 11485 w 12663"/>
                <a:gd name="T7" fmla="*/ 14088 h 14088"/>
                <a:gd name="T8" fmla="*/ 6306 w 12663"/>
                <a:gd name="T9" fmla="*/ 11203 h 14088"/>
                <a:gd name="T10" fmla="*/ 4258 w 12663"/>
                <a:gd name="T11" fmla="*/ 9543 h 14088"/>
                <a:gd name="T12" fmla="*/ 684 w 12663"/>
                <a:gd name="T13" fmla="*/ 5574 h 14088"/>
                <a:gd name="T14" fmla="*/ 1266 w 12663"/>
                <a:gd name="T15" fmla="*/ 1847 h 14088"/>
                <a:gd name="T16" fmla="*/ 4882 w 12663"/>
                <a:gd name="T17" fmla="*/ 3175 h 14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63" h="14088">
                  <a:moveTo>
                    <a:pt x="4882" y="3175"/>
                  </a:moveTo>
                  <a:cubicBezTo>
                    <a:pt x="5548" y="4155"/>
                    <a:pt x="7657" y="7784"/>
                    <a:pt x="7916" y="8219"/>
                  </a:cubicBezTo>
                  <a:lnTo>
                    <a:pt x="12663" y="12171"/>
                  </a:lnTo>
                  <a:lnTo>
                    <a:pt x="11485" y="14088"/>
                  </a:lnTo>
                  <a:lnTo>
                    <a:pt x="6306" y="11203"/>
                  </a:lnTo>
                  <a:cubicBezTo>
                    <a:pt x="5533" y="10773"/>
                    <a:pt x="4840" y="10211"/>
                    <a:pt x="4258" y="9543"/>
                  </a:cubicBezTo>
                  <a:cubicBezTo>
                    <a:pt x="3210" y="8339"/>
                    <a:pt x="1489" y="6383"/>
                    <a:pt x="684" y="5574"/>
                  </a:cubicBezTo>
                  <a:cubicBezTo>
                    <a:pt x="0" y="4887"/>
                    <a:pt x="628" y="2653"/>
                    <a:pt x="1266" y="1847"/>
                  </a:cubicBezTo>
                  <a:cubicBezTo>
                    <a:pt x="2730" y="0"/>
                    <a:pt x="3898" y="1726"/>
                    <a:pt x="4882" y="317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152">
              <a:extLst>
                <a:ext uri="{FF2B5EF4-FFF2-40B4-BE49-F238E27FC236}">
                  <a16:creationId xmlns:a16="http://schemas.microsoft.com/office/drawing/2014/main" id="{ACE1A792-FAAA-411E-B9F8-20BEAA379AB1}"/>
                </a:ext>
              </a:extLst>
            </p:cNvPr>
            <p:cNvSpPr>
              <a:spLocks/>
            </p:cNvSpPr>
            <p:nvPr/>
          </p:nvSpPr>
          <p:spPr bwMode="auto">
            <a:xfrm>
              <a:off x="7180448" y="2582950"/>
              <a:ext cx="108951" cy="603424"/>
            </a:xfrm>
            <a:custGeom>
              <a:avLst/>
              <a:gdLst>
                <a:gd name="T0" fmla="*/ 919 w 1352"/>
                <a:gd name="T1" fmla="*/ 794 h 7483"/>
                <a:gd name="T2" fmla="*/ 483 w 1352"/>
                <a:gd name="T3" fmla="*/ 45 h 7483"/>
                <a:gd name="T4" fmla="*/ 388 w 1352"/>
                <a:gd name="T5" fmla="*/ 20 h 7483"/>
                <a:gd name="T6" fmla="*/ 363 w 1352"/>
                <a:gd name="T7" fmla="*/ 115 h 7483"/>
                <a:gd name="T8" fmla="*/ 799 w 1352"/>
                <a:gd name="T9" fmla="*/ 864 h 7483"/>
                <a:gd name="T10" fmla="*/ 309 w 1352"/>
                <a:gd name="T11" fmla="*/ 2830 h 7483"/>
                <a:gd name="T12" fmla="*/ 47 w 1352"/>
                <a:gd name="T13" fmla="*/ 2953 h 7483"/>
                <a:gd name="T14" fmla="*/ 1 w 1352"/>
                <a:gd name="T15" fmla="*/ 3020 h 7483"/>
                <a:gd name="T16" fmla="*/ 411 w 1352"/>
                <a:gd name="T17" fmla="*/ 7415 h 7483"/>
                <a:gd name="T18" fmla="*/ 476 w 1352"/>
                <a:gd name="T19" fmla="*/ 7479 h 7483"/>
                <a:gd name="T20" fmla="*/ 528 w 1352"/>
                <a:gd name="T21" fmla="*/ 7405 h 7483"/>
                <a:gd name="T22" fmla="*/ 135 w 1352"/>
                <a:gd name="T23" fmla="*/ 3068 h 7483"/>
                <a:gd name="T24" fmla="*/ 381 w 1352"/>
                <a:gd name="T25" fmla="*/ 2949 h 7483"/>
                <a:gd name="T26" fmla="*/ 919 w 1352"/>
                <a:gd name="T27" fmla="*/ 794 h 7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2" h="7483">
                  <a:moveTo>
                    <a:pt x="919" y="794"/>
                  </a:moveTo>
                  <a:lnTo>
                    <a:pt x="483" y="45"/>
                  </a:lnTo>
                  <a:cubicBezTo>
                    <a:pt x="464" y="11"/>
                    <a:pt x="421" y="0"/>
                    <a:pt x="388" y="20"/>
                  </a:cubicBezTo>
                  <a:cubicBezTo>
                    <a:pt x="355" y="39"/>
                    <a:pt x="343" y="81"/>
                    <a:pt x="363" y="115"/>
                  </a:cubicBezTo>
                  <a:lnTo>
                    <a:pt x="799" y="864"/>
                  </a:lnTo>
                  <a:cubicBezTo>
                    <a:pt x="1194" y="1543"/>
                    <a:pt x="974" y="2425"/>
                    <a:pt x="309" y="2830"/>
                  </a:cubicBezTo>
                  <a:cubicBezTo>
                    <a:pt x="226" y="2880"/>
                    <a:pt x="138" y="2922"/>
                    <a:pt x="47" y="2953"/>
                  </a:cubicBezTo>
                  <a:cubicBezTo>
                    <a:pt x="18" y="2963"/>
                    <a:pt x="0" y="2991"/>
                    <a:pt x="1" y="3020"/>
                  </a:cubicBezTo>
                  <a:cubicBezTo>
                    <a:pt x="1" y="3022"/>
                    <a:pt x="411" y="7415"/>
                    <a:pt x="411" y="7415"/>
                  </a:cubicBezTo>
                  <a:cubicBezTo>
                    <a:pt x="414" y="7454"/>
                    <a:pt x="437" y="7483"/>
                    <a:pt x="476" y="7479"/>
                  </a:cubicBezTo>
                  <a:cubicBezTo>
                    <a:pt x="514" y="7476"/>
                    <a:pt x="531" y="7443"/>
                    <a:pt x="528" y="7405"/>
                  </a:cubicBezTo>
                  <a:lnTo>
                    <a:pt x="135" y="3068"/>
                  </a:lnTo>
                  <a:cubicBezTo>
                    <a:pt x="220" y="3036"/>
                    <a:pt x="303" y="2996"/>
                    <a:pt x="381" y="2949"/>
                  </a:cubicBezTo>
                  <a:cubicBezTo>
                    <a:pt x="1111" y="2505"/>
                    <a:pt x="1352" y="1538"/>
                    <a:pt x="919" y="7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153">
              <a:extLst>
                <a:ext uri="{FF2B5EF4-FFF2-40B4-BE49-F238E27FC236}">
                  <a16:creationId xmlns:a16="http://schemas.microsoft.com/office/drawing/2014/main" id="{BFA9A97A-BCDA-459C-A46D-B98411CC2771}"/>
                </a:ext>
              </a:extLst>
            </p:cNvPr>
            <p:cNvSpPr>
              <a:spLocks/>
            </p:cNvSpPr>
            <p:nvPr/>
          </p:nvSpPr>
          <p:spPr bwMode="auto">
            <a:xfrm>
              <a:off x="6593786" y="3173801"/>
              <a:ext cx="1148182" cy="2422075"/>
            </a:xfrm>
            <a:custGeom>
              <a:avLst/>
              <a:gdLst>
                <a:gd name="T0" fmla="*/ 13368 w 14215"/>
                <a:gd name="T1" fmla="*/ 30056 h 30056"/>
                <a:gd name="T2" fmla="*/ 9135 w 14215"/>
                <a:gd name="T3" fmla="*/ 29986 h 30056"/>
                <a:gd name="T4" fmla="*/ 8394 w 14215"/>
                <a:gd name="T5" fmla="*/ 17215 h 30056"/>
                <a:gd name="T6" fmla="*/ 3808 w 14215"/>
                <a:gd name="T7" fmla="*/ 8890 h 30056"/>
                <a:gd name="T8" fmla="*/ 1364 w 14215"/>
                <a:gd name="T9" fmla="*/ 1268 h 30056"/>
                <a:gd name="T10" fmla="*/ 7794 w 14215"/>
                <a:gd name="T11" fmla="*/ 0 h 30056"/>
                <a:gd name="T12" fmla="*/ 8429 w 14215"/>
                <a:gd name="T13" fmla="*/ 3281 h 30056"/>
                <a:gd name="T14" fmla="*/ 14215 w 14215"/>
                <a:gd name="T15" fmla="*/ 16827 h 30056"/>
                <a:gd name="T16" fmla="*/ 13368 w 14215"/>
                <a:gd name="T17" fmla="*/ 30056 h 30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215" h="30056">
                  <a:moveTo>
                    <a:pt x="13368" y="30056"/>
                  </a:moveTo>
                  <a:lnTo>
                    <a:pt x="9135" y="29986"/>
                  </a:lnTo>
                  <a:cubicBezTo>
                    <a:pt x="8994" y="27446"/>
                    <a:pt x="8535" y="21872"/>
                    <a:pt x="8394" y="17215"/>
                  </a:cubicBezTo>
                  <a:cubicBezTo>
                    <a:pt x="8394" y="17215"/>
                    <a:pt x="4710" y="10430"/>
                    <a:pt x="3808" y="8890"/>
                  </a:cubicBezTo>
                  <a:cubicBezTo>
                    <a:pt x="3387" y="8171"/>
                    <a:pt x="0" y="6198"/>
                    <a:pt x="1364" y="1268"/>
                  </a:cubicBezTo>
                  <a:cubicBezTo>
                    <a:pt x="1555" y="577"/>
                    <a:pt x="7794" y="0"/>
                    <a:pt x="7794" y="0"/>
                  </a:cubicBezTo>
                  <a:cubicBezTo>
                    <a:pt x="7925" y="500"/>
                    <a:pt x="8429" y="3281"/>
                    <a:pt x="8429" y="3281"/>
                  </a:cubicBezTo>
                  <a:cubicBezTo>
                    <a:pt x="8429" y="3281"/>
                    <a:pt x="14215" y="14282"/>
                    <a:pt x="14215" y="16827"/>
                  </a:cubicBezTo>
                  <a:cubicBezTo>
                    <a:pt x="14215" y="21205"/>
                    <a:pt x="13368" y="30056"/>
                    <a:pt x="13368" y="3005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154">
              <a:extLst>
                <a:ext uri="{FF2B5EF4-FFF2-40B4-BE49-F238E27FC236}">
                  <a16:creationId xmlns:a16="http://schemas.microsoft.com/office/drawing/2014/main" id="{4639B7EA-8B29-482C-950F-68BE8053F00F}"/>
                </a:ext>
              </a:extLst>
            </p:cNvPr>
            <p:cNvSpPr>
              <a:spLocks/>
            </p:cNvSpPr>
            <p:nvPr/>
          </p:nvSpPr>
          <p:spPr bwMode="auto">
            <a:xfrm>
              <a:off x="3484473" y="3328849"/>
              <a:ext cx="8690990" cy="1252943"/>
            </a:xfrm>
            <a:custGeom>
              <a:avLst/>
              <a:gdLst>
                <a:gd name="T0" fmla="*/ 107605 w 107605"/>
                <a:gd name="T1" fmla="*/ 0 h 15593"/>
                <a:gd name="T2" fmla="*/ 107605 w 107605"/>
                <a:gd name="T3" fmla="*/ 705 h 15593"/>
                <a:gd name="T4" fmla="*/ 9498 w 107605"/>
                <a:gd name="T5" fmla="*/ 705 h 15593"/>
                <a:gd name="T6" fmla="*/ 4646 w 107605"/>
                <a:gd name="T7" fmla="*/ 4073 h 15593"/>
                <a:gd name="T8" fmla="*/ 1796 w 107605"/>
                <a:gd name="T9" fmla="*/ 11845 h 15593"/>
                <a:gd name="T10" fmla="*/ 731 w 107605"/>
                <a:gd name="T11" fmla="*/ 15350 h 15593"/>
                <a:gd name="T12" fmla="*/ 396 w 107605"/>
                <a:gd name="T13" fmla="*/ 15593 h 15593"/>
                <a:gd name="T14" fmla="*/ 286 w 107605"/>
                <a:gd name="T15" fmla="*/ 15575 h 15593"/>
                <a:gd name="T16" fmla="*/ 61 w 107605"/>
                <a:gd name="T17" fmla="*/ 15130 h 15593"/>
                <a:gd name="T18" fmla="*/ 1119 w 107605"/>
                <a:gd name="T19" fmla="*/ 11647 h 15593"/>
                <a:gd name="T20" fmla="*/ 4032 w 107605"/>
                <a:gd name="T21" fmla="*/ 3724 h 15593"/>
                <a:gd name="T22" fmla="*/ 9498 w 107605"/>
                <a:gd name="T23" fmla="*/ 0 h 15593"/>
                <a:gd name="T24" fmla="*/ 107605 w 107605"/>
                <a:gd name="T25" fmla="*/ 0 h 15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605" h="15593">
                  <a:moveTo>
                    <a:pt x="107605" y="0"/>
                  </a:moveTo>
                  <a:lnTo>
                    <a:pt x="107605" y="705"/>
                  </a:lnTo>
                  <a:lnTo>
                    <a:pt x="9498" y="705"/>
                  </a:lnTo>
                  <a:cubicBezTo>
                    <a:pt x="7494" y="705"/>
                    <a:pt x="5952" y="1775"/>
                    <a:pt x="4646" y="4073"/>
                  </a:cubicBezTo>
                  <a:cubicBezTo>
                    <a:pt x="3454" y="6168"/>
                    <a:pt x="2611" y="9054"/>
                    <a:pt x="1796" y="11845"/>
                  </a:cubicBezTo>
                  <a:cubicBezTo>
                    <a:pt x="1457" y="13007"/>
                    <a:pt x="1106" y="14209"/>
                    <a:pt x="731" y="15350"/>
                  </a:cubicBezTo>
                  <a:cubicBezTo>
                    <a:pt x="682" y="15498"/>
                    <a:pt x="545" y="15593"/>
                    <a:pt x="396" y="15593"/>
                  </a:cubicBezTo>
                  <a:cubicBezTo>
                    <a:pt x="360" y="15593"/>
                    <a:pt x="323" y="15587"/>
                    <a:pt x="286" y="15575"/>
                  </a:cubicBezTo>
                  <a:cubicBezTo>
                    <a:pt x="101" y="15514"/>
                    <a:pt x="0" y="15315"/>
                    <a:pt x="61" y="15130"/>
                  </a:cubicBezTo>
                  <a:cubicBezTo>
                    <a:pt x="432" y="13999"/>
                    <a:pt x="781" y="12804"/>
                    <a:pt x="1119" y="11647"/>
                  </a:cubicBezTo>
                  <a:cubicBezTo>
                    <a:pt x="1945" y="8817"/>
                    <a:pt x="2800" y="5891"/>
                    <a:pt x="4032" y="3724"/>
                  </a:cubicBezTo>
                  <a:cubicBezTo>
                    <a:pt x="5457" y="1218"/>
                    <a:pt x="7245" y="0"/>
                    <a:pt x="9498" y="0"/>
                  </a:cubicBezTo>
                  <a:lnTo>
                    <a:pt x="107605" y="0"/>
                  </a:lnTo>
                  <a:close/>
                </a:path>
              </a:pathLst>
            </a:custGeom>
            <a:solidFill>
              <a:srgbClr val="FCBC00"/>
            </a:solidFill>
            <a:ln w="28575">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74" name="Freeform 155">
              <a:extLst>
                <a:ext uri="{FF2B5EF4-FFF2-40B4-BE49-F238E27FC236}">
                  <a16:creationId xmlns:a16="http://schemas.microsoft.com/office/drawing/2014/main" id="{1F4E1BBB-CCFD-46C8-B65A-3C8B3F3CA215}"/>
                </a:ext>
              </a:extLst>
            </p:cNvPr>
            <p:cNvSpPr>
              <a:spLocks/>
            </p:cNvSpPr>
            <p:nvPr/>
          </p:nvSpPr>
          <p:spPr bwMode="auto">
            <a:xfrm>
              <a:off x="10113762" y="3299514"/>
              <a:ext cx="188572" cy="108951"/>
            </a:xfrm>
            <a:custGeom>
              <a:avLst/>
              <a:gdLst>
                <a:gd name="T0" fmla="*/ 2117 w 2328"/>
                <a:gd name="T1" fmla="*/ 1142 h 1330"/>
                <a:gd name="T2" fmla="*/ 1701 w 2328"/>
                <a:gd name="T3" fmla="*/ 203 h 1330"/>
                <a:gd name="T4" fmla="*/ 1358 w 2328"/>
                <a:gd name="T5" fmla="*/ 54 h 1330"/>
                <a:gd name="T6" fmla="*/ 1254 w 2328"/>
                <a:gd name="T7" fmla="*/ 278 h 1330"/>
                <a:gd name="T8" fmla="*/ 918 w 2328"/>
                <a:gd name="T9" fmla="*/ 84 h 1330"/>
                <a:gd name="T10" fmla="*/ 741 w 2328"/>
                <a:gd name="T11" fmla="*/ 331 h 1330"/>
                <a:gd name="T12" fmla="*/ 467 w 2328"/>
                <a:gd name="T13" fmla="*/ 268 h 1330"/>
                <a:gd name="T14" fmla="*/ 409 w 2328"/>
                <a:gd name="T15" fmla="*/ 557 h 1330"/>
                <a:gd name="T16" fmla="*/ 422 w 2328"/>
                <a:gd name="T17" fmla="*/ 578 h 1330"/>
                <a:gd name="T18" fmla="*/ 144 w 2328"/>
                <a:gd name="T19" fmla="*/ 467 h 1330"/>
                <a:gd name="T20" fmla="*/ 42 w 2328"/>
                <a:gd name="T21" fmla="*/ 727 h 1330"/>
                <a:gd name="T22" fmla="*/ 353 w 2328"/>
                <a:gd name="T23" fmla="*/ 1213 h 1330"/>
                <a:gd name="T24" fmla="*/ 2117 w 2328"/>
                <a:gd name="T25" fmla="*/ 1142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8" h="1330">
                  <a:moveTo>
                    <a:pt x="2117" y="1142"/>
                  </a:moveTo>
                  <a:cubicBezTo>
                    <a:pt x="2328" y="1001"/>
                    <a:pt x="1872" y="378"/>
                    <a:pt x="1701" y="203"/>
                  </a:cubicBezTo>
                  <a:cubicBezTo>
                    <a:pt x="1620" y="121"/>
                    <a:pt x="1459" y="0"/>
                    <a:pt x="1358" y="54"/>
                  </a:cubicBezTo>
                  <a:cubicBezTo>
                    <a:pt x="1275" y="99"/>
                    <a:pt x="1236" y="192"/>
                    <a:pt x="1254" y="278"/>
                  </a:cubicBezTo>
                  <a:cubicBezTo>
                    <a:pt x="1254" y="278"/>
                    <a:pt x="1079" y="62"/>
                    <a:pt x="918" y="84"/>
                  </a:cubicBezTo>
                  <a:cubicBezTo>
                    <a:pt x="762" y="105"/>
                    <a:pt x="725" y="233"/>
                    <a:pt x="741" y="331"/>
                  </a:cubicBezTo>
                  <a:cubicBezTo>
                    <a:pt x="703" y="298"/>
                    <a:pt x="601" y="186"/>
                    <a:pt x="467" y="268"/>
                  </a:cubicBezTo>
                  <a:cubicBezTo>
                    <a:pt x="332" y="350"/>
                    <a:pt x="384" y="502"/>
                    <a:pt x="409" y="557"/>
                  </a:cubicBezTo>
                  <a:lnTo>
                    <a:pt x="422" y="578"/>
                  </a:lnTo>
                  <a:cubicBezTo>
                    <a:pt x="369" y="434"/>
                    <a:pt x="233" y="424"/>
                    <a:pt x="144" y="467"/>
                  </a:cubicBezTo>
                  <a:cubicBezTo>
                    <a:pt x="47" y="514"/>
                    <a:pt x="0" y="613"/>
                    <a:pt x="42" y="727"/>
                  </a:cubicBezTo>
                  <a:cubicBezTo>
                    <a:pt x="43" y="729"/>
                    <a:pt x="177" y="1177"/>
                    <a:pt x="353" y="1213"/>
                  </a:cubicBezTo>
                  <a:cubicBezTo>
                    <a:pt x="939" y="1330"/>
                    <a:pt x="1881" y="1300"/>
                    <a:pt x="2117" y="1142"/>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 name="Freeform 156">
              <a:extLst>
                <a:ext uri="{FF2B5EF4-FFF2-40B4-BE49-F238E27FC236}">
                  <a16:creationId xmlns:a16="http://schemas.microsoft.com/office/drawing/2014/main" id="{D7B6DCB5-B492-43CF-9BC3-03BABB1A7C22}"/>
                </a:ext>
              </a:extLst>
            </p:cNvPr>
            <p:cNvSpPr>
              <a:spLocks/>
            </p:cNvSpPr>
            <p:nvPr/>
          </p:nvSpPr>
          <p:spPr bwMode="auto">
            <a:xfrm>
              <a:off x="10260431" y="3324658"/>
              <a:ext cx="4192" cy="4192"/>
            </a:xfrm>
            <a:custGeom>
              <a:avLst/>
              <a:gdLst>
                <a:gd name="T0" fmla="*/ 5 w 5"/>
                <a:gd name="T1" fmla="*/ 13 h 13"/>
                <a:gd name="T2" fmla="*/ 5 w 5"/>
                <a:gd name="T3" fmla="*/ 9 h 13"/>
                <a:gd name="T4" fmla="*/ 5 w 5"/>
                <a:gd name="T5" fmla="*/ 13 h 13"/>
              </a:gdLst>
              <a:ahLst/>
              <a:cxnLst>
                <a:cxn ang="0">
                  <a:pos x="T0" y="T1"/>
                </a:cxn>
                <a:cxn ang="0">
                  <a:pos x="T2" y="T3"/>
                </a:cxn>
                <a:cxn ang="0">
                  <a:pos x="T4" y="T5"/>
                </a:cxn>
              </a:cxnLst>
              <a:rect l="0" t="0" r="r" b="b"/>
              <a:pathLst>
                <a:path w="5" h="13">
                  <a:moveTo>
                    <a:pt x="5" y="13"/>
                  </a:moveTo>
                  <a:lnTo>
                    <a:pt x="5" y="9"/>
                  </a:lnTo>
                  <a:cubicBezTo>
                    <a:pt x="1" y="0"/>
                    <a:pt x="0" y="0"/>
                    <a:pt x="5" y="13"/>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 name="Freeform 157">
              <a:extLst>
                <a:ext uri="{FF2B5EF4-FFF2-40B4-BE49-F238E27FC236}">
                  <a16:creationId xmlns:a16="http://schemas.microsoft.com/office/drawing/2014/main" id="{57EB23CB-A62B-4A76-B209-D547F064AB4C}"/>
                </a:ext>
              </a:extLst>
            </p:cNvPr>
            <p:cNvSpPr>
              <a:spLocks/>
            </p:cNvSpPr>
            <p:nvPr/>
          </p:nvSpPr>
          <p:spPr bwMode="auto">
            <a:xfrm>
              <a:off x="10256238" y="3282752"/>
              <a:ext cx="58666" cy="96381"/>
            </a:xfrm>
            <a:custGeom>
              <a:avLst/>
              <a:gdLst>
                <a:gd name="T0" fmla="*/ 585 w 691"/>
                <a:gd name="T1" fmla="*/ 740 h 1199"/>
                <a:gd name="T2" fmla="*/ 101 w 691"/>
                <a:gd name="T3" fmla="*/ 0 h 1199"/>
                <a:gd name="T4" fmla="*/ 0 w 691"/>
                <a:gd name="T5" fmla="*/ 532 h 1199"/>
                <a:gd name="T6" fmla="*/ 268 w 691"/>
                <a:gd name="T7" fmla="*/ 987 h 1199"/>
                <a:gd name="T8" fmla="*/ 585 w 691"/>
                <a:gd name="T9" fmla="*/ 740 h 1199"/>
              </a:gdLst>
              <a:ahLst/>
              <a:cxnLst>
                <a:cxn ang="0">
                  <a:pos x="T0" y="T1"/>
                </a:cxn>
                <a:cxn ang="0">
                  <a:pos x="T2" y="T3"/>
                </a:cxn>
                <a:cxn ang="0">
                  <a:pos x="T4" y="T5"/>
                </a:cxn>
                <a:cxn ang="0">
                  <a:pos x="T6" y="T7"/>
                </a:cxn>
                <a:cxn ang="0">
                  <a:pos x="T8" y="T9"/>
                </a:cxn>
              </a:cxnLst>
              <a:rect l="0" t="0" r="r" b="b"/>
              <a:pathLst>
                <a:path w="691" h="1199">
                  <a:moveTo>
                    <a:pt x="585" y="740"/>
                  </a:moveTo>
                  <a:cubicBezTo>
                    <a:pt x="524" y="640"/>
                    <a:pt x="339" y="140"/>
                    <a:pt x="101" y="0"/>
                  </a:cubicBezTo>
                  <a:lnTo>
                    <a:pt x="0" y="532"/>
                  </a:lnTo>
                  <a:cubicBezTo>
                    <a:pt x="23" y="578"/>
                    <a:pt x="209" y="898"/>
                    <a:pt x="268" y="987"/>
                  </a:cubicBezTo>
                  <a:cubicBezTo>
                    <a:pt x="480" y="1199"/>
                    <a:pt x="691" y="952"/>
                    <a:pt x="585" y="740"/>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 name="Freeform 158">
              <a:extLst>
                <a:ext uri="{FF2B5EF4-FFF2-40B4-BE49-F238E27FC236}">
                  <a16:creationId xmlns:a16="http://schemas.microsoft.com/office/drawing/2014/main" id="{CF21CAC0-9E1C-4EC1-8A19-CC2BF3A3C6CC}"/>
                </a:ext>
              </a:extLst>
            </p:cNvPr>
            <p:cNvSpPr>
              <a:spLocks/>
            </p:cNvSpPr>
            <p:nvPr/>
          </p:nvSpPr>
          <p:spPr bwMode="auto">
            <a:xfrm>
              <a:off x="9439102" y="3186374"/>
              <a:ext cx="381332" cy="230476"/>
            </a:xfrm>
            <a:custGeom>
              <a:avLst/>
              <a:gdLst>
                <a:gd name="T0" fmla="*/ 4693 w 4693"/>
                <a:gd name="T1" fmla="*/ 1729 h 2822"/>
                <a:gd name="T2" fmla="*/ 4136 w 4693"/>
                <a:gd name="T3" fmla="*/ 1095 h 2822"/>
                <a:gd name="T4" fmla="*/ 2682 w 4693"/>
                <a:gd name="T5" fmla="*/ 741 h 2822"/>
                <a:gd name="T6" fmla="*/ 494 w 4693"/>
                <a:gd name="T7" fmla="*/ 0 h 2822"/>
                <a:gd name="T8" fmla="*/ 0 w 4693"/>
                <a:gd name="T9" fmla="*/ 1729 h 2822"/>
                <a:gd name="T10" fmla="*/ 2223 w 4693"/>
                <a:gd name="T11" fmla="*/ 2117 h 2822"/>
                <a:gd name="T12" fmla="*/ 2788 w 4693"/>
                <a:gd name="T13" fmla="*/ 2822 h 2822"/>
                <a:gd name="T14" fmla="*/ 4132 w 4693"/>
                <a:gd name="T15" fmla="*/ 1934 h 2822"/>
                <a:gd name="T16" fmla="*/ 4057 w 4693"/>
                <a:gd name="T17" fmla="*/ 1729 h 2822"/>
                <a:gd name="T18" fmla="*/ 4693 w 4693"/>
                <a:gd name="T19" fmla="*/ 1729 h 2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93" h="2822">
                  <a:moveTo>
                    <a:pt x="4693" y="1729"/>
                  </a:moveTo>
                  <a:cubicBezTo>
                    <a:pt x="4631" y="1629"/>
                    <a:pt x="4480" y="1270"/>
                    <a:pt x="4136" y="1095"/>
                  </a:cubicBezTo>
                  <a:cubicBezTo>
                    <a:pt x="3960" y="1004"/>
                    <a:pt x="3634" y="812"/>
                    <a:pt x="2682" y="741"/>
                  </a:cubicBezTo>
                  <a:cubicBezTo>
                    <a:pt x="2551" y="652"/>
                    <a:pt x="609" y="62"/>
                    <a:pt x="494" y="0"/>
                  </a:cubicBezTo>
                  <a:cubicBezTo>
                    <a:pt x="494" y="0"/>
                    <a:pt x="220" y="1262"/>
                    <a:pt x="0" y="1729"/>
                  </a:cubicBezTo>
                  <a:cubicBezTo>
                    <a:pt x="0" y="1729"/>
                    <a:pt x="2152" y="2011"/>
                    <a:pt x="2223" y="2117"/>
                  </a:cubicBezTo>
                  <a:cubicBezTo>
                    <a:pt x="2329" y="2329"/>
                    <a:pt x="2576" y="2752"/>
                    <a:pt x="2788" y="2822"/>
                  </a:cubicBezTo>
                  <a:cubicBezTo>
                    <a:pt x="2470" y="1764"/>
                    <a:pt x="4132" y="1934"/>
                    <a:pt x="4132" y="1934"/>
                  </a:cubicBezTo>
                  <a:cubicBezTo>
                    <a:pt x="4103" y="1857"/>
                    <a:pt x="4094" y="1798"/>
                    <a:pt x="4057" y="1729"/>
                  </a:cubicBezTo>
                  <a:lnTo>
                    <a:pt x="4693" y="1729"/>
                  </a:ln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 name="Freeform 159">
              <a:extLst>
                <a:ext uri="{FF2B5EF4-FFF2-40B4-BE49-F238E27FC236}">
                  <a16:creationId xmlns:a16="http://schemas.microsoft.com/office/drawing/2014/main" id="{6BD766D6-0EF7-4733-B8B1-2553E1984C9B}"/>
                </a:ext>
              </a:extLst>
            </p:cNvPr>
            <p:cNvSpPr>
              <a:spLocks/>
            </p:cNvSpPr>
            <p:nvPr/>
          </p:nvSpPr>
          <p:spPr bwMode="auto">
            <a:xfrm>
              <a:off x="9619290" y="3295325"/>
              <a:ext cx="171810" cy="125713"/>
            </a:xfrm>
            <a:custGeom>
              <a:avLst/>
              <a:gdLst>
                <a:gd name="T0" fmla="*/ 14 w 2111"/>
                <a:gd name="T1" fmla="*/ 224 h 1570"/>
                <a:gd name="T2" fmla="*/ 101 w 2111"/>
                <a:gd name="T3" fmla="*/ 655 h 1570"/>
                <a:gd name="T4" fmla="*/ 342 w 2111"/>
                <a:gd name="T5" fmla="*/ 1323 h 1570"/>
                <a:gd name="T6" fmla="*/ 648 w 2111"/>
                <a:gd name="T7" fmla="*/ 1537 h 1570"/>
                <a:gd name="T8" fmla="*/ 795 w 2111"/>
                <a:gd name="T9" fmla="*/ 1338 h 1570"/>
                <a:gd name="T10" fmla="*/ 1044 w 2111"/>
                <a:gd name="T11" fmla="*/ 1558 h 1570"/>
                <a:gd name="T12" fmla="*/ 1296 w 2111"/>
                <a:gd name="T13" fmla="*/ 1366 h 1570"/>
                <a:gd name="T14" fmla="*/ 1563 w 2111"/>
                <a:gd name="T15" fmla="*/ 1505 h 1570"/>
                <a:gd name="T16" fmla="*/ 1678 w 2111"/>
                <a:gd name="T17" fmla="*/ 1233 h 1570"/>
                <a:gd name="T18" fmla="*/ 1669 w 2111"/>
                <a:gd name="T19" fmla="*/ 1210 h 1570"/>
                <a:gd name="T20" fmla="*/ 1919 w 2111"/>
                <a:gd name="T21" fmla="*/ 1374 h 1570"/>
                <a:gd name="T22" fmla="*/ 2071 w 2111"/>
                <a:gd name="T23" fmla="*/ 1139 h 1570"/>
                <a:gd name="T24" fmla="*/ 1921 w 2111"/>
                <a:gd name="T25" fmla="*/ 293 h 1570"/>
                <a:gd name="T26" fmla="*/ 1929 w 2111"/>
                <a:gd name="T27" fmla="*/ 217 h 1570"/>
                <a:gd name="T28" fmla="*/ 14 w 2111"/>
                <a:gd name="T29" fmla="*/ 22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1" h="1570">
                  <a:moveTo>
                    <a:pt x="14" y="224"/>
                  </a:moveTo>
                  <a:cubicBezTo>
                    <a:pt x="0" y="404"/>
                    <a:pt x="41" y="484"/>
                    <a:pt x="101" y="655"/>
                  </a:cubicBezTo>
                  <a:cubicBezTo>
                    <a:pt x="181" y="878"/>
                    <a:pt x="208" y="1118"/>
                    <a:pt x="342" y="1323"/>
                  </a:cubicBezTo>
                  <a:cubicBezTo>
                    <a:pt x="404" y="1419"/>
                    <a:pt x="537" y="1570"/>
                    <a:pt x="648" y="1537"/>
                  </a:cubicBezTo>
                  <a:cubicBezTo>
                    <a:pt x="737" y="1509"/>
                    <a:pt x="794" y="1427"/>
                    <a:pt x="795" y="1338"/>
                  </a:cubicBezTo>
                  <a:cubicBezTo>
                    <a:pt x="795" y="1338"/>
                    <a:pt x="882" y="1547"/>
                    <a:pt x="1044" y="1558"/>
                  </a:cubicBezTo>
                  <a:cubicBezTo>
                    <a:pt x="1201" y="1568"/>
                    <a:pt x="1292" y="1465"/>
                    <a:pt x="1296" y="1366"/>
                  </a:cubicBezTo>
                  <a:cubicBezTo>
                    <a:pt x="1327" y="1405"/>
                    <a:pt x="1415" y="1558"/>
                    <a:pt x="1563" y="1505"/>
                  </a:cubicBezTo>
                  <a:cubicBezTo>
                    <a:pt x="1711" y="1451"/>
                    <a:pt x="1690" y="1292"/>
                    <a:pt x="1678" y="1233"/>
                  </a:cubicBezTo>
                  <a:lnTo>
                    <a:pt x="1669" y="1210"/>
                  </a:lnTo>
                  <a:cubicBezTo>
                    <a:pt x="1692" y="1362"/>
                    <a:pt x="1823" y="1398"/>
                    <a:pt x="1919" y="1374"/>
                  </a:cubicBezTo>
                  <a:cubicBezTo>
                    <a:pt x="2024" y="1347"/>
                    <a:pt x="2054" y="1244"/>
                    <a:pt x="2071" y="1139"/>
                  </a:cubicBezTo>
                  <a:cubicBezTo>
                    <a:pt x="2111" y="883"/>
                    <a:pt x="1921" y="293"/>
                    <a:pt x="1921" y="293"/>
                  </a:cubicBezTo>
                  <a:lnTo>
                    <a:pt x="1929" y="217"/>
                  </a:lnTo>
                  <a:cubicBezTo>
                    <a:pt x="1975" y="0"/>
                    <a:pt x="31" y="1"/>
                    <a:pt x="14" y="224"/>
                  </a:cubicBezTo>
                  <a:close/>
                </a:path>
              </a:pathLst>
            </a:custGeom>
            <a:solidFill>
              <a:srgbClr val="CF62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 name="Freeform 160">
              <a:extLst>
                <a:ext uri="{FF2B5EF4-FFF2-40B4-BE49-F238E27FC236}">
                  <a16:creationId xmlns:a16="http://schemas.microsoft.com/office/drawing/2014/main" id="{3FAC179B-A4BC-41A9-83EE-19FFD1B84E03}"/>
                </a:ext>
              </a:extLst>
            </p:cNvPr>
            <p:cNvSpPr>
              <a:spLocks/>
            </p:cNvSpPr>
            <p:nvPr/>
          </p:nvSpPr>
          <p:spPr bwMode="auto">
            <a:xfrm>
              <a:off x="8332823" y="2805043"/>
              <a:ext cx="1286469" cy="557329"/>
            </a:xfrm>
            <a:custGeom>
              <a:avLst/>
              <a:gdLst>
                <a:gd name="T0" fmla="*/ 3844 w 15926"/>
                <a:gd name="T1" fmla="*/ 0 h 6927"/>
                <a:gd name="T2" fmla="*/ 5847 w 15926"/>
                <a:gd name="T3" fmla="*/ 1135 h 6927"/>
                <a:gd name="T4" fmla="*/ 9805 w 15926"/>
                <a:gd name="T5" fmla="*/ 3493 h 6927"/>
                <a:gd name="T6" fmla="*/ 15926 w 15926"/>
                <a:gd name="T7" fmla="*/ 4520 h 6927"/>
                <a:gd name="T8" fmla="*/ 15569 w 15926"/>
                <a:gd name="T9" fmla="*/ 6927 h 6927"/>
                <a:gd name="T10" fmla="*/ 9064 w 15926"/>
                <a:gd name="T11" fmla="*/ 6492 h 6927"/>
                <a:gd name="T12" fmla="*/ 1095 w 15926"/>
                <a:gd name="T13" fmla="*/ 3970 h 6927"/>
                <a:gd name="T14" fmla="*/ 263 w 15926"/>
                <a:gd name="T15" fmla="*/ 772 h 6927"/>
                <a:gd name="T16" fmla="*/ 3844 w 15926"/>
                <a:gd name="T17" fmla="*/ 0 h 6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926" h="6927">
                  <a:moveTo>
                    <a:pt x="3844" y="0"/>
                  </a:moveTo>
                  <a:cubicBezTo>
                    <a:pt x="3844" y="0"/>
                    <a:pt x="5094" y="711"/>
                    <a:pt x="5847" y="1135"/>
                  </a:cubicBezTo>
                  <a:cubicBezTo>
                    <a:pt x="7015" y="1792"/>
                    <a:pt x="8351" y="2679"/>
                    <a:pt x="9805" y="3493"/>
                  </a:cubicBezTo>
                  <a:lnTo>
                    <a:pt x="15926" y="4520"/>
                  </a:lnTo>
                  <a:lnTo>
                    <a:pt x="15569" y="6927"/>
                  </a:lnTo>
                  <a:cubicBezTo>
                    <a:pt x="15569" y="6927"/>
                    <a:pt x="9311" y="6527"/>
                    <a:pt x="9064" y="6492"/>
                  </a:cubicBezTo>
                  <a:cubicBezTo>
                    <a:pt x="8554" y="6419"/>
                    <a:pt x="2629" y="4713"/>
                    <a:pt x="1095" y="3970"/>
                  </a:cubicBezTo>
                  <a:cubicBezTo>
                    <a:pt x="223" y="3547"/>
                    <a:pt x="0" y="1765"/>
                    <a:pt x="263" y="772"/>
                  </a:cubicBezTo>
                  <a:cubicBezTo>
                    <a:pt x="421" y="177"/>
                    <a:pt x="3844" y="0"/>
                    <a:pt x="3844"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0" name="Freeform 161">
              <a:extLst>
                <a:ext uri="{FF2B5EF4-FFF2-40B4-BE49-F238E27FC236}">
                  <a16:creationId xmlns:a16="http://schemas.microsoft.com/office/drawing/2014/main" id="{F42039B1-0F0E-4C3C-91B8-35A6445CD397}"/>
                </a:ext>
              </a:extLst>
            </p:cNvPr>
            <p:cNvSpPr>
              <a:spLocks/>
            </p:cNvSpPr>
            <p:nvPr/>
          </p:nvSpPr>
          <p:spPr bwMode="auto">
            <a:xfrm>
              <a:off x="8714154" y="2863709"/>
              <a:ext cx="896757" cy="322665"/>
            </a:xfrm>
            <a:custGeom>
              <a:avLst/>
              <a:gdLst>
                <a:gd name="T0" fmla="*/ 11079 w 11144"/>
                <a:gd name="T1" fmla="*/ 4034 h 4034"/>
                <a:gd name="T2" fmla="*/ 11069 w 11144"/>
                <a:gd name="T3" fmla="*/ 4033 h 4034"/>
                <a:gd name="T4" fmla="*/ 5070 w 11144"/>
                <a:gd name="T5" fmla="*/ 2848 h 4034"/>
                <a:gd name="T6" fmla="*/ 5051 w 11144"/>
                <a:gd name="T7" fmla="*/ 2841 h 4034"/>
                <a:gd name="T8" fmla="*/ 41 w 11144"/>
                <a:gd name="T9" fmla="*/ 125 h 4034"/>
                <a:gd name="T10" fmla="*/ 16 w 11144"/>
                <a:gd name="T11" fmla="*/ 41 h 4034"/>
                <a:gd name="T12" fmla="*/ 100 w 11144"/>
                <a:gd name="T13" fmla="*/ 16 h 4034"/>
                <a:gd name="T14" fmla="*/ 5100 w 11144"/>
                <a:gd name="T15" fmla="*/ 2728 h 4034"/>
                <a:gd name="T16" fmla="*/ 11088 w 11144"/>
                <a:gd name="T17" fmla="*/ 3911 h 4034"/>
                <a:gd name="T18" fmla="*/ 11139 w 11144"/>
                <a:gd name="T19" fmla="*/ 3982 h 4034"/>
                <a:gd name="T20" fmla="*/ 11079 w 11144"/>
                <a:gd name="T21" fmla="*/ 4034 h 40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144" h="4034">
                  <a:moveTo>
                    <a:pt x="11079" y="4034"/>
                  </a:moveTo>
                  <a:cubicBezTo>
                    <a:pt x="11075" y="4034"/>
                    <a:pt x="11072" y="4034"/>
                    <a:pt x="11069" y="4033"/>
                  </a:cubicBezTo>
                  <a:lnTo>
                    <a:pt x="5070" y="2848"/>
                  </a:lnTo>
                  <a:cubicBezTo>
                    <a:pt x="5063" y="2847"/>
                    <a:pt x="5057" y="2844"/>
                    <a:pt x="5051" y="2841"/>
                  </a:cubicBezTo>
                  <a:lnTo>
                    <a:pt x="41" y="125"/>
                  </a:lnTo>
                  <a:cubicBezTo>
                    <a:pt x="11" y="108"/>
                    <a:pt x="0" y="71"/>
                    <a:pt x="16" y="41"/>
                  </a:cubicBezTo>
                  <a:cubicBezTo>
                    <a:pt x="33" y="11"/>
                    <a:pt x="70" y="0"/>
                    <a:pt x="100" y="16"/>
                  </a:cubicBezTo>
                  <a:lnTo>
                    <a:pt x="5100" y="2728"/>
                  </a:lnTo>
                  <a:lnTo>
                    <a:pt x="11088" y="3911"/>
                  </a:lnTo>
                  <a:cubicBezTo>
                    <a:pt x="11122" y="3917"/>
                    <a:pt x="11144" y="3948"/>
                    <a:pt x="11139" y="3982"/>
                  </a:cubicBezTo>
                  <a:cubicBezTo>
                    <a:pt x="11134" y="4012"/>
                    <a:pt x="11108" y="4034"/>
                    <a:pt x="11079" y="4034"/>
                  </a:cubicBezTo>
                  <a:close/>
                </a:path>
              </a:pathLst>
            </a:custGeom>
            <a:solidFill>
              <a:srgbClr val="E1E8EC"/>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1" name="Freeform 162">
              <a:extLst>
                <a:ext uri="{FF2B5EF4-FFF2-40B4-BE49-F238E27FC236}">
                  <a16:creationId xmlns:a16="http://schemas.microsoft.com/office/drawing/2014/main" id="{F5990ACB-19D2-446A-B629-68CAF00C8347}"/>
                </a:ext>
              </a:extLst>
            </p:cNvPr>
            <p:cNvSpPr>
              <a:spLocks/>
            </p:cNvSpPr>
            <p:nvPr/>
          </p:nvSpPr>
          <p:spPr bwMode="auto">
            <a:xfrm>
              <a:off x="8525585" y="3190563"/>
              <a:ext cx="490283" cy="129905"/>
            </a:xfrm>
            <a:custGeom>
              <a:avLst/>
              <a:gdLst>
                <a:gd name="T0" fmla="*/ 5995 w 6063"/>
                <a:gd name="T1" fmla="*/ 1576 h 1576"/>
                <a:gd name="T2" fmla="*/ 5980 w 6063"/>
                <a:gd name="T3" fmla="*/ 1574 h 1576"/>
                <a:gd name="T4" fmla="*/ 53 w 6063"/>
                <a:gd name="T5" fmla="*/ 128 h 1576"/>
                <a:gd name="T6" fmla="*/ 8 w 6063"/>
                <a:gd name="T7" fmla="*/ 53 h 1576"/>
                <a:gd name="T8" fmla="*/ 83 w 6063"/>
                <a:gd name="T9" fmla="*/ 8 h 1576"/>
                <a:gd name="T10" fmla="*/ 6010 w 6063"/>
                <a:gd name="T11" fmla="*/ 1454 h 1576"/>
                <a:gd name="T12" fmla="*/ 6055 w 6063"/>
                <a:gd name="T13" fmla="*/ 1529 h 1576"/>
                <a:gd name="T14" fmla="*/ 5995 w 6063"/>
                <a:gd name="T15" fmla="*/ 1576 h 15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63" h="1576">
                  <a:moveTo>
                    <a:pt x="5995" y="1576"/>
                  </a:moveTo>
                  <a:cubicBezTo>
                    <a:pt x="5990" y="1576"/>
                    <a:pt x="5985" y="1575"/>
                    <a:pt x="5980" y="1574"/>
                  </a:cubicBezTo>
                  <a:lnTo>
                    <a:pt x="53" y="128"/>
                  </a:lnTo>
                  <a:cubicBezTo>
                    <a:pt x="21" y="120"/>
                    <a:pt x="0" y="86"/>
                    <a:pt x="8" y="53"/>
                  </a:cubicBezTo>
                  <a:cubicBezTo>
                    <a:pt x="16" y="20"/>
                    <a:pt x="50" y="0"/>
                    <a:pt x="83" y="8"/>
                  </a:cubicBezTo>
                  <a:lnTo>
                    <a:pt x="6010" y="1454"/>
                  </a:lnTo>
                  <a:cubicBezTo>
                    <a:pt x="6043" y="1462"/>
                    <a:pt x="6063" y="1496"/>
                    <a:pt x="6055" y="1529"/>
                  </a:cubicBezTo>
                  <a:cubicBezTo>
                    <a:pt x="6048" y="1557"/>
                    <a:pt x="6022" y="1576"/>
                    <a:pt x="5995" y="1576"/>
                  </a:cubicBezTo>
                  <a:close/>
                </a:path>
              </a:pathLst>
            </a:custGeom>
            <a:solidFill>
              <a:srgbClr val="E1E8EC"/>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Freeform 163">
              <a:extLst>
                <a:ext uri="{FF2B5EF4-FFF2-40B4-BE49-F238E27FC236}">
                  <a16:creationId xmlns:a16="http://schemas.microsoft.com/office/drawing/2014/main" id="{91EA543B-BEA2-4973-A14C-E10175643DF7}"/>
                </a:ext>
              </a:extLst>
            </p:cNvPr>
            <p:cNvSpPr>
              <a:spLocks/>
            </p:cNvSpPr>
            <p:nvPr/>
          </p:nvSpPr>
          <p:spPr bwMode="auto">
            <a:xfrm>
              <a:off x="8022732" y="3316276"/>
              <a:ext cx="163429" cy="100571"/>
            </a:xfrm>
            <a:custGeom>
              <a:avLst/>
              <a:gdLst>
                <a:gd name="T0" fmla="*/ 1826 w 2045"/>
                <a:gd name="T1" fmla="*/ 960 h 1242"/>
                <a:gd name="T2" fmla="*/ 1742 w 2045"/>
                <a:gd name="T3" fmla="*/ 233 h 1242"/>
                <a:gd name="T4" fmla="*/ 1422 w 2045"/>
                <a:gd name="T5" fmla="*/ 41 h 1242"/>
                <a:gd name="T6" fmla="*/ 1289 w 2045"/>
                <a:gd name="T7" fmla="*/ 250 h 1242"/>
                <a:gd name="T8" fmla="*/ 981 w 2045"/>
                <a:gd name="T9" fmla="*/ 14 h 1242"/>
                <a:gd name="T10" fmla="*/ 774 w 2045"/>
                <a:gd name="T11" fmla="*/ 236 h 1242"/>
                <a:gd name="T12" fmla="*/ 510 w 2045"/>
                <a:gd name="T13" fmla="*/ 138 h 1242"/>
                <a:gd name="T14" fmla="*/ 416 w 2045"/>
                <a:gd name="T15" fmla="*/ 418 h 1242"/>
                <a:gd name="T16" fmla="*/ 426 w 2045"/>
                <a:gd name="T17" fmla="*/ 440 h 1242"/>
                <a:gd name="T18" fmla="*/ 164 w 2045"/>
                <a:gd name="T19" fmla="*/ 294 h 1242"/>
                <a:gd name="T20" fmla="*/ 26 w 2045"/>
                <a:gd name="T21" fmla="*/ 572 h 1242"/>
                <a:gd name="T22" fmla="*/ 273 w 2045"/>
                <a:gd name="T23" fmla="*/ 1066 h 1242"/>
                <a:gd name="T24" fmla="*/ 1826 w 2045"/>
                <a:gd name="T25" fmla="*/ 960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45" h="1242">
                  <a:moveTo>
                    <a:pt x="1826" y="960"/>
                  </a:moveTo>
                  <a:cubicBezTo>
                    <a:pt x="2045" y="872"/>
                    <a:pt x="1890" y="428"/>
                    <a:pt x="1742" y="233"/>
                  </a:cubicBezTo>
                  <a:cubicBezTo>
                    <a:pt x="1673" y="142"/>
                    <a:pt x="1529" y="0"/>
                    <a:pt x="1422" y="41"/>
                  </a:cubicBezTo>
                  <a:cubicBezTo>
                    <a:pt x="1334" y="75"/>
                    <a:pt x="1283" y="162"/>
                    <a:pt x="1289" y="250"/>
                  </a:cubicBezTo>
                  <a:cubicBezTo>
                    <a:pt x="1289" y="250"/>
                    <a:pt x="1144" y="13"/>
                    <a:pt x="981" y="14"/>
                  </a:cubicBezTo>
                  <a:cubicBezTo>
                    <a:pt x="824" y="15"/>
                    <a:pt x="771" y="137"/>
                    <a:pt x="774" y="236"/>
                  </a:cubicBezTo>
                  <a:cubicBezTo>
                    <a:pt x="741" y="199"/>
                    <a:pt x="655" y="75"/>
                    <a:pt x="510" y="138"/>
                  </a:cubicBezTo>
                  <a:cubicBezTo>
                    <a:pt x="366" y="202"/>
                    <a:pt x="399" y="360"/>
                    <a:pt x="416" y="418"/>
                  </a:cubicBezTo>
                  <a:lnTo>
                    <a:pt x="426" y="440"/>
                  </a:lnTo>
                  <a:cubicBezTo>
                    <a:pt x="392" y="290"/>
                    <a:pt x="258" y="263"/>
                    <a:pt x="164" y="294"/>
                  </a:cubicBezTo>
                  <a:cubicBezTo>
                    <a:pt x="62" y="328"/>
                    <a:pt x="0" y="454"/>
                    <a:pt x="26" y="572"/>
                  </a:cubicBezTo>
                  <a:cubicBezTo>
                    <a:pt x="27" y="575"/>
                    <a:pt x="136" y="950"/>
                    <a:pt x="273" y="1066"/>
                  </a:cubicBezTo>
                  <a:cubicBezTo>
                    <a:pt x="447" y="1213"/>
                    <a:pt x="1120" y="1242"/>
                    <a:pt x="1826" y="960"/>
                  </a:cubicBez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 name="Freeform 164">
              <a:extLst>
                <a:ext uri="{FF2B5EF4-FFF2-40B4-BE49-F238E27FC236}">
                  <a16:creationId xmlns:a16="http://schemas.microsoft.com/office/drawing/2014/main" id="{261B0B53-0EF2-4BA6-A63C-068E87937244}"/>
                </a:ext>
              </a:extLst>
            </p:cNvPr>
            <p:cNvSpPr>
              <a:spLocks/>
            </p:cNvSpPr>
            <p:nvPr/>
          </p:nvSpPr>
          <p:spPr bwMode="auto">
            <a:xfrm>
              <a:off x="8148445" y="3295325"/>
              <a:ext cx="71239" cy="104762"/>
            </a:xfrm>
            <a:custGeom>
              <a:avLst/>
              <a:gdLst>
                <a:gd name="T0" fmla="*/ 847 w 925"/>
                <a:gd name="T1" fmla="*/ 846 h 1295"/>
                <a:gd name="T2" fmla="*/ 388 w 925"/>
                <a:gd name="T3" fmla="*/ 0 h 1295"/>
                <a:gd name="T4" fmla="*/ 0 w 925"/>
                <a:gd name="T5" fmla="*/ 247 h 1295"/>
                <a:gd name="T6" fmla="*/ 458 w 925"/>
                <a:gd name="T7" fmla="*/ 1058 h 1295"/>
                <a:gd name="T8" fmla="*/ 847 w 925"/>
                <a:gd name="T9" fmla="*/ 846 h 1295"/>
              </a:gdLst>
              <a:ahLst/>
              <a:cxnLst>
                <a:cxn ang="0">
                  <a:pos x="T0" y="T1"/>
                </a:cxn>
                <a:cxn ang="0">
                  <a:pos x="T2" y="T3"/>
                </a:cxn>
                <a:cxn ang="0">
                  <a:pos x="T4" y="T5"/>
                </a:cxn>
                <a:cxn ang="0">
                  <a:pos x="T6" y="T7"/>
                </a:cxn>
                <a:cxn ang="0">
                  <a:pos x="T8" y="T9"/>
                </a:cxn>
              </a:cxnLst>
              <a:rect l="0" t="0" r="r" b="b"/>
              <a:pathLst>
                <a:path w="925" h="1295">
                  <a:moveTo>
                    <a:pt x="847" y="846"/>
                  </a:moveTo>
                  <a:cubicBezTo>
                    <a:pt x="799" y="739"/>
                    <a:pt x="607" y="170"/>
                    <a:pt x="388" y="0"/>
                  </a:cubicBezTo>
                  <a:lnTo>
                    <a:pt x="0" y="247"/>
                  </a:lnTo>
                  <a:cubicBezTo>
                    <a:pt x="17" y="296"/>
                    <a:pt x="410" y="963"/>
                    <a:pt x="458" y="1058"/>
                  </a:cubicBezTo>
                  <a:cubicBezTo>
                    <a:pt x="640" y="1295"/>
                    <a:pt x="925" y="1070"/>
                    <a:pt x="847" y="846"/>
                  </a:cubicBez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165">
              <a:extLst>
                <a:ext uri="{FF2B5EF4-FFF2-40B4-BE49-F238E27FC236}">
                  <a16:creationId xmlns:a16="http://schemas.microsoft.com/office/drawing/2014/main" id="{A1B921F6-8089-477F-B111-1999F6FBCB41}"/>
                </a:ext>
              </a:extLst>
            </p:cNvPr>
            <p:cNvSpPr>
              <a:spLocks/>
            </p:cNvSpPr>
            <p:nvPr/>
          </p:nvSpPr>
          <p:spPr bwMode="auto">
            <a:xfrm>
              <a:off x="7121783" y="3186374"/>
              <a:ext cx="377141" cy="230476"/>
            </a:xfrm>
            <a:custGeom>
              <a:avLst/>
              <a:gdLst>
                <a:gd name="T0" fmla="*/ 4692 w 4692"/>
                <a:gd name="T1" fmla="*/ 1729 h 2822"/>
                <a:gd name="T2" fmla="*/ 4136 w 4692"/>
                <a:gd name="T3" fmla="*/ 1095 h 2822"/>
                <a:gd name="T4" fmla="*/ 2681 w 4692"/>
                <a:gd name="T5" fmla="*/ 741 h 2822"/>
                <a:gd name="T6" fmla="*/ 494 w 4692"/>
                <a:gd name="T7" fmla="*/ 0 h 2822"/>
                <a:gd name="T8" fmla="*/ 0 w 4692"/>
                <a:gd name="T9" fmla="*/ 1729 h 2822"/>
                <a:gd name="T10" fmla="*/ 2222 w 4692"/>
                <a:gd name="T11" fmla="*/ 2117 h 2822"/>
                <a:gd name="T12" fmla="*/ 2787 w 4692"/>
                <a:gd name="T13" fmla="*/ 2822 h 2822"/>
                <a:gd name="T14" fmla="*/ 4131 w 4692"/>
                <a:gd name="T15" fmla="*/ 1934 h 2822"/>
                <a:gd name="T16" fmla="*/ 4057 w 4692"/>
                <a:gd name="T17" fmla="*/ 1729 h 2822"/>
                <a:gd name="T18" fmla="*/ 4692 w 4692"/>
                <a:gd name="T19" fmla="*/ 1729 h 2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92" h="2822">
                  <a:moveTo>
                    <a:pt x="4692" y="1729"/>
                  </a:moveTo>
                  <a:cubicBezTo>
                    <a:pt x="4630" y="1629"/>
                    <a:pt x="4480" y="1270"/>
                    <a:pt x="4136" y="1095"/>
                  </a:cubicBezTo>
                  <a:cubicBezTo>
                    <a:pt x="3959" y="1004"/>
                    <a:pt x="3633" y="812"/>
                    <a:pt x="2681" y="741"/>
                  </a:cubicBezTo>
                  <a:cubicBezTo>
                    <a:pt x="2550" y="652"/>
                    <a:pt x="608" y="62"/>
                    <a:pt x="494" y="0"/>
                  </a:cubicBezTo>
                  <a:cubicBezTo>
                    <a:pt x="494" y="0"/>
                    <a:pt x="219" y="1262"/>
                    <a:pt x="0" y="1729"/>
                  </a:cubicBezTo>
                  <a:cubicBezTo>
                    <a:pt x="0" y="1729"/>
                    <a:pt x="2152" y="2011"/>
                    <a:pt x="2222" y="2117"/>
                  </a:cubicBezTo>
                  <a:cubicBezTo>
                    <a:pt x="2328" y="2329"/>
                    <a:pt x="2575" y="2752"/>
                    <a:pt x="2787" y="2822"/>
                  </a:cubicBezTo>
                  <a:cubicBezTo>
                    <a:pt x="2469" y="1764"/>
                    <a:pt x="4131" y="1934"/>
                    <a:pt x="4131" y="1934"/>
                  </a:cubicBezTo>
                  <a:cubicBezTo>
                    <a:pt x="4102" y="1857"/>
                    <a:pt x="4093" y="1798"/>
                    <a:pt x="4057" y="1729"/>
                  </a:cubicBezTo>
                  <a:lnTo>
                    <a:pt x="4692" y="1729"/>
                  </a:ln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166">
              <a:extLst>
                <a:ext uri="{FF2B5EF4-FFF2-40B4-BE49-F238E27FC236}">
                  <a16:creationId xmlns:a16="http://schemas.microsoft.com/office/drawing/2014/main" id="{036BB17F-C022-4E2C-B1DD-044EBA071F5E}"/>
                </a:ext>
              </a:extLst>
            </p:cNvPr>
            <p:cNvSpPr>
              <a:spLocks/>
            </p:cNvSpPr>
            <p:nvPr/>
          </p:nvSpPr>
          <p:spPr bwMode="auto">
            <a:xfrm>
              <a:off x="7301974" y="3295325"/>
              <a:ext cx="167618" cy="125713"/>
            </a:xfrm>
            <a:custGeom>
              <a:avLst/>
              <a:gdLst>
                <a:gd name="T0" fmla="*/ 14 w 2112"/>
                <a:gd name="T1" fmla="*/ 224 h 1570"/>
                <a:gd name="T2" fmla="*/ 102 w 2112"/>
                <a:gd name="T3" fmla="*/ 655 h 1570"/>
                <a:gd name="T4" fmla="*/ 342 w 2112"/>
                <a:gd name="T5" fmla="*/ 1323 h 1570"/>
                <a:gd name="T6" fmla="*/ 648 w 2112"/>
                <a:gd name="T7" fmla="*/ 1537 h 1570"/>
                <a:gd name="T8" fmla="*/ 795 w 2112"/>
                <a:gd name="T9" fmla="*/ 1338 h 1570"/>
                <a:gd name="T10" fmla="*/ 1044 w 2112"/>
                <a:gd name="T11" fmla="*/ 1558 h 1570"/>
                <a:gd name="T12" fmla="*/ 1296 w 2112"/>
                <a:gd name="T13" fmla="*/ 1366 h 1570"/>
                <a:gd name="T14" fmla="*/ 1564 w 2112"/>
                <a:gd name="T15" fmla="*/ 1505 h 1570"/>
                <a:gd name="T16" fmla="*/ 1678 w 2112"/>
                <a:gd name="T17" fmla="*/ 1233 h 1570"/>
                <a:gd name="T18" fmla="*/ 1669 w 2112"/>
                <a:gd name="T19" fmla="*/ 1210 h 1570"/>
                <a:gd name="T20" fmla="*/ 1920 w 2112"/>
                <a:gd name="T21" fmla="*/ 1374 h 1570"/>
                <a:gd name="T22" fmla="*/ 2071 w 2112"/>
                <a:gd name="T23" fmla="*/ 1139 h 1570"/>
                <a:gd name="T24" fmla="*/ 1922 w 2112"/>
                <a:gd name="T25" fmla="*/ 293 h 1570"/>
                <a:gd name="T26" fmla="*/ 1930 w 2112"/>
                <a:gd name="T27" fmla="*/ 217 h 1570"/>
                <a:gd name="T28" fmla="*/ 14 w 2112"/>
                <a:gd name="T29" fmla="*/ 224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12" h="1570">
                  <a:moveTo>
                    <a:pt x="14" y="224"/>
                  </a:moveTo>
                  <a:cubicBezTo>
                    <a:pt x="0" y="404"/>
                    <a:pt x="41" y="484"/>
                    <a:pt x="102" y="655"/>
                  </a:cubicBezTo>
                  <a:cubicBezTo>
                    <a:pt x="182" y="878"/>
                    <a:pt x="208" y="1118"/>
                    <a:pt x="342" y="1323"/>
                  </a:cubicBezTo>
                  <a:cubicBezTo>
                    <a:pt x="405" y="1419"/>
                    <a:pt x="538" y="1570"/>
                    <a:pt x="648" y="1537"/>
                  </a:cubicBezTo>
                  <a:cubicBezTo>
                    <a:pt x="737" y="1509"/>
                    <a:pt x="795" y="1427"/>
                    <a:pt x="795" y="1338"/>
                  </a:cubicBezTo>
                  <a:cubicBezTo>
                    <a:pt x="795" y="1338"/>
                    <a:pt x="882" y="1547"/>
                    <a:pt x="1044" y="1558"/>
                  </a:cubicBezTo>
                  <a:cubicBezTo>
                    <a:pt x="1201" y="1568"/>
                    <a:pt x="1292" y="1465"/>
                    <a:pt x="1296" y="1366"/>
                  </a:cubicBezTo>
                  <a:cubicBezTo>
                    <a:pt x="1327" y="1405"/>
                    <a:pt x="1415" y="1558"/>
                    <a:pt x="1564" y="1505"/>
                  </a:cubicBezTo>
                  <a:cubicBezTo>
                    <a:pt x="1712" y="1451"/>
                    <a:pt x="1691" y="1292"/>
                    <a:pt x="1678" y="1233"/>
                  </a:cubicBezTo>
                  <a:lnTo>
                    <a:pt x="1669" y="1210"/>
                  </a:lnTo>
                  <a:cubicBezTo>
                    <a:pt x="1693" y="1362"/>
                    <a:pt x="1824" y="1398"/>
                    <a:pt x="1920" y="1374"/>
                  </a:cubicBezTo>
                  <a:cubicBezTo>
                    <a:pt x="2024" y="1347"/>
                    <a:pt x="2055" y="1244"/>
                    <a:pt x="2071" y="1139"/>
                  </a:cubicBezTo>
                  <a:cubicBezTo>
                    <a:pt x="2112" y="883"/>
                    <a:pt x="1922" y="293"/>
                    <a:pt x="1922" y="293"/>
                  </a:cubicBezTo>
                  <a:lnTo>
                    <a:pt x="1930" y="217"/>
                  </a:lnTo>
                  <a:cubicBezTo>
                    <a:pt x="1976" y="0"/>
                    <a:pt x="31" y="1"/>
                    <a:pt x="14" y="224"/>
                  </a:cubicBezTo>
                  <a:close/>
                </a:path>
              </a:pathLst>
            </a:custGeom>
            <a:solidFill>
              <a:srgbClr val="7219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167">
              <a:extLst>
                <a:ext uri="{FF2B5EF4-FFF2-40B4-BE49-F238E27FC236}">
                  <a16:creationId xmlns:a16="http://schemas.microsoft.com/office/drawing/2014/main" id="{8AE49496-77D2-4E11-8340-3C93024B2D23}"/>
                </a:ext>
              </a:extLst>
            </p:cNvPr>
            <p:cNvSpPr>
              <a:spLocks/>
            </p:cNvSpPr>
            <p:nvPr/>
          </p:nvSpPr>
          <p:spPr bwMode="auto">
            <a:xfrm>
              <a:off x="6266932" y="2272858"/>
              <a:ext cx="1060185" cy="1097895"/>
            </a:xfrm>
            <a:custGeom>
              <a:avLst/>
              <a:gdLst>
                <a:gd name="T0" fmla="*/ 5010 w 13088"/>
                <a:gd name="T1" fmla="*/ 4631 h 13662"/>
                <a:gd name="T2" fmla="*/ 6350 w 13088"/>
                <a:gd name="T3" fmla="*/ 9217 h 13662"/>
                <a:gd name="T4" fmla="*/ 13088 w 13088"/>
                <a:gd name="T5" fmla="*/ 11581 h 13662"/>
                <a:gd name="T6" fmla="*/ 12348 w 13088"/>
                <a:gd name="T7" fmla="*/ 13662 h 13662"/>
                <a:gd name="T8" fmla="*/ 5299 w 13088"/>
                <a:gd name="T9" fmla="*/ 12422 h 13662"/>
                <a:gd name="T10" fmla="*/ 2293 w 13088"/>
                <a:gd name="T11" fmla="*/ 9429 h 13662"/>
                <a:gd name="T12" fmla="*/ 1905 w 13088"/>
                <a:gd name="T13" fmla="*/ 1633 h 13662"/>
                <a:gd name="T14" fmla="*/ 5010 w 13088"/>
                <a:gd name="T15" fmla="*/ 4631 h 136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88" h="13662">
                  <a:moveTo>
                    <a:pt x="5010" y="4631"/>
                  </a:moveTo>
                  <a:cubicBezTo>
                    <a:pt x="5539" y="6889"/>
                    <a:pt x="5892" y="7630"/>
                    <a:pt x="6350" y="9217"/>
                  </a:cubicBezTo>
                  <a:lnTo>
                    <a:pt x="13088" y="11581"/>
                  </a:lnTo>
                  <a:lnTo>
                    <a:pt x="12348" y="13662"/>
                  </a:lnTo>
                  <a:lnTo>
                    <a:pt x="5299" y="12422"/>
                  </a:lnTo>
                  <a:cubicBezTo>
                    <a:pt x="3741" y="12088"/>
                    <a:pt x="2858" y="11122"/>
                    <a:pt x="2293" y="9429"/>
                  </a:cubicBezTo>
                  <a:cubicBezTo>
                    <a:pt x="1329" y="6535"/>
                    <a:pt x="0" y="3502"/>
                    <a:pt x="1905" y="1633"/>
                  </a:cubicBezTo>
                  <a:cubicBezTo>
                    <a:pt x="3568" y="0"/>
                    <a:pt x="4553" y="2682"/>
                    <a:pt x="5010" y="46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87" name="Freeform 168">
              <a:extLst>
                <a:ext uri="{FF2B5EF4-FFF2-40B4-BE49-F238E27FC236}">
                  <a16:creationId xmlns:a16="http://schemas.microsoft.com/office/drawing/2014/main" id="{9B0525EE-9A07-460E-8489-3420DDFCDF05}"/>
                </a:ext>
              </a:extLst>
            </p:cNvPr>
            <p:cNvSpPr>
              <a:spLocks/>
            </p:cNvSpPr>
            <p:nvPr/>
          </p:nvSpPr>
          <p:spPr bwMode="auto">
            <a:xfrm>
              <a:off x="6690167" y="2683522"/>
              <a:ext cx="469331" cy="465140"/>
            </a:xfrm>
            <a:custGeom>
              <a:avLst/>
              <a:gdLst>
                <a:gd name="T0" fmla="*/ 5748 w 5818"/>
                <a:gd name="T1" fmla="*/ 5810 h 5810"/>
                <a:gd name="T2" fmla="*/ 5725 w 5818"/>
                <a:gd name="T3" fmla="*/ 5805 h 5810"/>
                <a:gd name="T4" fmla="*/ 963 w 5818"/>
                <a:gd name="T5" fmla="*/ 3936 h 5810"/>
                <a:gd name="T6" fmla="*/ 925 w 5818"/>
                <a:gd name="T7" fmla="*/ 3893 h 5810"/>
                <a:gd name="T8" fmla="*/ 8 w 5818"/>
                <a:gd name="T9" fmla="*/ 83 h 5810"/>
                <a:gd name="T10" fmla="*/ 54 w 5818"/>
                <a:gd name="T11" fmla="*/ 8 h 5810"/>
                <a:gd name="T12" fmla="*/ 128 w 5818"/>
                <a:gd name="T13" fmla="*/ 54 h 5810"/>
                <a:gd name="T14" fmla="*/ 1038 w 5818"/>
                <a:gd name="T15" fmla="*/ 3833 h 5810"/>
                <a:gd name="T16" fmla="*/ 5770 w 5818"/>
                <a:gd name="T17" fmla="*/ 5691 h 5810"/>
                <a:gd name="T18" fmla="*/ 5805 w 5818"/>
                <a:gd name="T19" fmla="*/ 5771 h 5810"/>
                <a:gd name="T20" fmla="*/ 5748 w 5818"/>
                <a:gd name="T21" fmla="*/ 5810 h 5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18" h="5810">
                  <a:moveTo>
                    <a:pt x="5748" y="5810"/>
                  </a:moveTo>
                  <a:cubicBezTo>
                    <a:pt x="5740" y="5810"/>
                    <a:pt x="5733" y="5808"/>
                    <a:pt x="5725" y="5805"/>
                  </a:cubicBezTo>
                  <a:lnTo>
                    <a:pt x="963" y="3936"/>
                  </a:lnTo>
                  <a:cubicBezTo>
                    <a:pt x="944" y="3928"/>
                    <a:pt x="930" y="3912"/>
                    <a:pt x="925" y="3893"/>
                  </a:cubicBezTo>
                  <a:lnTo>
                    <a:pt x="8" y="83"/>
                  </a:lnTo>
                  <a:cubicBezTo>
                    <a:pt x="0" y="50"/>
                    <a:pt x="20" y="16"/>
                    <a:pt x="54" y="8"/>
                  </a:cubicBezTo>
                  <a:cubicBezTo>
                    <a:pt x="87" y="0"/>
                    <a:pt x="120" y="21"/>
                    <a:pt x="128" y="54"/>
                  </a:cubicBezTo>
                  <a:lnTo>
                    <a:pt x="1038" y="3833"/>
                  </a:lnTo>
                  <a:lnTo>
                    <a:pt x="5770" y="5691"/>
                  </a:lnTo>
                  <a:cubicBezTo>
                    <a:pt x="5802" y="5703"/>
                    <a:pt x="5818" y="5739"/>
                    <a:pt x="5805" y="5771"/>
                  </a:cubicBezTo>
                  <a:cubicBezTo>
                    <a:pt x="5796" y="5795"/>
                    <a:pt x="5772" y="5810"/>
                    <a:pt x="5748" y="581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169">
              <a:extLst>
                <a:ext uri="{FF2B5EF4-FFF2-40B4-BE49-F238E27FC236}">
                  <a16:creationId xmlns:a16="http://schemas.microsoft.com/office/drawing/2014/main" id="{0816710E-912F-446F-BB71-68C442EEE073}"/>
                </a:ext>
              </a:extLst>
            </p:cNvPr>
            <p:cNvSpPr>
              <a:spLocks/>
            </p:cNvSpPr>
            <p:nvPr/>
          </p:nvSpPr>
          <p:spPr bwMode="auto">
            <a:xfrm>
              <a:off x="6023885" y="3299514"/>
              <a:ext cx="188572" cy="104762"/>
            </a:xfrm>
            <a:custGeom>
              <a:avLst/>
              <a:gdLst>
                <a:gd name="T0" fmla="*/ 2117 w 2329"/>
                <a:gd name="T1" fmla="*/ 1142 h 1330"/>
                <a:gd name="T2" fmla="*/ 1700 w 2329"/>
                <a:gd name="T3" fmla="*/ 204 h 1330"/>
                <a:gd name="T4" fmla="*/ 1358 w 2329"/>
                <a:gd name="T5" fmla="*/ 55 h 1330"/>
                <a:gd name="T6" fmla="*/ 1253 w 2329"/>
                <a:gd name="T7" fmla="*/ 279 h 1330"/>
                <a:gd name="T8" fmla="*/ 917 w 2329"/>
                <a:gd name="T9" fmla="*/ 84 h 1330"/>
                <a:gd name="T10" fmla="*/ 741 w 2329"/>
                <a:gd name="T11" fmla="*/ 331 h 1330"/>
                <a:gd name="T12" fmla="*/ 467 w 2329"/>
                <a:gd name="T13" fmla="*/ 268 h 1330"/>
                <a:gd name="T14" fmla="*/ 409 w 2329"/>
                <a:gd name="T15" fmla="*/ 558 h 1330"/>
                <a:gd name="T16" fmla="*/ 422 w 2329"/>
                <a:gd name="T17" fmla="*/ 578 h 1330"/>
                <a:gd name="T18" fmla="*/ 144 w 2329"/>
                <a:gd name="T19" fmla="*/ 468 h 1330"/>
                <a:gd name="T20" fmla="*/ 42 w 2329"/>
                <a:gd name="T21" fmla="*/ 727 h 1330"/>
                <a:gd name="T22" fmla="*/ 353 w 2329"/>
                <a:gd name="T23" fmla="*/ 1213 h 1330"/>
                <a:gd name="T24" fmla="*/ 2117 w 2329"/>
                <a:gd name="T25" fmla="*/ 1142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9" h="1330">
                  <a:moveTo>
                    <a:pt x="2117" y="1142"/>
                  </a:moveTo>
                  <a:cubicBezTo>
                    <a:pt x="2329" y="1001"/>
                    <a:pt x="1872" y="378"/>
                    <a:pt x="1700" y="204"/>
                  </a:cubicBezTo>
                  <a:cubicBezTo>
                    <a:pt x="1619" y="122"/>
                    <a:pt x="1459" y="0"/>
                    <a:pt x="1358" y="55"/>
                  </a:cubicBezTo>
                  <a:cubicBezTo>
                    <a:pt x="1276" y="100"/>
                    <a:pt x="1236" y="192"/>
                    <a:pt x="1253" y="279"/>
                  </a:cubicBezTo>
                  <a:cubicBezTo>
                    <a:pt x="1253" y="279"/>
                    <a:pt x="1079" y="62"/>
                    <a:pt x="917" y="84"/>
                  </a:cubicBezTo>
                  <a:cubicBezTo>
                    <a:pt x="762" y="105"/>
                    <a:pt x="725" y="234"/>
                    <a:pt x="741" y="331"/>
                  </a:cubicBezTo>
                  <a:cubicBezTo>
                    <a:pt x="703" y="299"/>
                    <a:pt x="601" y="187"/>
                    <a:pt x="467" y="268"/>
                  </a:cubicBezTo>
                  <a:cubicBezTo>
                    <a:pt x="331" y="350"/>
                    <a:pt x="384" y="502"/>
                    <a:pt x="409" y="558"/>
                  </a:cubicBezTo>
                  <a:lnTo>
                    <a:pt x="422" y="578"/>
                  </a:lnTo>
                  <a:cubicBezTo>
                    <a:pt x="369" y="434"/>
                    <a:pt x="232" y="425"/>
                    <a:pt x="144" y="468"/>
                  </a:cubicBezTo>
                  <a:cubicBezTo>
                    <a:pt x="47" y="515"/>
                    <a:pt x="0" y="613"/>
                    <a:pt x="42" y="727"/>
                  </a:cubicBezTo>
                  <a:cubicBezTo>
                    <a:pt x="43" y="730"/>
                    <a:pt x="177" y="1178"/>
                    <a:pt x="353" y="1213"/>
                  </a:cubicBezTo>
                  <a:cubicBezTo>
                    <a:pt x="939" y="1330"/>
                    <a:pt x="1880" y="1300"/>
                    <a:pt x="2117" y="1142"/>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170">
              <a:extLst>
                <a:ext uri="{FF2B5EF4-FFF2-40B4-BE49-F238E27FC236}">
                  <a16:creationId xmlns:a16="http://schemas.microsoft.com/office/drawing/2014/main" id="{C257B965-4BDE-43CB-A69A-7D5AD3567963}"/>
                </a:ext>
              </a:extLst>
            </p:cNvPr>
            <p:cNvSpPr>
              <a:spLocks/>
            </p:cNvSpPr>
            <p:nvPr/>
          </p:nvSpPr>
          <p:spPr bwMode="auto">
            <a:xfrm>
              <a:off x="6157979" y="3270183"/>
              <a:ext cx="58666" cy="96381"/>
            </a:xfrm>
            <a:custGeom>
              <a:avLst/>
              <a:gdLst>
                <a:gd name="T0" fmla="*/ 585 w 691"/>
                <a:gd name="T1" fmla="*/ 741 h 1199"/>
                <a:gd name="T2" fmla="*/ 100 w 691"/>
                <a:gd name="T3" fmla="*/ 0 h 1199"/>
                <a:gd name="T4" fmla="*/ 0 w 691"/>
                <a:gd name="T5" fmla="*/ 532 h 1199"/>
                <a:gd name="T6" fmla="*/ 268 w 691"/>
                <a:gd name="T7" fmla="*/ 987 h 1199"/>
                <a:gd name="T8" fmla="*/ 585 w 691"/>
                <a:gd name="T9" fmla="*/ 741 h 1199"/>
              </a:gdLst>
              <a:ahLst/>
              <a:cxnLst>
                <a:cxn ang="0">
                  <a:pos x="T0" y="T1"/>
                </a:cxn>
                <a:cxn ang="0">
                  <a:pos x="T2" y="T3"/>
                </a:cxn>
                <a:cxn ang="0">
                  <a:pos x="T4" y="T5"/>
                </a:cxn>
                <a:cxn ang="0">
                  <a:pos x="T6" y="T7"/>
                </a:cxn>
                <a:cxn ang="0">
                  <a:pos x="T8" y="T9"/>
                </a:cxn>
              </a:cxnLst>
              <a:rect l="0" t="0" r="r" b="b"/>
              <a:pathLst>
                <a:path w="691" h="1199">
                  <a:moveTo>
                    <a:pt x="585" y="741"/>
                  </a:moveTo>
                  <a:cubicBezTo>
                    <a:pt x="523" y="641"/>
                    <a:pt x="338" y="141"/>
                    <a:pt x="100" y="0"/>
                  </a:cubicBezTo>
                  <a:lnTo>
                    <a:pt x="0" y="532"/>
                  </a:lnTo>
                  <a:cubicBezTo>
                    <a:pt x="22" y="578"/>
                    <a:pt x="208" y="899"/>
                    <a:pt x="268" y="987"/>
                  </a:cubicBezTo>
                  <a:cubicBezTo>
                    <a:pt x="479" y="1199"/>
                    <a:pt x="691" y="952"/>
                    <a:pt x="585" y="741"/>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171">
              <a:extLst>
                <a:ext uri="{FF2B5EF4-FFF2-40B4-BE49-F238E27FC236}">
                  <a16:creationId xmlns:a16="http://schemas.microsoft.com/office/drawing/2014/main" id="{91BD3538-EB71-48FB-875F-BBCDF340520C}"/>
                </a:ext>
              </a:extLst>
            </p:cNvPr>
            <p:cNvSpPr>
              <a:spLocks/>
            </p:cNvSpPr>
            <p:nvPr/>
          </p:nvSpPr>
          <p:spPr bwMode="auto">
            <a:xfrm>
              <a:off x="4603322" y="3265991"/>
              <a:ext cx="389713" cy="167618"/>
            </a:xfrm>
            <a:custGeom>
              <a:avLst/>
              <a:gdLst>
                <a:gd name="T0" fmla="*/ 4833 w 4833"/>
                <a:gd name="T1" fmla="*/ 776 h 2097"/>
                <a:gd name="T2" fmla="*/ 4196 w 4833"/>
                <a:gd name="T3" fmla="*/ 231 h 2097"/>
                <a:gd name="T4" fmla="*/ 2711 w 4833"/>
                <a:gd name="T5" fmla="*/ 39 h 2097"/>
                <a:gd name="T6" fmla="*/ 0 w 4833"/>
                <a:gd name="T7" fmla="*/ 0 h 2097"/>
                <a:gd name="T8" fmla="*/ 71 w 4833"/>
                <a:gd name="T9" fmla="*/ 1517 h 2097"/>
                <a:gd name="T10" fmla="*/ 2399 w 4833"/>
                <a:gd name="T11" fmla="*/ 1481 h 2097"/>
                <a:gd name="T12" fmla="*/ 3045 w 4833"/>
                <a:gd name="T13" fmla="*/ 2097 h 2097"/>
                <a:gd name="T14" fmla="*/ 4284 w 4833"/>
                <a:gd name="T15" fmla="*/ 1066 h 2097"/>
                <a:gd name="T16" fmla="*/ 4163 w 4833"/>
                <a:gd name="T17" fmla="*/ 776 h 2097"/>
                <a:gd name="T18" fmla="*/ 4833 w 4833"/>
                <a:gd name="T19" fmla="*/ 776 h 20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33" h="2097">
                  <a:moveTo>
                    <a:pt x="4833" y="776"/>
                  </a:moveTo>
                  <a:cubicBezTo>
                    <a:pt x="4761" y="683"/>
                    <a:pt x="4558" y="368"/>
                    <a:pt x="4196" y="231"/>
                  </a:cubicBezTo>
                  <a:cubicBezTo>
                    <a:pt x="4011" y="161"/>
                    <a:pt x="3916" y="35"/>
                    <a:pt x="2711" y="39"/>
                  </a:cubicBezTo>
                  <a:cubicBezTo>
                    <a:pt x="2554" y="40"/>
                    <a:pt x="120" y="48"/>
                    <a:pt x="0" y="0"/>
                  </a:cubicBezTo>
                  <a:cubicBezTo>
                    <a:pt x="0" y="0"/>
                    <a:pt x="238" y="1028"/>
                    <a:pt x="71" y="1517"/>
                  </a:cubicBezTo>
                  <a:cubicBezTo>
                    <a:pt x="71" y="1517"/>
                    <a:pt x="2392" y="1506"/>
                    <a:pt x="2399" y="1481"/>
                  </a:cubicBezTo>
                  <a:cubicBezTo>
                    <a:pt x="2527" y="1680"/>
                    <a:pt x="2827" y="2050"/>
                    <a:pt x="3045" y="2097"/>
                  </a:cubicBezTo>
                  <a:cubicBezTo>
                    <a:pt x="2613" y="1079"/>
                    <a:pt x="4284" y="1066"/>
                    <a:pt x="4284" y="1066"/>
                  </a:cubicBezTo>
                  <a:cubicBezTo>
                    <a:pt x="4246" y="992"/>
                    <a:pt x="4207" y="841"/>
                    <a:pt x="4163" y="776"/>
                  </a:cubicBezTo>
                  <a:lnTo>
                    <a:pt x="4833" y="776"/>
                  </a:ln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172">
              <a:extLst>
                <a:ext uri="{FF2B5EF4-FFF2-40B4-BE49-F238E27FC236}">
                  <a16:creationId xmlns:a16="http://schemas.microsoft.com/office/drawing/2014/main" id="{1DAE1936-9A31-4845-ACF5-6767F36F2571}"/>
                </a:ext>
              </a:extLst>
            </p:cNvPr>
            <p:cNvSpPr>
              <a:spLocks/>
            </p:cNvSpPr>
            <p:nvPr/>
          </p:nvSpPr>
          <p:spPr bwMode="auto">
            <a:xfrm>
              <a:off x="4796083" y="3299514"/>
              <a:ext cx="171810" cy="138285"/>
            </a:xfrm>
            <a:custGeom>
              <a:avLst/>
              <a:gdLst>
                <a:gd name="T0" fmla="*/ 8 w 2166"/>
                <a:gd name="T1" fmla="*/ 437 h 1718"/>
                <a:gd name="T2" fmla="*/ 143 w 2166"/>
                <a:gd name="T3" fmla="*/ 856 h 1718"/>
                <a:gd name="T4" fmla="*/ 454 w 2166"/>
                <a:gd name="T5" fmla="*/ 1494 h 1718"/>
                <a:gd name="T6" fmla="*/ 782 w 2166"/>
                <a:gd name="T7" fmla="*/ 1673 h 1718"/>
                <a:gd name="T8" fmla="*/ 906 w 2166"/>
                <a:gd name="T9" fmla="*/ 1459 h 1718"/>
                <a:gd name="T10" fmla="*/ 1178 w 2166"/>
                <a:gd name="T11" fmla="*/ 1650 h 1718"/>
                <a:gd name="T12" fmla="*/ 1408 w 2166"/>
                <a:gd name="T13" fmla="*/ 1432 h 1718"/>
                <a:gd name="T14" fmla="*/ 1689 w 2166"/>
                <a:gd name="T15" fmla="*/ 1540 h 1718"/>
                <a:gd name="T16" fmla="*/ 1772 w 2166"/>
                <a:gd name="T17" fmla="*/ 1257 h 1718"/>
                <a:gd name="T18" fmla="*/ 1761 w 2166"/>
                <a:gd name="T19" fmla="*/ 1235 h 1718"/>
                <a:gd name="T20" fmla="*/ 2028 w 2166"/>
                <a:gd name="T21" fmla="*/ 1371 h 1718"/>
                <a:gd name="T22" fmla="*/ 2153 w 2166"/>
                <a:gd name="T23" fmla="*/ 1122 h 1718"/>
                <a:gd name="T24" fmla="*/ 1912 w 2166"/>
                <a:gd name="T25" fmla="*/ 297 h 1718"/>
                <a:gd name="T26" fmla="*/ 1912 w 2166"/>
                <a:gd name="T27" fmla="*/ 220 h 1718"/>
                <a:gd name="T28" fmla="*/ 8 w 2166"/>
                <a:gd name="T29" fmla="*/ 437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66" h="1718">
                  <a:moveTo>
                    <a:pt x="8" y="437"/>
                  </a:moveTo>
                  <a:cubicBezTo>
                    <a:pt x="14" y="618"/>
                    <a:pt x="63" y="693"/>
                    <a:pt x="143" y="856"/>
                  </a:cubicBezTo>
                  <a:cubicBezTo>
                    <a:pt x="246" y="1069"/>
                    <a:pt x="299" y="1304"/>
                    <a:pt x="454" y="1494"/>
                  </a:cubicBezTo>
                  <a:cubicBezTo>
                    <a:pt x="527" y="1582"/>
                    <a:pt x="676" y="1718"/>
                    <a:pt x="782" y="1673"/>
                  </a:cubicBezTo>
                  <a:cubicBezTo>
                    <a:pt x="868" y="1635"/>
                    <a:pt x="916" y="1547"/>
                    <a:pt x="906" y="1459"/>
                  </a:cubicBezTo>
                  <a:cubicBezTo>
                    <a:pt x="906" y="1459"/>
                    <a:pt x="1015" y="1657"/>
                    <a:pt x="1178" y="1650"/>
                  </a:cubicBezTo>
                  <a:cubicBezTo>
                    <a:pt x="1335" y="1643"/>
                    <a:pt x="1415" y="1530"/>
                    <a:pt x="1408" y="1432"/>
                  </a:cubicBezTo>
                  <a:cubicBezTo>
                    <a:pt x="1442" y="1467"/>
                    <a:pt x="1547" y="1609"/>
                    <a:pt x="1689" y="1540"/>
                  </a:cubicBezTo>
                  <a:cubicBezTo>
                    <a:pt x="1830" y="1471"/>
                    <a:pt x="1792" y="1315"/>
                    <a:pt x="1772" y="1257"/>
                  </a:cubicBezTo>
                  <a:lnTo>
                    <a:pt x="1761" y="1235"/>
                  </a:lnTo>
                  <a:cubicBezTo>
                    <a:pt x="1801" y="1384"/>
                    <a:pt x="1936" y="1406"/>
                    <a:pt x="2028" y="1371"/>
                  </a:cubicBezTo>
                  <a:cubicBezTo>
                    <a:pt x="2129" y="1333"/>
                    <a:pt x="2148" y="1227"/>
                    <a:pt x="2153" y="1122"/>
                  </a:cubicBezTo>
                  <a:cubicBezTo>
                    <a:pt x="2166" y="863"/>
                    <a:pt x="1912" y="297"/>
                    <a:pt x="1912" y="297"/>
                  </a:cubicBezTo>
                  <a:lnTo>
                    <a:pt x="1912" y="220"/>
                  </a:lnTo>
                  <a:cubicBezTo>
                    <a:pt x="1933" y="0"/>
                    <a:pt x="0" y="214"/>
                    <a:pt x="8" y="437"/>
                  </a:cubicBezTo>
                  <a:close/>
                </a:path>
              </a:pathLst>
            </a:custGeom>
            <a:solidFill>
              <a:srgbClr val="FF8F6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173">
              <a:extLst>
                <a:ext uri="{FF2B5EF4-FFF2-40B4-BE49-F238E27FC236}">
                  <a16:creationId xmlns:a16="http://schemas.microsoft.com/office/drawing/2014/main" id="{F57549EE-D53D-472B-9DEA-285051E82349}"/>
                </a:ext>
              </a:extLst>
            </p:cNvPr>
            <p:cNvSpPr>
              <a:spLocks/>
            </p:cNvSpPr>
            <p:nvPr/>
          </p:nvSpPr>
          <p:spPr bwMode="auto">
            <a:xfrm>
              <a:off x="4016661" y="2670948"/>
              <a:ext cx="762661" cy="800375"/>
            </a:xfrm>
            <a:custGeom>
              <a:avLst/>
              <a:gdLst>
                <a:gd name="T0" fmla="*/ 9454 w 9454"/>
                <a:gd name="T1" fmla="*/ 7055 h 9959"/>
                <a:gd name="T2" fmla="*/ 5296 w 9454"/>
                <a:gd name="T3" fmla="*/ 6864 h 9959"/>
                <a:gd name="T4" fmla="*/ 5800 w 9454"/>
                <a:gd name="T5" fmla="*/ 6247 h 9959"/>
                <a:gd name="T6" fmla="*/ 7236 w 9454"/>
                <a:gd name="T7" fmla="*/ 4448 h 9959"/>
                <a:gd name="T8" fmla="*/ 7126 w 9454"/>
                <a:gd name="T9" fmla="*/ 1270 h 9959"/>
                <a:gd name="T10" fmla="*/ 3748 w 9454"/>
                <a:gd name="T11" fmla="*/ 1108 h 9959"/>
                <a:gd name="T12" fmla="*/ 1015 w 9454"/>
                <a:gd name="T13" fmla="*/ 6246 h 9959"/>
                <a:gd name="T14" fmla="*/ 3610 w 9454"/>
                <a:gd name="T15" fmla="*/ 9845 h 9959"/>
                <a:gd name="T16" fmla="*/ 9384 w 9454"/>
                <a:gd name="T17" fmla="*/ 9489 h 9959"/>
                <a:gd name="T18" fmla="*/ 9454 w 9454"/>
                <a:gd name="T19" fmla="*/ 7055 h 9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54" h="9959">
                  <a:moveTo>
                    <a:pt x="9454" y="7055"/>
                  </a:moveTo>
                  <a:lnTo>
                    <a:pt x="5296" y="6864"/>
                  </a:lnTo>
                  <a:cubicBezTo>
                    <a:pt x="5472" y="6654"/>
                    <a:pt x="5640" y="6448"/>
                    <a:pt x="5800" y="6247"/>
                  </a:cubicBezTo>
                  <a:cubicBezTo>
                    <a:pt x="6337" y="5570"/>
                    <a:pt x="7236" y="4448"/>
                    <a:pt x="7236" y="4448"/>
                  </a:cubicBezTo>
                  <a:cubicBezTo>
                    <a:pt x="7236" y="4448"/>
                    <a:pt x="7688" y="1519"/>
                    <a:pt x="7126" y="1270"/>
                  </a:cubicBezTo>
                  <a:cubicBezTo>
                    <a:pt x="6186" y="853"/>
                    <a:pt x="4727" y="0"/>
                    <a:pt x="3748" y="1108"/>
                  </a:cubicBezTo>
                  <a:cubicBezTo>
                    <a:pt x="3160" y="1774"/>
                    <a:pt x="1913" y="4061"/>
                    <a:pt x="1015" y="6246"/>
                  </a:cubicBezTo>
                  <a:cubicBezTo>
                    <a:pt x="0" y="8713"/>
                    <a:pt x="905" y="9959"/>
                    <a:pt x="3610" y="9845"/>
                  </a:cubicBezTo>
                  <a:cubicBezTo>
                    <a:pt x="6174" y="9736"/>
                    <a:pt x="9384" y="9489"/>
                    <a:pt x="9384" y="9489"/>
                  </a:cubicBezTo>
                  <a:lnTo>
                    <a:pt x="9454" y="7055"/>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174">
              <a:extLst>
                <a:ext uri="{FF2B5EF4-FFF2-40B4-BE49-F238E27FC236}">
                  <a16:creationId xmlns:a16="http://schemas.microsoft.com/office/drawing/2014/main" id="{FDCA81AA-2309-4AD9-BC90-7E220023F18E}"/>
                </a:ext>
              </a:extLst>
            </p:cNvPr>
            <p:cNvSpPr>
              <a:spLocks/>
            </p:cNvSpPr>
            <p:nvPr/>
          </p:nvSpPr>
          <p:spPr bwMode="auto">
            <a:xfrm>
              <a:off x="4372843" y="3198946"/>
              <a:ext cx="389713" cy="37715"/>
            </a:xfrm>
            <a:custGeom>
              <a:avLst/>
              <a:gdLst>
                <a:gd name="T0" fmla="*/ 4789 w 4853"/>
                <a:gd name="T1" fmla="*/ 469 h 469"/>
                <a:gd name="T2" fmla="*/ 4785 w 4853"/>
                <a:gd name="T3" fmla="*/ 469 h 469"/>
                <a:gd name="T4" fmla="*/ 59 w 4853"/>
                <a:gd name="T5" fmla="*/ 125 h 469"/>
                <a:gd name="T6" fmla="*/ 2 w 4853"/>
                <a:gd name="T7" fmla="*/ 59 h 469"/>
                <a:gd name="T8" fmla="*/ 68 w 4853"/>
                <a:gd name="T9" fmla="*/ 2 h 469"/>
                <a:gd name="T10" fmla="*/ 4794 w 4853"/>
                <a:gd name="T11" fmla="*/ 346 h 469"/>
                <a:gd name="T12" fmla="*/ 4851 w 4853"/>
                <a:gd name="T13" fmla="*/ 412 h 469"/>
                <a:gd name="T14" fmla="*/ 4789 w 4853"/>
                <a:gd name="T15" fmla="*/ 469 h 4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53" h="469">
                  <a:moveTo>
                    <a:pt x="4789" y="469"/>
                  </a:moveTo>
                  <a:cubicBezTo>
                    <a:pt x="4788" y="469"/>
                    <a:pt x="4786" y="469"/>
                    <a:pt x="4785" y="469"/>
                  </a:cubicBezTo>
                  <a:lnTo>
                    <a:pt x="59" y="125"/>
                  </a:lnTo>
                  <a:cubicBezTo>
                    <a:pt x="25" y="123"/>
                    <a:pt x="0" y="93"/>
                    <a:pt x="2" y="59"/>
                  </a:cubicBezTo>
                  <a:cubicBezTo>
                    <a:pt x="5" y="25"/>
                    <a:pt x="34" y="0"/>
                    <a:pt x="68" y="2"/>
                  </a:cubicBezTo>
                  <a:lnTo>
                    <a:pt x="4794" y="346"/>
                  </a:lnTo>
                  <a:cubicBezTo>
                    <a:pt x="4828" y="348"/>
                    <a:pt x="4853" y="378"/>
                    <a:pt x="4851" y="412"/>
                  </a:cubicBezTo>
                  <a:cubicBezTo>
                    <a:pt x="4848" y="444"/>
                    <a:pt x="4821" y="469"/>
                    <a:pt x="4789" y="469"/>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4" name="Freeform 175">
              <a:extLst>
                <a:ext uri="{FF2B5EF4-FFF2-40B4-BE49-F238E27FC236}">
                  <a16:creationId xmlns:a16="http://schemas.microsoft.com/office/drawing/2014/main" id="{95CCAAC9-EEEA-40A2-BF95-7A804F362EE8}"/>
                </a:ext>
              </a:extLst>
            </p:cNvPr>
            <p:cNvSpPr>
              <a:spLocks/>
            </p:cNvSpPr>
            <p:nvPr/>
          </p:nvSpPr>
          <p:spPr bwMode="auto">
            <a:xfrm>
              <a:off x="4393781" y="3077415"/>
              <a:ext cx="71239" cy="129905"/>
            </a:xfrm>
            <a:custGeom>
              <a:avLst/>
              <a:gdLst>
                <a:gd name="T0" fmla="*/ 70 w 881"/>
                <a:gd name="T1" fmla="*/ 1614 h 1614"/>
                <a:gd name="T2" fmla="*/ 43 w 881"/>
                <a:gd name="T3" fmla="*/ 1608 h 1614"/>
                <a:gd name="T4" fmla="*/ 15 w 881"/>
                <a:gd name="T5" fmla="*/ 1525 h 1614"/>
                <a:gd name="T6" fmla="*/ 756 w 881"/>
                <a:gd name="T7" fmla="*/ 43 h 1614"/>
                <a:gd name="T8" fmla="*/ 839 w 881"/>
                <a:gd name="T9" fmla="*/ 16 h 1614"/>
                <a:gd name="T10" fmla="*/ 866 w 881"/>
                <a:gd name="T11" fmla="*/ 99 h 1614"/>
                <a:gd name="T12" fmla="*/ 125 w 881"/>
                <a:gd name="T13" fmla="*/ 1580 h 1614"/>
                <a:gd name="T14" fmla="*/ 70 w 881"/>
                <a:gd name="T15" fmla="*/ 1614 h 16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1" h="1614">
                  <a:moveTo>
                    <a:pt x="70" y="1614"/>
                  </a:moveTo>
                  <a:cubicBezTo>
                    <a:pt x="61" y="1614"/>
                    <a:pt x="51" y="1612"/>
                    <a:pt x="43" y="1608"/>
                  </a:cubicBezTo>
                  <a:cubicBezTo>
                    <a:pt x="12" y="1593"/>
                    <a:pt x="0" y="1555"/>
                    <a:pt x="15" y="1525"/>
                  </a:cubicBezTo>
                  <a:lnTo>
                    <a:pt x="756" y="43"/>
                  </a:lnTo>
                  <a:cubicBezTo>
                    <a:pt x="771" y="13"/>
                    <a:pt x="808" y="0"/>
                    <a:pt x="839" y="16"/>
                  </a:cubicBezTo>
                  <a:cubicBezTo>
                    <a:pt x="869" y="31"/>
                    <a:pt x="881" y="68"/>
                    <a:pt x="866" y="99"/>
                  </a:cubicBezTo>
                  <a:lnTo>
                    <a:pt x="125" y="1580"/>
                  </a:lnTo>
                  <a:cubicBezTo>
                    <a:pt x="115" y="1602"/>
                    <a:pt x="93" y="1614"/>
                    <a:pt x="70" y="1614"/>
                  </a:cubicBezTo>
                  <a:close/>
                </a:path>
              </a:pathLst>
            </a:custGeom>
            <a:solidFill>
              <a:srgbClr val="6E180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2" name="Title 1">
            <a:extLst>
              <a:ext uri="{FF2B5EF4-FFF2-40B4-BE49-F238E27FC236}">
                <a16:creationId xmlns:a16="http://schemas.microsoft.com/office/drawing/2014/main" id="{B3B282D0-019A-40CD-8F50-E9E5A86C114B}"/>
              </a:ext>
            </a:extLst>
          </p:cNvPr>
          <p:cNvSpPr>
            <a:spLocks noGrp="1"/>
          </p:cNvSpPr>
          <p:nvPr>
            <p:ph type="title"/>
          </p:nvPr>
        </p:nvSpPr>
        <p:spPr/>
        <p:txBody>
          <a:bodyPr/>
          <a:lstStyle/>
          <a:p>
            <a:r>
              <a:rPr lang="en-GB">
                <a:solidFill>
                  <a:schemeClr val="bg1"/>
                </a:solidFill>
              </a:rPr>
              <a:t>Demonstration 2</a:t>
            </a:r>
          </a:p>
        </p:txBody>
      </p:sp>
      <p:pic>
        <p:nvPicPr>
          <p:cNvPr id="8" name="Picture 7">
            <a:extLst>
              <a:ext uri="{FF2B5EF4-FFF2-40B4-BE49-F238E27FC236}">
                <a16:creationId xmlns:a16="http://schemas.microsoft.com/office/drawing/2014/main" id="{C199E914-37C6-4D3C-B53F-31CD164C180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79897" t="12384" r="911" b="4631"/>
          <a:stretch/>
        </p:blipFill>
        <p:spPr>
          <a:xfrm>
            <a:off x="9179129" y="137941"/>
            <a:ext cx="2721871" cy="6582119"/>
          </a:xfrm>
          <a:prstGeom prst="rect">
            <a:avLst/>
          </a:prstGeom>
          <a:ln w="38100">
            <a:solidFill>
              <a:schemeClr val="accent1"/>
            </a:solidFill>
          </a:ln>
          <a:effectLst/>
        </p:spPr>
      </p:pic>
      <p:grpSp>
        <p:nvGrpSpPr>
          <p:cNvPr id="15" name="Group 14" descr="Exploring the missing alternative text, we have options to add a description or mark the image as decorative.">
            <a:extLst>
              <a:ext uri="{FF2B5EF4-FFF2-40B4-BE49-F238E27FC236}">
                <a16:creationId xmlns:a16="http://schemas.microsoft.com/office/drawing/2014/main" id="{7A76060B-C0F4-42CF-A969-C21E273F65B2}"/>
              </a:ext>
            </a:extLst>
          </p:cNvPr>
          <p:cNvGrpSpPr/>
          <p:nvPr/>
        </p:nvGrpSpPr>
        <p:grpSpPr>
          <a:xfrm>
            <a:off x="4855710" y="128941"/>
            <a:ext cx="3911774" cy="6600119"/>
            <a:chOff x="4855710" y="128941"/>
            <a:chExt cx="3911774" cy="6600119"/>
          </a:xfrm>
        </p:grpSpPr>
        <p:pic>
          <p:nvPicPr>
            <p:cNvPr id="10" name="Picture 9">
              <a:extLst>
                <a:ext uri="{FF2B5EF4-FFF2-40B4-BE49-F238E27FC236}">
                  <a16:creationId xmlns:a16="http://schemas.microsoft.com/office/drawing/2014/main" id="{BEE39C74-2663-4F08-B3B6-91D973FC3104}"/>
                </a:ext>
              </a:extLst>
            </p:cNvPr>
            <p:cNvPicPr>
              <a:picLocks noChangeAspect="1"/>
            </p:cNvPicPr>
            <p:nvPr/>
          </p:nvPicPr>
          <p:blipFill rotWithShape="1">
            <a:blip r:embed="rId4">
              <a:extLst>
                <a:ext uri="{28A0092B-C50C-407E-A947-70E740481C1C}">
                  <a14:useLocalDpi xmlns:a14="http://schemas.microsoft.com/office/drawing/2010/main" val="0"/>
                </a:ext>
              </a:extLst>
            </a:blip>
            <a:srcRect l="80093" t="12906" b="4417"/>
            <a:stretch/>
          </p:blipFill>
          <p:spPr>
            <a:xfrm>
              <a:off x="4855710" y="128941"/>
              <a:ext cx="2825129" cy="6600119"/>
            </a:xfrm>
            <a:prstGeom prst="rect">
              <a:avLst/>
            </a:prstGeom>
            <a:ln w="38100">
              <a:solidFill>
                <a:schemeClr val="accent1"/>
              </a:solidFill>
            </a:ln>
          </p:spPr>
        </p:pic>
        <p:sp>
          <p:nvSpPr>
            <p:cNvPr id="13" name="Arrow: Left 12">
              <a:extLst>
                <a:ext uri="{FF2B5EF4-FFF2-40B4-BE49-F238E27FC236}">
                  <a16:creationId xmlns:a16="http://schemas.microsoft.com/office/drawing/2014/main" id="{2B60BA64-ED7D-490F-ABCD-1BA6E20F1217}"/>
                </a:ext>
              </a:extLst>
            </p:cNvPr>
            <p:cNvSpPr/>
            <p:nvPr/>
          </p:nvSpPr>
          <p:spPr>
            <a:xfrm>
              <a:off x="8092484" y="3001500"/>
              <a:ext cx="675000" cy="855000"/>
            </a:xfrm>
            <a:prstGeom prst="leftArrow">
              <a:avLst/>
            </a:prstGeom>
            <a:solidFill>
              <a:srgbClr val="FCBC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6" name="Group 15" descr="Having selected that we wish to add a description, we have a text box in which to write it. There is still a check box available to mark the image as decorative if we wish.&#10;">
            <a:extLst>
              <a:ext uri="{FF2B5EF4-FFF2-40B4-BE49-F238E27FC236}">
                <a16:creationId xmlns:a16="http://schemas.microsoft.com/office/drawing/2014/main" id="{97A3FF0A-E7F0-46BA-A117-2518129AA1AB}"/>
              </a:ext>
            </a:extLst>
          </p:cNvPr>
          <p:cNvGrpSpPr/>
          <p:nvPr/>
        </p:nvGrpSpPr>
        <p:grpSpPr>
          <a:xfrm>
            <a:off x="532291" y="133016"/>
            <a:ext cx="3911774" cy="6591969"/>
            <a:chOff x="532291" y="133016"/>
            <a:chExt cx="3911774" cy="6591969"/>
          </a:xfrm>
        </p:grpSpPr>
        <p:pic>
          <p:nvPicPr>
            <p:cNvPr id="12" name="Picture 11">
              <a:extLst>
                <a:ext uri="{FF2B5EF4-FFF2-40B4-BE49-F238E27FC236}">
                  <a16:creationId xmlns:a16="http://schemas.microsoft.com/office/drawing/2014/main" id="{8CBE4753-BFEE-40B7-BE2F-F85FFDDCB9EC}"/>
                </a:ext>
              </a:extLst>
            </p:cNvPr>
            <p:cNvPicPr>
              <a:picLocks noChangeAspect="1"/>
            </p:cNvPicPr>
            <p:nvPr/>
          </p:nvPicPr>
          <p:blipFill rotWithShape="1">
            <a:blip r:embed="rId5">
              <a:extLst>
                <a:ext uri="{28A0092B-C50C-407E-A947-70E740481C1C}">
                  <a14:useLocalDpi xmlns:a14="http://schemas.microsoft.com/office/drawing/2010/main" val="0"/>
                </a:ext>
              </a:extLst>
            </a:blip>
            <a:srcRect l="75099" t="12384" r="4971" b="4465"/>
            <a:stretch/>
          </p:blipFill>
          <p:spPr>
            <a:xfrm>
              <a:off x="532291" y="133016"/>
              <a:ext cx="2825129" cy="6591969"/>
            </a:xfrm>
            <a:prstGeom prst="rect">
              <a:avLst/>
            </a:prstGeom>
            <a:ln w="38100">
              <a:solidFill>
                <a:schemeClr val="accent1"/>
              </a:solidFill>
            </a:ln>
          </p:spPr>
        </p:pic>
        <p:sp>
          <p:nvSpPr>
            <p:cNvPr id="14" name="Arrow: Left 13">
              <a:extLst>
                <a:ext uri="{FF2B5EF4-FFF2-40B4-BE49-F238E27FC236}">
                  <a16:creationId xmlns:a16="http://schemas.microsoft.com/office/drawing/2014/main" id="{FF1EF3FB-4D57-4CC0-9696-9B7399FD4EF3}"/>
                </a:ext>
              </a:extLst>
            </p:cNvPr>
            <p:cNvSpPr/>
            <p:nvPr/>
          </p:nvSpPr>
          <p:spPr>
            <a:xfrm>
              <a:off x="3769065" y="3001500"/>
              <a:ext cx="675000" cy="855000"/>
            </a:xfrm>
            <a:prstGeom prst="leftArrow">
              <a:avLst/>
            </a:prstGeom>
            <a:solidFill>
              <a:srgbClr val="FCBC00"/>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67363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42" presetClass="path" presetSubtype="0" accel="50000" decel="50000" fill="hold" nodeType="withEffect">
                                  <p:stCondLst>
                                    <p:cond delay="0"/>
                                  </p:stCondLst>
                                  <p:childTnLst>
                                    <p:animMotion origin="layout" path="M 1.45833E-6 -1.11111E-6 L -0.32331 0.00116 " pathEditMode="relative" rAng="0" ptsTypes="AA">
                                      <p:cBhvr>
                                        <p:cTn id="9" dur="2000" fill="hold"/>
                                        <p:tgtEl>
                                          <p:spTgt spid="17"/>
                                        </p:tgtEl>
                                        <p:attrNameLst>
                                          <p:attrName>ppt_x</p:attrName>
                                          <p:attrName>ppt_y</p:attrName>
                                        </p:attrNameLst>
                                      </p:cBhvr>
                                      <p:rCtr x="-16172" y="46"/>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xit" presetSubtype="0" fill="hold" nodeType="with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par>
                                <p:cTn id="18" presetID="10" presetClass="entr" presetSubtype="0"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fade">
                                      <p:cBhvr>
                                        <p:cTn id="20" dur="500"/>
                                        <p:tgtEl>
                                          <p:spTgt spid="95"/>
                                        </p:tgtEl>
                                      </p:cBhvr>
                                    </p:animEffect>
                                  </p:childTnLst>
                                </p:cTn>
                              </p:par>
                              <p:par>
                                <p:cTn id="21" presetID="42" presetClass="path" presetSubtype="0" accel="50000" decel="50000" fill="hold" nodeType="withEffect">
                                  <p:stCondLst>
                                    <p:cond delay="0"/>
                                  </p:stCondLst>
                                  <p:childTnLst>
                                    <p:animMotion origin="layout" path="M -1.875E-6 -4.07407E-6 L -0.28776 -0.00509 " pathEditMode="relative" rAng="0" ptsTypes="AA">
                                      <p:cBhvr>
                                        <p:cTn id="22" dur="2000" fill="hold"/>
                                        <p:tgtEl>
                                          <p:spTgt spid="95"/>
                                        </p:tgtEl>
                                        <p:attrNameLst>
                                          <p:attrName>ppt_x</p:attrName>
                                          <p:attrName>ppt_y</p:attrName>
                                        </p:attrNameLst>
                                      </p:cBhvr>
                                      <p:rCtr x="-14388"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4C9A2-A5B8-409E-A03A-C68210B97866}"/>
              </a:ext>
            </a:extLst>
          </p:cNvPr>
          <p:cNvSpPr>
            <a:spLocks noGrp="1"/>
          </p:cNvSpPr>
          <p:nvPr>
            <p:ph type="title"/>
          </p:nvPr>
        </p:nvSpPr>
        <p:spPr/>
        <p:txBody>
          <a:bodyPr/>
          <a:lstStyle/>
          <a:p>
            <a:r>
              <a:rPr lang="en-GB">
                <a:solidFill>
                  <a:schemeClr val="bg1"/>
                </a:solidFill>
              </a:rPr>
              <a:t>Demonstration 3</a:t>
            </a:r>
          </a:p>
        </p:txBody>
      </p:sp>
      <p:grpSp>
        <p:nvGrpSpPr>
          <p:cNvPr id="92" name="Group 91">
            <a:extLst>
              <a:ext uri="{FF2B5EF4-FFF2-40B4-BE49-F238E27FC236}">
                <a16:creationId xmlns:a16="http://schemas.microsoft.com/office/drawing/2014/main" id="{3531C089-1DCB-4B7A-9764-513DAAD128E0}"/>
              </a:ext>
              <a:ext uri="{C183D7F6-B498-43B3-948B-1728B52AA6E4}">
                <adec:decorative xmlns:adec="http://schemas.microsoft.com/office/drawing/2017/decorative" val="1"/>
              </a:ext>
            </a:extLst>
          </p:cNvPr>
          <p:cNvGrpSpPr/>
          <p:nvPr/>
        </p:nvGrpSpPr>
        <p:grpSpPr>
          <a:xfrm>
            <a:off x="4758284" y="54006"/>
            <a:ext cx="7347338" cy="5345310"/>
            <a:chOff x="4758284" y="54006"/>
            <a:chExt cx="7347338" cy="5345310"/>
          </a:xfrm>
        </p:grpSpPr>
        <p:pic>
          <p:nvPicPr>
            <p:cNvPr id="76" name="Picture 75" descr="Computer version of matrix">
              <a:extLst>
                <a:ext uri="{FF2B5EF4-FFF2-40B4-BE49-F238E27FC236}">
                  <a16:creationId xmlns:a16="http://schemas.microsoft.com/office/drawing/2014/main" id="{E4F104EA-72F5-4986-B31F-7BAF6B8B2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284" y="54006"/>
              <a:ext cx="7347338" cy="5345310"/>
            </a:xfrm>
            <a:prstGeom prst="rect">
              <a:avLst/>
            </a:prstGeom>
          </p:spPr>
        </p:pic>
        <p:pic>
          <p:nvPicPr>
            <p:cNvPr id="83" name="Picture 82">
              <a:extLst>
                <a:ext uri="{FF2B5EF4-FFF2-40B4-BE49-F238E27FC236}">
                  <a16:creationId xmlns:a16="http://schemas.microsoft.com/office/drawing/2014/main" id="{ACCEE61E-6112-4376-A170-480C63D19A62}"/>
                </a:ext>
              </a:extLst>
            </p:cNvPr>
            <p:cNvPicPr>
              <a:picLocks noChangeAspect="1"/>
            </p:cNvPicPr>
            <p:nvPr/>
          </p:nvPicPr>
          <p:blipFill rotWithShape="1">
            <a:blip r:embed="rId4">
              <a:extLst>
                <a:ext uri="{28A0092B-C50C-407E-A947-70E740481C1C}">
                  <a14:useLocalDpi xmlns:a14="http://schemas.microsoft.com/office/drawing/2010/main" val="0"/>
                </a:ext>
              </a:extLst>
            </a:blip>
            <a:srcRect r="910"/>
            <a:stretch/>
          </p:blipFill>
          <p:spPr>
            <a:xfrm>
              <a:off x="5018988" y="257034"/>
              <a:ext cx="6918017" cy="3904768"/>
            </a:xfrm>
            <a:prstGeom prst="rect">
              <a:avLst/>
            </a:prstGeom>
          </p:spPr>
        </p:pic>
      </p:grpSp>
      <p:grpSp>
        <p:nvGrpSpPr>
          <p:cNvPr id="93" name="Group 92" descr="Once we've resolved all the issues it found, the status changes to &quot;accessibility: good to go&quot;.">
            <a:extLst>
              <a:ext uri="{FF2B5EF4-FFF2-40B4-BE49-F238E27FC236}">
                <a16:creationId xmlns:a16="http://schemas.microsoft.com/office/drawing/2014/main" id="{D7AD40BB-46AE-4AA6-8C48-D8F27335FAC5}"/>
              </a:ext>
            </a:extLst>
          </p:cNvPr>
          <p:cNvGrpSpPr/>
          <p:nvPr/>
        </p:nvGrpSpPr>
        <p:grpSpPr>
          <a:xfrm>
            <a:off x="336001" y="2010512"/>
            <a:ext cx="7951495" cy="4534132"/>
            <a:chOff x="336001" y="2010512"/>
            <a:chExt cx="7951495" cy="4534132"/>
          </a:xfrm>
          <a:effectLst>
            <a:outerShdw blurRad="50800" dist="38100" dir="2700000" algn="tl" rotWithShape="0">
              <a:prstClr val="black">
                <a:alpha val="40000"/>
              </a:prstClr>
            </a:outerShdw>
          </a:effectLst>
        </p:grpSpPr>
        <p:grpSp>
          <p:nvGrpSpPr>
            <p:cNvPr id="74" name="Group 73">
              <a:extLst>
                <a:ext uri="{FF2B5EF4-FFF2-40B4-BE49-F238E27FC236}">
                  <a16:creationId xmlns:a16="http://schemas.microsoft.com/office/drawing/2014/main" id="{67DB813D-B792-41F5-A009-01A58D93CE5F}"/>
                </a:ext>
              </a:extLst>
            </p:cNvPr>
            <p:cNvGrpSpPr>
              <a:grpSpLocks noChangeAspect="1"/>
            </p:cNvGrpSpPr>
            <p:nvPr/>
          </p:nvGrpSpPr>
          <p:grpSpPr>
            <a:xfrm flipH="1">
              <a:off x="336001" y="2010512"/>
              <a:ext cx="4430044" cy="3353488"/>
              <a:chOff x="1633538" y="2201863"/>
              <a:chExt cx="4089400" cy="3095625"/>
            </a:xfrm>
          </p:grpSpPr>
          <p:sp>
            <p:nvSpPr>
              <p:cNvPr id="10" name="Freeform 6">
                <a:extLst>
                  <a:ext uri="{FF2B5EF4-FFF2-40B4-BE49-F238E27FC236}">
                    <a16:creationId xmlns:a16="http://schemas.microsoft.com/office/drawing/2014/main" id="{F2A23B85-B237-474A-89AE-E2EFCDB9DD6C}"/>
                  </a:ext>
                </a:extLst>
              </p:cNvPr>
              <p:cNvSpPr>
                <a:spLocks/>
              </p:cNvSpPr>
              <p:nvPr/>
            </p:nvSpPr>
            <p:spPr bwMode="auto">
              <a:xfrm>
                <a:off x="5076825" y="4759325"/>
                <a:ext cx="347663" cy="538163"/>
              </a:xfrm>
              <a:custGeom>
                <a:avLst/>
                <a:gdLst>
                  <a:gd name="T0" fmla="*/ 3434 w 5304"/>
                  <a:gd name="T1" fmla="*/ 7587 h 8251"/>
                  <a:gd name="T2" fmla="*/ 5183 w 5304"/>
                  <a:gd name="T3" fmla="*/ 1938 h 8251"/>
                  <a:gd name="T4" fmla="*/ 4818 w 5304"/>
                  <a:gd name="T5" fmla="*/ 1088 h 8251"/>
                  <a:gd name="T6" fmla="*/ 3880 w 5304"/>
                  <a:gd name="T7" fmla="*/ 904 h 8251"/>
                  <a:gd name="T8" fmla="*/ 2725 w 5304"/>
                  <a:gd name="T9" fmla="*/ 463 h 8251"/>
                  <a:gd name="T10" fmla="*/ 1680 w 5304"/>
                  <a:gd name="T11" fmla="*/ 65 h 8251"/>
                  <a:gd name="T12" fmla="*/ 1510 w 5304"/>
                  <a:gd name="T13" fmla="*/ 0 h 8251"/>
                  <a:gd name="T14" fmla="*/ 0 w 5304"/>
                  <a:gd name="T15" fmla="*/ 2801 h 8251"/>
                  <a:gd name="T16" fmla="*/ 768 w 5304"/>
                  <a:gd name="T17" fmla="*/ 3021 h 8251"/>
                  <a:gd name="T18" fmla="*/ 799 w 5304"/>
                  <a:gd name="T19" fmla="*/ 3030 h 8251"/>
                  <a:gd name="T20" fmla="*/ 2095 w 5304"/>
                  <a:gd name="T21" fmla="*/ 3402 h 8251"/>
                  <a:gd name="T22" fmla="*/ 2365 w 5304"/>
                  <a:gd name="T23" fmla="*/ 3760 h 8251"/>
                  <a:gd name="T24" fmla="*/ 2330 w 5304"/>
                  <a:gd name="T25" fmla="*/ 5655 h 8251"/>
                  <a:gd name="T26" fmla="*/ 2335 w 5304"/>
                  <a:gd name="T27" fmla="*/ 7195 h 8251"/>
                  <a:gd name="T28" fmla="*/ 3434 w 5304"/>
                  <a:gd name="T29" fmla="*/ 7587 h 8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04" h="8251">
                    <a:moveTo>
                      <a:pt x="3434" y="7587"/>
                    </a:moveTo>
                    <a:lnTo>
                      <a:pt x="5183" y="1938"/>
                    </a:lnTo>
                    <a:cubicBezTo>
                      <a:pt x="5304" y="1563"/>
                      <a:pt x="5194" y="1210"/>
                      <a:pt x="4818" y="1088"/>
                    </a:cubicBezTo>
                    <a:cubicBezTo>
                      <a:pt x="4529" y="995"/>
                      <a:pt x="4191" y="949"/>
                      <a:pt x="3880" y="904"/>
                    </a:cubicBezTo>
                    <a:lnTo>
                      <a:pt x="2725" y="463"/>
                    </a:lnTo>
                    <a:lnTo>
                      <a:pt x="1680" y="65"/>
                    </a:lnTo>
                    <a:lnTo>
                      <a:pt x="1510" y="0"/>
                    </a:lnTo>
                    <a:lnTo>
                      <a:pt x="0" y="2801"/>
                    </a:lnTo>
                    <a:lnTo>
                      <a:pt x="768" y="3021"/>
                    </a:lnTo>
                    <a:lnTo>
                      <a:pt x="799" y="3030"/>
                    </a:lnTo>
                    <a:lnTo>
                      <a:pt x="2095" y="3402"/>
                    </a:lnTo>
                    <a:cubicBezTo>
                      <a:pt x="2254" y="3450"/>
                      <a:pt x="2363" y="3595"/>
                      <a:pt x="2365" y="3760"/>
                    </a:cubicBezTo>
                    <a:cubicBezTo>
                      <a:pt x="2373" y="4179"/>
                      <a:pt x="2347" y="4930"/>
                      <a:pt x="2330" y="5655"/>
                    </a:cubicBezTo>
                    <a:cubicBezTo>
                      <a:pt x="2317" y="6253"/>
                      <a:pt x="2311" y="6832"/>
                      <a:pt x="2335" y="7195"/>
                    </a:cubicBezTo>
                    <a:cubicBezTo>
                      <a:pt x="2409" y="8251"/>
                      <a:pt x="3337" y="7892"/>
                      <a:pt x="3434" y="7587"/>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7">
                <a:extLst>
                  <a:ext uri="{FF2B5EF4-FFF2-40B4-BE49-F238E27FC236}">
                    <a16:creationId xmlns:a16="http://schemas.microsoft.com/office/drawing/2014/main" id="{1915BF53-3AAB-4C0C-8FB7-EB8044F4D7CD}"/>
                  </a:ext>
                </a:extLst>
              </p:cNvPr>
              <p:cNvSpPr>
                <a:spLocks/>
              </p:cNvSpPr>
              <p:nvPr/>
            </p:nvSpPr>
            <p:spPr bwMode="auto">
              <a:xfrm>
                <a:off x="5226050" y="4818063"/>
                <a:ext cx="203200" cy="479425"/>
              </a:xfrm>
              <a:custGeom>
                <a:avLst/>
                <a:gdLst>
                  <a:gd name="T0" fmla="*/ 1159 w 3108"/>
                  <a:gd name="T1" fmla="*/ 6782 h 7361"/>
                  <a:gd name="T2" fmla="*/ 2987 w 3108"/>
                  <a:gd name="T3" fmla="*/ 1089 h 7361"/>
                  <a:gd name="T4" fmla="*/ 2533 w 3108"/>
                  <a:gd name="T5" fmla="*/ 173 h 7361"/>
                  <a:gd name="T6" fmla="*/ 1585 w 3108"/>
                  <a:gd name="T7" fmla="*/ 0 h 7361"/>
                  <a:gd name="T8" fmla="*/ 1378 w 3108"/>
                  <a:gd name="T9" fmla="*/ 756 h 7361"/>
                  <a:gd name="T10" fmla="*/ 1103 w 3108"/>
                  <a:gd name="T11" fmla="*/ 3494 h 7361"/>
                  <a:gd name="T12" fmla="*/ 35 w 3108"/>
                  <a:gd name="T13" fmla="*/ 4751 h 7361"/>
                  <a:gd name="T14" fmla="*/ 25 w 3108"/>
                  <a:gd name="T15" fmla="*/ 6305 h 7361"/>
                  <a:gd name="T16" fmla="*/ 1159 w 3108"/>
                  <a:gd name="T17" fmla="*/ 6782 h 7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08" h="7361">
                    <a:moveTo>
                      <a:pt x="1159" y="6782"/>
                    </a:moveTo>
                    <a:lnTo>
                      <a:pt x="2987" y="1089"/>
                    </a:lnTo>
                    <a:cubicBezTo>
                      <a:pt x="3108" y="714"/>
                      <a:pt x="2909" y="294"/>
                      <a:pt x="2533" y="173"/>
                    </a:cubicBezTo>
                    <a:cubicBezTo>
                      <a:pt x="2244" y="80"/>
                      <a:pt x="1896" y="44"/>
                      <a:pt x="1585" y="0"/>
                    </a:cubicBezTo>
                    <a:cubicBezTo>
                      <a:pt x="1471" y="194"/>
                      <a:pt x="1393" y="444"/>
                      <a:pt x="1378" y="756"/>
                    </a:cubicBezTo>
                    <a:cubicBezTo>
                      <a:pt x="1321" y="1910"/>
                      <a:pt x="1225" y="3204"/>
                      <a:pt x="1103" y="3494"/>
                    </a:cubicBezTo>
                    <a:cubicBezTo>
                      <a:pt x="907" y="3957"/>
                      <a:pt x="321" y="4430"/>
                      <a:pt x="35" y="4751"/>
                    </a:cubicBezTo>
                    <a:cubicBezTo>
                      <a:pt x="22" y="5348"/>
                      <a:pt x="0" y="5942"/>
                      <a:pt x="25" y="6305"/>
                    </a:cubicBezTo>
                    <a:cubicBezTo>
                      <a:pt x="97" y="7361"/>
                      <a:pt x="1062" y="7087"/>
                      <a:pt x="1159" y="678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8">
                <a:extLst>
                  <a:ext uri="{FF2B5EF4-FFF2-40B4-BE49-F238E27FC236}">
                    <a16:creationId xmlns:a16="http://schemas.microsoft.com/office/drawing/2014/main" id="{32681432-01CD-4CD1-ADA4-B71B307BBBAF}"/>
                  </a:ext>
                </a:extLst>
              </p:cNvPr>
              <p:cNvSpPr>
                <a:spLocks/>
              </p:cNvSpPr>
              <p:nvPr/>
            </p:nvSpPr>
            <p:spPr bwMode="auto">
              <a:xfrm>
                <a:off x="5126038" y="4762500"/>
                <a:ext cx="147638" cy="195263"/>
              </a:xfrm>
              <a:custGeom>
                <a:avLst/>
                <a:gdLst>
                  <a:gd name="T0" fmla="*/ 0 w 2260"/>
                  <a:gd name="T1" fmla="*/ 2957 h 2998"/>
                  <a:gd name="T2" fmla="*/ 170 w 2260"/>
                  <a:gd name="T3" fmla="*/ 2998 h 2998"/>
                  <a:gd name="T4" fmla="*/ 2260 w 2260"/>
                  <a:gd name="T5" fmla="*/ 419 h 2998"/>
                  <a:gd name="T6" fmla="*/ 912 w 2260"/>
                  <a:gd name="T7" fmla="*/ 0 h 2998"/>
                  <a:gd name="T8" fmla="*/ 0 w 2260"/>
                  <a:gd name="T9" fmla="*/ 2957 h 2998"/>
                </a:gdLst>
                <a:ahLst/>
                <a:cxnLst>
                  <a:cxn ang="0">
                    <a:pos x="T0" y="T1"/>
                  </a:cxn>
                  <a:cxn ang="0">
                    <a:pos x="T2" y="T3"/>
                  </a:cxn>
                  <a:cxn ang="0">
                    <a:pos x="T4" y="T5"/>
                  </a:cxn>
                  <a:cxn ang="0">
                    <a:pos x="T6" y="T7"/>
                  </a:cxn>
                  <a:cxn ang="0">
                    <a:pos x="T8" y="T9"/>
                  </a:cxn>
                </a:cxnLst>
                <a:rect l="0" t="0" r="r" b="b"/>
                <a:pathLst>
                  <a:path w="2260" h="2998">
                    <a:moveTo>
                      <a:pt x="0" y="2957"/>
                    </a:moveTo>
                    <a:lnTo>
                      <a:pt x="170" y="2998"/>
                    </a:lnTo>
                    <a:lnTo>
                      <a:pt x="2260" y="419"/>
                    </a:lnTo>
                    <a:lnTo>
                      <a:pt x="912" y="0"/>
                    </a:lnTo>
                    <a:lnTo>
                      <a:pt x="0" y="2957"/>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9">
                <a:extLst>
                  <a:ext uri="{FF2B5EF4-FFF2-40B4-BE49-F238E27FC236}">
                    <a16:creationId xmlns:a16="http://schemas.microsoft.com/office/drawing/2014/main" id="{18F0E7A8-E55E-4E44-8C34-69E5FF6D9489}"/>
                  </a:ext>
                </a:extLst>
              </p:cNvPr>
              <p:cNvSpPr>
                <a:spLocks/>
              </p:cNvSpPr>
              <p:nvPr/>
            </p:nvSpPr>
            <p:spPr bwMode="auto">
              <a:xfrm>
                <a:off x="3860800" y="4095750"/>
                <a:ext cx="1376363" cy="981075"/>
              </a:xfrm>
              <a:custGeom>
                <a:avLst/>
                <a:gdLst>
                  <a:gd name="T0" fmla="*/ 1379 w 21007"/>
                  <a:gd name="T1" fmla="*/ 8536 h 15039"/>
                  <a:gd name="T2" fmla="*/ 5396 w 21007"/>
                  <a:gd name="T3" fmla="*/ 10669 h 15039"/>
                  <a:gd name="T4" fmla="*/ 6815 w 21007"/>
                  <a:gd name="T5" fmla="*/ 11120 h 15039"/>
                  <a:gd name="T6" fmla="*/ 8914 w 21007"/>
                  <a:gd name="T7" fmla="*/ 11797 h 15039"/>
                  <a:gd name="T8" fmla="*/ 9203 w 21007"/>
                  <a:gd name="T9" fmla="*/ 11891 h 15039"/>
                  <a:gd name="T10" fmla="*/ 18918 w 21007"/>
                  <a:gd name="T11" fmla="*/ 15039 h 15039"/>
                  <a:gd name="T12" fmla="*/ 21007 w 21007"/>
                  <a:gd name="T13" fmla="*/ 8592 h 15039"/>
                  <a:gd name="T14" fmla="*/ 11216 w 21007"/>
                  <a:gd name="T15" fmla="*/ 5808 h 15039"/>
                  <a:gd name="T16" fmla="*/ 10400 w 21007"/>
                  <a:gd name="T17" fmla="*/ 5575 h 15039"/>
                  <a:gd name="T18" fmla="*/ 9675 w 21007"/>
                  <a:gd name="T19" fmla="*/ 5368 h 15039"/>
                  <a:gd name="T20" fmla="*/ 10596 w 21007"/>
                  <a:gd name="T21" fmla="*/ 4649 h 15039"/>
                  <a:gd name="T22" fmla="*/ 11135 w 21007"/>
                  <a:gd name="T23" fmla="*/ 4226 h 15039"/>
                  <a:gd name="T24" fmla="*/ 16539 w 21007"/>
                  <a:gd name="T25" fmla="*/ 0 h 15039"/>
                  <a:gd name="T26" fmla="*/ 1557 w 21007"/>
                  <a:gd name="T27" fmla="*/ 2840 h 15039"/>
                  <a:gd name="T28" fmla="*/ 1379 w 21007"/>
                  <a:gd name="T29" fmla="*/ 8536 h 15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07" h="15039">
                    <a:moveTo>
                      <a:pt x="1379" y="8536"/>
                    </a:moveTo>
                    <a:cubicBezTo>
                      <a:pt x="2090" y="9469"/>
                      <a:pt x="3113" y="10047"/>
                      <a:pt x="5396" y="10669"/>
                    </a:cubicBezTo>
                    <a:cubicBezTo>
                      <a:pt x="5467" y="10688"/>
                      <a:pt x="5999" y="10858"/>
                      <a:pt x="6815" y="11120"/>
                    </a:cubicBezTo>
                    <a:cubicBezTo>
                      <a:pt x="7393" y="11306"/>
                      <a:pt x="8114" y="11539"/>
                      <a:pt x="8914" y="11797"/>
                    </a:cubicBezTo>
                    <a:cubicBezTo>
                      <a:pt x="9009" y="11828"/>
                      <a:pt x="9106" y="11860"/>
                      <a:pt x="9203" y="11891"/>
                    </a:cubicBezTo>
                    <a:cubicBezTo>
                      <a:pt x="13205" y="13184"/>
                      <a:pt x="18918" y="15039"/>
                      <a:pt x="18918" y="15039"/>
                    </a:cubicBezTo>
                    <a:lnTo>
                      <a:pt x="21007" y="8592"/>
                    </a:lnTo>
                    <a:lnTo>
                      <a:pt x="11216" y="5808"/>
                    </a:lnTo>
                    <a:lnTo>
                      <a:pt x="10400" y="5575"/>
                    </a:lnTo>
                    <a:lnTo>
                      <a:pt x="9675" y="5368"/>
                    </a:lnTo>
                    <a:lnTo>
                      <a:pt x="10596" y="4649"/>
                    </a:lnTo>
                    <a:lnTo>
                      <a:pt x="11135" y="4226"/>
                    </a:lnTo>
                    <a:lnTo>
                      <a:pt x="16539" y="0"/>
                    </a:lnTo>
                    <a:cubicBezTo>
                      <a:pt x="9115" y="978"/>
                      <a:pt x="3709" y="436"/>
                      <a:pt x="1557" y="2840"/>
                    </a:cubicBezTo>
                    <a:cubicBezTo>
                      <a:pt x="0" y="4579"/>
                      <a:pt x="289" y="7105"/>
                      <a:pt x="1379" y="853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0">
                <a:extLst>
                  <a:ext uri="{FF2B5EF4-FFF2-40B4-BE49-F238E27FC236}">
                    <a16:creationId xmlns:a16="http://schemas.microsoft.com/office/drawing/2014/main" id="{A8806757-0A9D-457D-B5DE-9E382B3BFD13}"/>
                  </a:ext>
                </a:extLst>
              </p:cNvPr>
              <p:cNvSpPr>
                <a:spLocks/>
              </p:cNvSpPr>
              <p:nvPr/>
            </p:nvSpPr>
            <p:spPr bwMode="auto">
              <a:xfrm>
                <a:off x="3938588" y="3895725"/>
                <a:ext cx="1631950" cy="920750"/>
              </a:xfrm>
              <a:custGeom>
                <a:avLst/>
                <a:gdLst>
                  <a:gd name="T0" fmla="*/ 14548 w 24907"/>
                  <a:gd name="T1" fmla="*/ 12937 h 14114"/>
                  <a:gd name="T2" fmla="*/ 18861 w 24907"/>
                  <a:gd name="T3" fmla="*/ 14049 h 14114"/>
                  <a:gd name="T4" fmla="*/ 24052 w 24907"/>
                  <a:gd name="T5" fmla="*/ 6262 h 14114"/>
                  <a:gd name="T6" fmla="*/ 21485 w 24907"/>
                  <a:gd name="T7" fmla="*/ 640 h 14114"/>
                  <a:gd name="T8" fmla="*/ 12938 w 24907"/>
                  <a:gd name="T9" fmla="*/ 438 h 14114"/>
                  <a:gd name="T10" fmla="*/ 12404 w 24907"/>
                  <a:gd name="T11" fmla="*/ 2261 h 14114"/>
                  <a:gd name="T12" fmla="*/ 3245 w 24907"/>
                  <a:gd name="T13" fmla="*/ 6426 h 14114"/>
                  <a:gd name="T14" fmla="*/ 14548 w 24907"/>
                  <a:gd name="T15" fmla="*/ 12937 h 14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07" h="14114">
                    <a:moveTo>
                      <a:pt x="14548" y="12937"/>
                    </a:moveTo>
                    <a:cubicBezTo>
                      <a:pt x="14548" y="12937"/>
                      <a:pt x="17128" y="14114"/>
                      <a:pt x="18861" y="14049"/>
                    </a:cubicBezTo>
                    <a:cubicBezTo>
                      <a:pt x="22417" y="13916"/>
                      <a:pt x="24907" y="10403"/>
                      <a:pt x="24052" y="6262"/>
                    </a:cubicBezTo>
                    <a:cubicBezTo>
                      <a:pt x="23668" y="4401"/>
                      <a:pt x="21560" y="634"/>
                      <a:pt x="21485" y="640"/>
                    </a:cubicBezTo>
                    <a:cubicBezTo>
                      <a:pt x="18145" y="200"/>
                      <a:pt x="16244" y="0"/>
                      <a:pt x="12938" y="438"/>
                    </a:cubicBezTo>
                    <a:lnTo>
                      <a:pt x="12404" y="2261"/>
                    </a:lnTo>
                    <a:cubicBezTo>
                      <a:pt x="12404" y="2261"/>
                      <a:pt x="4951" y="5561"/>
                      <a:pt x="3245" y="6426"/>
                    </a:cubicBezTo>
                    <a:cubicBezTo>
                      <a:pt x="0" y="8071"/>
                      <a:pt x="14548" y="12937"/>
                      <a:pt x="14548" y="12937"/>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1">
                <a:extLst>
                  <a:ext uri="{FF2B5EF4-FFF2-40B4-BE49-F238E27FC236}">
                    <a16:creationId xmlns:a16="http://schemas.microsoft.com/office/drawing/2014/main" id="{62030520-0812-40BA-90FB-27DAB261C1BF}"/>
                  </a:ext>
                </a:extLst>
              </p:cNvPr>
              <p:cNvSpPr>
                <a:spLocks/>
              </p:cNvSpPr>
              <p:nvPr/>
            </p:nvSpPr>
            <p:spPr bwMode="auto">
              <a:xfrm>
                <a:off x="4268788" y="2201863"/>
                <a:ext cx="1076325" cy="1120775"/>
              </a:xfrm>
              <a:custGeom>
                <a:avLst/>
                <a:gdLst>
                  <a:gd name="T0" fmla="*/ 11374 w 16430"/>
                  <a:gd name="T1" fmla="*/ 2578 h 17143"/>
                  <a:gd name="T2" fmla="*/ 14621 w 16430"/>
                  <a:gd name="T3" fmla="*/ 4877 h 17143"/>
                  <a:gd name="T4" fmla="*/ 14813 w 16430"/>
                  <a:gd name="T5" fmla="*/ 9154 h 17143"/>
                  <a:gd name="T6" fmla="*/ 12203 w 16430"/>
                  <a:gd name="T7" fmla="*/ 13362 h 17143"/>
                  <a:gd name="T8" fmla="*/ 9107 w 16430"/>
                  <a:gd name="T9" fmla="*/ 13930 h 17143"/>
                  <a:gd name="T10" fmla="*/ 3460 w 16430"/>
                  <a:gd name="T11" fmla="*/ 13725 h 17143"/>
                  <a:gd name="T12" fmla="*/ 1656 w 16430"/>
                  <a:gd name="T13" fmla="*/ 10029 h 17143"/>
                  <a:gd name="T14" fmla="*/ 2867 w 16430"/>
                  <a:gd name="T15" fmla="*/ 5296 h 17143"/>
                  <a:gd name="T16" fmla="*/ 6206 w 16430"/>
                  <a:gd name="T17" fmla="*/ 2252 h 17143"/>
                  <a:gd name="T18" fmla="*/ 11374 w 16430"/>
                  <a:gd name="T19" fmla="*/ 2578 h 17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430" h="17143">
                    <a:moveTo>
                      <a:pt x="11374" y="2578"/>
                    </a:moveTo>
                    <a:cubicBezTo>
                      <a:pt x="11374" y="2578"/>
                      <a:pt x="13995" y="1156"/>
                      <a:pt x="14621" y="4877"/>
                    </a:cubicBezTo>
                    <a:cubicBezTo>
                      <a:pt x="14823" y="6079"/>
                      <a:pt x="16430" y="7144"/>
                      <a:pt x="14813" y="9154"/>
                    </a:cubicBezTo>
                    <a:cubicBezTo>
                      <a:pt x="13889" y="10303"/>
                      <a:pt x="15457" y="11452"/>
                      <a:pt x="12203" y="13362"/>
                    </a:cubicBezTo>
                    <a:cubicBezTo>
                      <a:pt x="10942" y="14103"/>
                      <a:pt x="9443" y="14061"/>
                      <a:pt x="9107" y="13930"/>
                    </a:cubicBezTo>
                    <a:cubicBezTo>
                      <a:pt x="7875" y="13448"/>
                      <a:pt x="4454" y="17143"/>
                      <a:pt x="3460" y="13725"/>
                    </a:cubicBezTo>
                    <a:cubicBezTo>
                      <a:pt x="3067" y="12376"/>
                      <a:pt x="879" y="13081"/>
                      <a:pt x="1656" y="10029"/>
                    </a:cubicBezTo>
                    <a:cubicBezTo>
                      <a:pt x="2104" y="8271"/>
                      <a:pt x="0" y="7062"/>
                      <a:pt x="2867" y="5296"/>
                    </a:cubicBezTo>
                    <a:cubicBezTo>
                      <a:pt x="3608" y="4840"/>
                      <a:pt x="2446" y="2476"/>
                      <a:pt x="6206" y="2252"/>
                    </a:cubicBezTo>
                    <a:cubicBezTo>
                      <a:pt x="7369" y="2182"/>
                      <a:pt x="9082" y="0"/>
                      <a:pt x="11374" y="257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2">
                <a:extLst>
                  <a:ext uri="{FF2B5EF4-FFF2-40B4-BE49-F238E27FC236}">
                    <a16:creationId xmlns:a16="http://schemas.microsoft.com/office/drawing/2014/main" id="{93C9B82D-70CB-4534-84DF-7E66980C331E}"/>
                  </a:ext>
                </a:extLst>
              </p:cNvPr>
              <p:cNvSpPr>
                <a:spLocks/>
              </p:cNvSpPr>
              <p:nvPr/>
            </p:nvSpPr>
            <p:spPr bwMode="auto">
              <a:xfrm>
                <a:off x="4635500" y="2525713"/>
                <a:ext cx="465138" cy="727075"/>
              </a:xfrm>
              <a:custGeom>
                <a:avLst/>
                <a:gdLst>
                  <a:gd name="T0" fmla="*/ 6790 w 7107"/>
                  <a:gd name="T1" fmla="*/ 2828 h 11140"/>
                  <a:gd name="T2" fmla="*/ 6122 w 7107"/>
                  <a:gd name="T3" fmla="*/ 4035 h 11140"/>
                  <a:gd name="T4" fmla="*/ 6047 w 7107"/>
                  <a:gd name="T5" fmla="*/ 5103 h 11140"/>
                  <a:gd name="T6" fmla="*/ 7107 w 7107"/>
                  <a:gd name="T7" fmla="*/ 8741 h 11140"/>
                  <a:gd name="T8" fmla="*/ 2705 w 7107"/>
                  <a:gd name="T9" fmla="*/ 8381 h 11140"/>
                  <a:gd name="T10" fmla="*/ 2701 w 7107"/>
                  <a:gd name="T11" fmla="*/ 8052 h 11140"/>
                  <a:gd name="T12" fmla="*/ 4625 w 7107"/>
                  <a:gd name="T13" fmla="*/ 6438 h 11140"/>
                  <a:gd name="T14" fmla="*/ 2507 w 7107"/>
                  <a:gd name="T15" fmla="*/ 6790 h 11140"/>
                  <a:gd name="T16" fmla="*/ 792 w 7107"/>
                  <a:gd name="T17" fmla="*/ 5267 h 11140"/>
                  <a:gd name="T18" fmla="*/ 647 w 7107"/>
                  <a:gd name="T19" fmla="*/ 4984 h 11140"/>
                  <a:gd name="T20" fmla="*/ 537 w 7107"/>
                  <a:gd name="T21" fmla="*/ 4735 h 11140"/>
                  <a:gd name="T22" fmla="*/ 363 w 7107"/>
                  <a:gd name="T23" fmla="*/ 4260 h 11140"/>
                  <a:gd name="T24" fmla="*/ 270 w 7107"/>
                  <a:gd name="T25" fmla="*/ 3940 h 11140"/>
                  <a:gd name="T26" fmla="*/ 213 w 7107"/>
                  <a:gd name="T27" fmla="*/ 3722 h 11140"/>
                  <a:gd name="T28" fmla="*/ 3 w 7107"/>
                  <a:gd name="T29" fmla="*/ 2287 h 11140"/>
                  <a:gd name="T30" fmla="*/ 1350 w 7107"/>
                  <a:gd name="T31" fmla="*/ 90 h 11140"/>
                  <a:gd name="T32" fmla="*/ 3669 w 7107"/>
                  <a:gd name="T33" fmla="*/ 657 h 11140"/>
                  <a:gd name="T34" fmla="*/ 5223 w 7107"/>
                  <a:gd name="T35" fmla="*/ 2265 h 11140"/>
                  <a:gd name="T36" fmla="*/ 5489 w 7107"/>
                  <a:gd name="T37" fmla="*/ 2547 h 11140"/>
                  <a:gd name="T38" fmla="*/ 5691 w 7107"/>
                  <a:gd name="T39" fmla="*/ 2362 h 11140"/>
                  <a:gd name="T40" fmla="*/ 5831 w 7107"/>
                  <a:gd name="T41" fmla="*/ 2148 h 11140"/>
                  <a:gd name="T42" fmla="*/ 6790 w 7107"/>
                  <a:gd name="T43" fmla="*/ 2828 h 11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107" h="11140">
                    <a:moveTo>
                      <a:pt x="6790" y="2828"/>
                    </a:moveTo>
                    <a:cubicBezTo>
                      <a:pt x="6851" y="3542"/>
                      <a:pt x="6596" y="3996"/>
                      <a:pt x="6122" y="4035"/>
                    </a:cubicBezTo>
                    <a:cubicBezTo>
                      <a:pt x="6145" y="4258"/>
                      <a:pt x="6161" y="4710"/>
                      <a:pt x="6047" y="5103"/>
                    </a:cubicBezTo>
                    <a:lnTo>
                      <a:pt x="7107" y="8741"/>
                    </a:lnTo>
                    <a:cubicBezTo>
                      <a:pt x="5445" y="11140"/>
                      <a:pt x="2705" y="8381"/>
                      <a:pt x="2705" y="8381"/>
                    </a:cubicBezTo>
                    <a:lnTo>
                      <a:pt x="2701" y="8052"/>
                    </a:lnTo>
                    <a:lnTo>
                      <a:pt x="4625" y="6438"/>
                    </a:lnTo>
                    <a:cubicBezTo>
                      <a:pt x="3765" y="6951"/>
                      <a:pt x="3024" y="6944"/>
                      <a:pt x="2507" y="6790"/>
                    </a:cubicBezTo>
                    <a:cubicBezTo>
                      <a:pt x="1700" y="6549"/>
                      <a:pt x="1163" y="5938"/>
                      <a:pt x="792" y="5267"/>
                    </a:cubicBezTo>
                    <a:cubicBezTo>
                      <a:pt x="740" y="5174"/>
                      <a:pt x="692" y="5080"/>
                      <a:pt x="647" y="4984"/>
                    </a:cubicBezTo>
                    <a:cubicBezTo>
                      <a:pt x="608" y="4901"/>
                      <a:pt x="572" y="4819"/>
                      <a:pt x="537" y="4735"/>
                    </a:cubicBezTo>
                    <a:cubicBezTo>
                      <a:pt x="471" y="4577"/>
                      <a:pt x="414" y="4417"/>
                      <a:pt x="363" y="4260"/>
                    </a:cubicBezTo>
                    <a:cubicBezTo>
                      <a:pt x="329" y="4152"/>
                      <a:pt x="298" y="4045"/>
                      <a:pt x="270" y="3940"/>
                    </a:cubicBezTo>
                    <a:cubicBezTo>
                      <a:pt x="249" y="3866"/>
                      <a:pt x="231" y="3793"/>
                      <a:pt x="213" y="3722"/>
                    </a:cubicBezTo>
                    <a:cubicBezTo>
                      <a:pt x="23" y="2921"/>
                      <a:pt x="0" y="2650"/>
                      <a:pt x="3" y="2287"/>
                    </a:cubicBezTo>
                    <a:cubicBezTo>
                      <a:pt x="14" y="1191"/>
                      <a:pt x="584" y="178"/>
                      <a:pt x="1350" y="90"/>
                    </a:cubicBezTo>
                    <a:cubicBezTo>
                      <a:pt x="2127" y="0"/>
                      <a:pt x="2086" y="668"/>
                      <a:pt x="3669" y="657"/>
                    </a:cubicBezTo>
                    <a:cubicBezTo>
                      <a:pt x="4673" y="650"/>
                      <a:pt x="4982" y="1415"/>
                      <a:pt x="5223" y="2265"/>
                    </a:cubicBezTo>
                    <a:cubicBezTo>
                      <a:pt x="5286" y="2488"/>
                      <a:pt x="5386" y="2571"/>
                      <a:pt x="5489" y="2547"/>
                    </a:cubicBezTo>
                    <a:cubicBezTo>
                      <a:pt x="5558" y="2531"/>
                      <a:pt x="5629" y="2465"/>
                      <a:pt x="5691" y="2362"/>
                    </a:cubicBezTo>
                    <a:cubicBezTo>
                      <a:pt x="5731" y="2299"/>
                      <a:pt x="5776" y="2228"/>
                      <a:pt x="5831" y="2148"/>
                    </a:cubicBezTo>
                    <a:cubicBezTo>
                      <a:pt x="6109" y="1752"/>
                      <a:pt x="6709" y="1882"/>
                      <a:pt x="6790" y="282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3">
                <a:extLst>
                  <a:ext uri="{FF2B5EF4-FFF2-40B4-BE49-F238E27FC236}">
                    <a16:creationId xmlns:a16="http://schemas.microsoft.com/office/drawing/2014/main" id="{8F6978E0-1F77-4DBD-804F-1D0B04214062}"/>
                  </a:ext>
                </a:extLst>
              </p:cNvPr>
              <p:cNvSpPr>
                <a:spLocks/>
              </p:cNvSpPr>
              <p:nvPr/>
            </p:nvSpPr>
            <p:spPr bwMode="auto">
              <a:xfrm>
                <a:off x="4645025" y="2652713"/>
                <a:ext cx="82550" cy="47625"/>
              </a:xfrm>
              <a:custGeom>
                <a:avLst/>
                <a:gdLst>
                  <a:gd name="T0" fmla="*/ 469 w 1252"/>
                  <a:gd name="T1" fmla="*/ 180 h 723"/>
                  <a:gd name="T2" fmla="*/ 1196 w 1252"/>
                  <a:gd name="T3" fmla="*/ 56 h 723"/>
                  <a:gd name="T4" fmla="*/ 1247 w 1252"/>
                  <a:gd name="T5" fmla="*/ 127 h 723"/>
                  <a:gd name="T6" fmla="*/ 1176 w 1252"/>
                  <a:gd name="T7" fmla="*/ 178 h 723"/>
                  <a:gd name="T8" fmla="*/ 124 w 1252"/>
                  <a:gd name="T9" fmla="*/ 682 h 723"/>
                  <a:gd name="T10" fmla="*/ 41 w 1252"/>
                  <a:gd name="T11" fmla="*/ 707 h 723"/>
                  <a:gd name="T12" fmla="*/ 16 w 1252"/>
                  <a:gd name="T13" fmla="*/ 623 h 723"/>
                  <a:gd name="T14" fmla="*/ 469 w 1252"/>
                  <a:gd name="T15" fmla="*/ 180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2" h="723">
                    <a:moveTo>
                      <a:pt x="469" y="180"/>
                    </a:moveTo>
                    <a:cubicBezTo>
                      <a:pt x="823" y="0"/>
                      <a:pt x="1190" y="55"/>
                      <a:pt x="1196" y="56"/>
                    </a:cubicBezTo>
                    <a:cubicBezTo>
                      <a:pt x="1229" y="61"/>
                      <a:pt x="1252" y="93"/>
                      <a:pt x="1247" y="127"/>
                    </a:cubicBezTo>
                    <a:cubicBezTo>
                      <a:pt x="1241" y="160"/>
                      <a:pt x="1210" y="183"/>
                      <a:pt x="1176" y="178"/>
                    </a:cubicBezTo>
                    <a:cubicBezTo>
                      <a:pt x="1147" y="173"/>
                      <a:pt x="459" y="73"/>
                      <a:pt x="124" y="682"/>
                    </a:cubicBezTo>
                    <a:cubicBezTo>
                      <a:pt x="108" y="712"/>
                      <a:pt x="71" y="723"/>
                      <a:pt x="41" y="707"/>
                    </a:cubicBezTo>
                    <a:cubicBezTo>
                      <a:pt x="11" y="690"/>
                      <a:pt x="0" y="653"/>
                      <a:pt x="16" y="623"/>
                    </a:cubicBezTo>
                    <a:cubicBezTo>
                      <a:pt x="138" y="402"/>
                      <a:pt x="302" y="265"/>
                      <a:pt x="469" y="18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4">
                <a:extLst>
                  <a:ext uri="{FF2B5EF4-FFF2-40B4-BE49-F238E27FC236}">
                    <a16:creationId xmlns:a16="http://schemas.microsoft.com/office/drawing/2014/main" id="{31719E1F-92DA-48F5-ADD8-DDFC196538FD}"/>
                  </a:ext>
                </a:extLst>
              </p:cNvPr>
              <p:cNvSpPr>
                <a:spLocks/>
              </p:cNvSpPr>
              <p:nvPr/>
            </p:nvSpPr>
            <p:spPr bwMode="auto">
              <a:xfrm>
                <a:off x="4794250" y="2808288"/>
                <a:ext cx="82550" cy="47625"/>
              </a:xfrm>
              <a:custGeom>
                <a:avLst/>
                <a:gdLst>
                  <a:gd name="T0" fmla="*/ 784 w 1257"/>
                  <a:gd name="T1" fmla="*/ 540 h 717"/>
                  <a:gd name="T2" fmla="*/ 57 w 1257"/>
                  <a:gd name="T3" fmla="*/ 658 h 717"/>
                  <a:gd name="T4" fmla="*/ 6 w 1257"/>
                  <a:gd name="T5" fmla="*/ 587 h 717"/>
                  <a:gd name="T6" fmla="*/ 77 w 1257"/>
                  <a:gd name="T7" fmla="*/ 537 h 717"/>
                  <a:gd name="T8" fmla="*/ 1132 w 1257"/>
                  <a:gd name="T9" fmla="*/ 40 h 717"/>
                  <a:gd name="T10" fmla="*/ 1216 w 1257"/>
                  <a:gd name="T11" fmla="*/ 17 h 717"/>
                  <a:gd name="T12" fmla="*/ 1240 w 1257"/>
                  <a:gd name="T13" fmla="*/ 101 h 717"/>
                  <a:gd name="T14" fmla="*/ 784 w 1257"/>
                  <a:gd name="T15" fmla="*/ 540 h 7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7" h="717">
                    <a:moveTo>
                      <a:pt x="784" y="540"/>
                    </a:moveTo>
                    <a:cubicBezTo>
                      <a:pt x="429" y="717"/>
                      <a:pt x="62" y="659"/>
                      <a:pt x="57" y="658"/>
                    </a:cubicBezTo>
                    <a:cubicBezTo>
                      <a:pt x="23" y="653"/>
                      <a:pt x="0" y="621"/>
                      <a:pt x="6" y="587"/>
                    </a:cubicBezTo>
                    <a:cubicBezTo>
                      <a:pt x="12" y="554"/>
                      <a:pt x="43" y="531"/>
                      <a:pt x="77" y="537"/>
                    </a:cubicBezTo>
                    <a:cubicBezTo>
                      <a:pt x="106" y="541"/>
                      <a:pt x="793" y="647"/>
                      <a:pt x="1132" y="40"/>
                    </a:cubicBezTo>
                    <a:cubicBezTo>
                      <a:pt x="1149" y="11"/>
                      <a:pt x="1187" y="0"/>
                      <a:pt x="1216" y="17"/>
                    </a:cubicBezTo>
                    <a:cubicBezTo>
                      <a:pt x="1246" y="33"/>
                      <a:pt x="1257" y="71"/>
                      <a:pt x="1240" y="101"/>
                    </a:cubicBezTo>
                    <a:cubicBezTo>
                      <a:pt x="1117" y="320"/>
                      <a:pt x="952" y="457"/>
                      <a:pt x="784" y="5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5">
                <a:extLst>
                  <a:ext uri="{FF2B5EF4-FFF2-40B4-BE49-F238E27FC236}">
                    <a16:creationId xmlns:a16="http://schemas.microsoft.com/office/drawing/2014/main" id="{6B2D08DA-AE5D-4FB0-940B-EAF8C74C2025}"/>
                  </a:ext>
                </a:extLst>
              </p:cNvPr>
              <p:cNvSpPr>
                <a:spLocks/>
              </p:cNvSpPr>
              <p:nvPr/>
            </p:nvSpPr>
            <p:spPr bwMode="auto">
              <a:xfrm>
                <a:off x="4821238" y="2619375"/>
                <a:ext cx="90488" cy="28575"/>
              </a:xfrm>
              <a:custGeom>
                <a:avLst/>
                <a:gdLst>
                  <a:gd name="T0" fmla="*/ 740 w 1378"/>
                  <a:gd name="T1" fmla="*/ 100 h 433"/>
                  <a:gd name="T2" fmla="*/ 34 w 1378"/>
                  <a:gd name="T3" fmla="*/ 312 h 433"/>
                  <a:gd name="T4" fmla="*/ 20 w 1378"/>
                  <a:gd name="T5" fmla="*/ 398 h 433"/>
                  <a:gd name="T6" fmla="*/ 106 w 1378"/>
                  <a:gd name="T7" fmla="*/ 413 h 433"/>
                  <a:gd name="T8" fmla="*/ 1272 w 1378"/>
                  <a:gd name="T9" fmla="*/ 397 h 433"/>
                  <a:gd name="T10" fmla="*/ 1358 w 1378"/>
                  <a:gd name="T11" fmla="*/ 382 h 433"/>
                  <a:gd name="T12" fmla="*/ 1343 w 1378"/>
                  <a:gd name="T13" fmla="*/ 296 h 433"/>
                  <a:gd name="T14" fmla="*/ 740 w 1378"/>
                  <a:gd name="T15" fmla="*/ 100 h 4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78" h="433">
                    <a:moveTo>
                      <a:pt x="740" y="100"/>
                    </a:moveTo>
                    <a:cubicBezTo>
                      <a:pt x="344" y="97"/>
                      <a:pt x="39" y="309"/>
                      <a:pt x="34" y="312"/>
                    </a:cubicBezTo>
                    <a:cubicBezTo>
                      <a:pt x="7" y="332"/>
                      <a:pt x="0" y="371"/>
                      <a:pt x="20" y="398"/>
                    </a:cubicBezTo>
                    <a:cubicBezTo>
                      <a:pt x="40" y="426"/>
                      <a:pt x="78" y="433"/>
                      <a:pt x="106" y="413"/>
                    </a:cubicBezTo>
                    <a:cubicBezTo>
                      <a:pt x="130" y="396"/>
                      <a:pt x="702" y="0"/>
                      <a:pt x="1272" y="397"/>
                    </a:cubicBezTo>
                    <a:cubicBezTo>
                      <a:pt x="1300" y="416"/>
                      <a:pt x="1339" y="410"/>
                      <a:pt x="1358" y="382"/>
                    </a:cubicBezTo>
                    <a:cubicBezTo>
                      <a:pt x="1378" y="354"/>
                      <a:pt x="1371" y="315"/>
                      <a:pt x="1343" y="296"/>
                    </a:cubicBezTo>
                    <a:cubicBezTo>
                      <a:pt x="1136" y="152"/>
                      <a:pt x="928" y="102"/>
                      <a:pt x="740" y="10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6">
                <a:extLst>
                  <a:ext uri="{FF2B5EF4-FFF2-40B4-BE49-F238E27FC236}">
                    <a16:creationId xmlns:a16="http://schemas.microsoft.com/office/drawing/2014/main" id="{F52B0CA4-D4CF-4321-9E5F-014C559FDB89}"/>
                  </a:ext>
                </a:extLst>
              </p:cNvPr>
              <p:cNvSpPr>
                <a:spLocks/>
              </p:cNvSpPr>
              <p:nvPr/>
            </p:nvSpPr>
            <p:spPr bwMode="auto">
              <a:xfrm>
                <a:off x="4681538" y="2716213"/>
                <a:ext cx="42863" cy="49213"/>
              </a:xfrm>
              <a:custGeom>
                <a:avLst/>
                <a:gdLst>
                  <a:gd name="T0" fmla="*/ 612 w 655"/>
                  <a:gd name="T1" fmla="*/ 300 h 735"/>
                  <a:gd name="T2" fmla="*/ 406 w 655"/>
                  <a:gd name="T3" fmla="*/ 698 h 735"/>
                  <a:gd name="T4" fmla="*/ 43 w 655"/>
                  <a:gd name="T5" fmla="*/ 435 h 735"/>
                  <a:gd name="T6" fmla="*/ 249 w 655"/>
                  <a:gd name="T7" fmla="*/ 37 h 735"/>
                  <a:gd name="T8" fmla="*/ 612 w 655"/>
                  <a:gd name="T9" fmla="*/ 300 h 735"/>
                </a:gdLst>
                <a:ahLst/>
                <a:cxnLst>
                  <a:cxn ang="0">
                    <a:pos x="T0" y="T1"/>
                  </a:cxn>
                  <a:cxn ang="0">
                    <a:pos x="T2" y="T3"/>
                  </a:cxn>
                  <a:cxn ang="0">
                    <a:pos x="T4" y="T5"/>
                  </a:cxn>
                  <a:cxn ang="0">
                    <a:pos x="T6" y="T7"/>
                  </a:cxn>
                  <a:cxn ang="0">
                    <a:pos x="T8" y="T9"/>
                  </a:cxn>
                </a:cxnLst>
                <a:rect l="0" t="0" r="r" b="b"/>
                <a:pathLst>
                  <a:path w="655" h="735">
                    <a:moveTo>
                      <a:pt x="612" y="300"/>
                    </a:moveTo>
                    <a:cubicBezTo>
                      <a:pt x="655" y="483"/>
                      <a:pt x="563" y="660"/>
                      <a:pt x="406" y="698"/>
                    </a:cubicBezTo>
                    <a:cubicBezTo>
                      <a:pt x="249" y="735"/>
                      <a:pt x="86" y="617"/>
                      <a:pt x="43" y="435"/>
                    </a:cubicBezTo>
                    <a:cubicBezTo>
                      <a:pt x="0" y="252"/>
                      <a:pt x="92" y="74"/>
                      <a:pt x="249" y="37"/>
                    </a:cubicBezTo>
                    <a:cubicBezTo>
                      <a:pt x="406" y="0"/>
                      <a:pt x="569" y="118"/>
                      <a:pt x="612" y="30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17">
                <a:extLst>
                  <a:ext uri="{FF2B5EF4-FFF2-40B4-BE49-F238E27FC236}">
                    <a16:creationId xmlns:a16="http://schemas.microsoft.com/office/drawing/2014/main" id="{59505334-890C-48F8-B87F-29006C3A232B}"/>
                  </a:ext>
                </a:extLst>
              </p:cNvPr>
              <p:cNvSpPr>
                <a:spLocks/>
              </p:cNvSpPr>
              <p:nvPr/>
            </p:nvSpPr>
            <p:spPr bwMode="auto">
              <a:xfrm>
                <a:off x="4851400" y="2679700"/>
                <a:ext cx="42863" cy="47625"/>
              </a:xfrm>
              <a:custGeom>
                <a:avLst/>
                <a:gdLst>
                  <a:gd name="T0" fmla="*/ 612 w 655"/>
                  <a:gd name="T1" fmla="*/ 300 h 734"/>
                  <a:gd name="T2" fmla="*/ 406 w 655"/>
                  <a:gd name="T3" fmla="*/ 697 h 734"/>
                  <a:gd name="T4" fmla="*/ 44 w 655"/>
                  <a:gd name="T5" fmla="*/ 434 h 734"/>
                  <a:gd name="T6" fmla="*/ 250 w 655"/>
                  <a:gd name="T7" fmla="*/ 37 h 734"/>
                  <a:gd name="T8" fmla="*/ 612 w 655"/>
                  <a:gd name="T9" fmla="*/ 300 h 734"/>
                </a:gdLst>
                <a:ahLst/>
                <a:cxnLst>
                  <a:cxn ang="0">
                    <a:pos x="T0" y="T1"/>
                  </a:cxn>
                  <a:cxn ang="0">
                    <a:pos x="T2" y="T3"/>
                  </a:cxn>
                  <a:cxn ang="0">
                    <a:pos x="T4" y="T5"/>
                  </a:cxn>
                  <a:cxn ang="0">
                    <a:pos x="T6" y="T7"/>
                  </a:cxn>
                  <a:cxn ang="0">
                    <a:pos x="T8" y="T9"/>
                  </a:cxn>
                </a:cxnLst>
                <a:rect l="0" t="0" r="r" b="b"/>
                <a:pathLst>
                  <a:path w="655" h="734">
                    <a:moveTo>
                      <a:pt x="612" y="300"/>
                    </a:moveTo>
                    <a:cubicBezTo>
                      <a:pt x="655" y="482"/>
                      <a:pt x="563" y="660"/>
                      <a:pt x="406" y="697"/>
                    </a:cubicBezTo>
                    <a:cubicBezTo>
                      <a:pt x="249" y="734"/>
                      <a:pt x="87" y="617"/>
                      <a:pt x="44" y="434"/>
                    </a:cubicBezTo>
                    <a:cubicBezTo>
                      <a:pt x="0" y="252"/>
                      <a:pt x="93" y="74"/>
                      <a:pt x="250" y="37"/>
                    </a:cubicBezTo>
                    <a:cubicBezTo>
                      <a:pt x="407" y="0"/>
                      <a:pt x="569" y="118"/>
                      <a:pt x="612" y="30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2" name="Freeform 18">
                <a:extLst>
                  <a:ext uri="{FF2B5EF4-FFF2-40B4-BE49-F238E27FC236}">
                    <a16:creationId xmlns:a16="http://schemas.microsoft.com/office/drawing/2014/main" id="{BF22DFCE-A3C0-42E7-B88B-95E5B4BEBA8E}"/>
                  </a:ext>
                </a:extLst>
              </p:cNvPr>
              <p:cNvSpPr>
                <a:spLocks/>
              </p:cNvSpPr>
              <p:nvPr/>
            </p:nvSpPr>
            <p:spPr bwMode="auto">
              <a:xfrm>
                <a:off x="4776788" y="2728913"/>
                <a:ext cx="55563" cy="73025"/>
              </a:xfrm>
              <a:custGeom>
                <a:avLst/>
                <a:gdLst>
                  <a:gd name="T0" fmla="*/ 554 w 839"/>
                  <a:gd name="T1" fmla="*/ 1114 h 1135"/>
                  <a:gd name="T2" fmla="*/ 181 w 839"/>
                  <a:gd name="T3" fmla="*/ 1048 h 1135"/>
                  <a:gd name="T4" fmla="*/ 9 w 839"/>
                  <a:gd name="T5" fmla="*/ 735 h 1135"/>
                  <a:gd name="T6" fmla="*/ 41 w 839"/>
                  <a:gd name="T7" fmla="*/ 93 h 1135"/>
                  <a:gd name="T8" fmla="*/ 165 w 839"/>
                  <a:gd name="T9" fmla="*/ 102 h 1135"/>
                  <a:gd name="T10" fmla="*/ 132 w 839"/>
                  <a:gd name="T11" fmla="*/ 743 h 1135"/>
                  <a:gd name="T12" fmla="*/ 246 w 839"/>
                  <a:gd name="T13" fmla="*/ 943 h 1135"/>
                  <a:gd name="T14" fmla="*/ 737 w 839"/>
                  <a:gd name="T15" fmla="*/ 919 h 1135"/>
                  <a:gd name="T16" fmla="*/ 822 w 839"/>
                  <a:gd name="T17" fmla="*/ 940 h 1135"/>
                  <a:gd name="T18" fmla="*/ 800 w 839"/>
                  <a:gd name="T19" fmla="*/ 1025 h 1135"/>
                  <a:gd name="T20" fmla="*/ 554 w 839"/>
                  <a:gd name="T21" fmla="*/ 1114 h 1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9" h="1135">
                    <a:moveTo>
                      <a:pt x="554" y="1114"/>
                    </a:moveTo>
                    <a:cubicBezTo>
                      <a:pt x="420" y="1135"/>
                      <a:pt x="287" y="1114"/>
                      <a:pt x="181" y="1048"/>
                    </a:cubicBezTo>
                    <a:cubicBezTo>
                      <a:pt x="63" y="975"/>
                      <a:pt x="0" y="861"/>
                      <a:pt x="9" y="735"/>
                    </a:cubicBezTo>
                    <a:cubicBezTo>
                      <a:pt x="25" y="498"/>
                      <a:pt x="35" y="278"/>
                      <a:pt x="41" y="93"/>
                    </a:cubicBezTo>
                    <a:cubicBezTo>
                      <a:pt x="49" y="0"/>
                      <a:pt x="172" y="10"/>
                      <a:pt x="165" y="102"/>
                    </a:cubicBezTo>
                    <a:cubicBezTo>
                      <a:pt x="159" y="288"/>
                      <a:pt x="149" y="508"/>
                      <a:pt x="132" y="743"/>
                    </a:cubicBezTo>
                    <a:cubicBezTo>
                      <a:pt x="126" y="822"/>
                      <a:pt x="168" y="895"/>
                      <a:pt x="246" y="943"/>
                    </a:cubicBezTo>
                    <a:cubicBezTo>
                      <a:pt x="347" y="1006"/>
                      <a:pt x="536" y="1037"/>
                      <a:pt x="737" y="919"/>
                    </a:cubicBezTo>
                    <a:cubicBezTo>
                      <a:pt x="767" y="901"/>
                      <a:pt x="805" y="911"/>
                      <a:pt x="822" y="940"/>
                    </a:cubicBezTo>
                    <a:cubicBezTo>
                      <a:pt x="839" y="970"/>
                      <a:pt x="830" y="1008"/>
                      <a:pt x="800" y="1025"/>
                    </a:cubicBezTo>
                    <a:cubicBezTo>
                      <a:pt x="722" y="1071"/>
                      <a:pt x="638" y="1101"/>
                      <a:pt x="554" y="11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5" name="Freeform 21">
                <a:extLst>
                  <a:ext uri="{FF2B5EF4-FFF2-40B4-BE49-F238E27FC236}">
                    <a16:creationId xmlns:a16="http://schemas.microsoft.com/office/drawing/2014/main" id="{DDECB678-0463-4E53-9CBF-CFE56E34BF95}"/>
                  </a:ext>
                </a:extLst>
              </p:cNvPr>
              <p:cNvSpPr>
                <a:spLocks/>
              </p:cNvSpPr>
              <p:nvPr/>
            </p:nvSpPr>
            <p:spPr bwMode="auto">
              <a:xfrm>
                <a:off x="4294188" y="3009900"/>
                <a:ext cx="1376363" cy="1001713"/>
              </a:xfrm>
              <a:custGeom>
                <a:avLst/>
                <a:gdLst>
                  <a:gd name="T0" fmla="*/ 467 w 21006"/>
                  <a:gd name="T1" fmla="*/ 10182 h 15340"/>
                  <a:gd name="T2" fmla="*/ 2423 w 21006"/>
                  <a:gd name="T3" fmla="*/ 4136 h 15340"/>
                  <a:gd name="T4" fmla="*/ 7887 w 21006"/>
                  <a:gd name="T5" fmla="*/ 580 h 15340"/>
                  <a:gd name="T6" fmla="*/ 8002 w 21006"/>
                  <a:gd name="T7" fmla="*/ 563 h 15340"/>
                  <a:gd name="T8" fmla="*/ 11989 w 21006"/>
                  <a:gd name="T9" fmla="*/ 227 h 15340"/>
                  <a:gd name="T10" fmla="*/ 17208 w 21006"/>
                  <a:gd name="T11" fmla="*/ 1732 h 15340"/>
                  <a:gd name="T12" fmla="*/ 21006 w 21006"/>
                  <a:gd name="T13" fmla="*/ 9110 h 15340"/>
                  <a:gd name="T14" fmla="*/ 16780 w 21006"/>
                  <a:gd name="T15" fmla="*/ 11489 h 15340"/>
                  <a:gd name="T16" fmla="*/ 17383 w 21006"/>
                  <a:gd name="T17" fmla="*/ 14126 h 15340"/>
                  <a:gd name="T18" fmla="*/ 4845 w 21006"/>
                  <a:gd name="T19" fmla="*/ 14171 h 15340"/>
                  <a:gd name="T20" fmla="*/ 5112 w 21006"/>
                  <a:gd name="T21" fmla="*/ 9947 h 15340"/>
                  <a:gd name="T22" fmla="*/ 4934 w 21006"/>
                  <a:gd name="T23" fmla="*/ 12704 h 15340"/>
                  <a:gd name="T24" fmla="*/ 467 w 21006"/>
                  <a:gd name="T25" fmla="*/ 10182 h 15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06" h="15340">
                    <a:moveTo>
                      <a:pt x="467" y="10182"/>
                    </a:moveTo>
                    <a:cubicBezTo>
                      <a:pt x="600" y="9204"/>
                      <a:pt x="1667" y="5781"/>
                      <a:pt x="2423" y="4136"/>
                    </a:cubicBezTo>
                    <a:cubicBezTo>
                      <a:pt x="3303" y="2221"/>
                      <a:pt x="4285" y="998"/>
                      <a:pt x="7887" y="580"/>
                    </a:cubicBezTo>
                    <a:cubicBezTo>
                      <a:pt x="7926" y="574"/>
                      <a:pt x="7964" y="568"/>
                      <a:pt x="8002" y="563"/>
                    </a:cubicBezTo>
                    <a:cubicBezTo>
                      <a:pt x="9108" y="992"/>
                      <a:pt x="10814" y="966"/>
                      <a:pt x="11989" y="227"/>
                    </a:cubicBezTo>
                    <a:cubicBezTo>
                      <a:pt x="14342" y="0"/>
                      <a:pt x="15797" y="464"/>
                      <a:pt x="17208" y="1732"/>
                    </a:cubicBezTo>
                    <a:cubicBezTo>
                      <a:pt x="19605" y="3706"/>
                      <a:pt x="20691" y="8071"/>
                      <a:pt x="21006" y="9110"/>
                    </a:cubicBezTo>
                    <a:lnTo>
                      <a:pt x="16780" y="11489"/>
                    </a:lnTo>
                    <a:lnTo>
                      <a:pt x="17383" y="14126"/>
                    </a:lnTo>
                    <a:cubicBezTo>
                      <a:pt x="12434" y="15340"/>
                      <a:pt x="4976" y="14237"/>
                      <a:pt x="4845" y="14171"/>
                    </a:cubicBezTo>
                    <a:lnTo>
                      <a:pt x="5112" y="9947"/>
                    </a:lnTo>
                    <a:lnTo>
                      <a:pt x="4934" y="12704"/>
                    </a:lnTo>
                    <a:cubicBezTo>
                      <a:pt x="4934" y="12704"/>
                      <a:pt x="0" y="13795"/>
                      <a:pt x="467" y="1018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2">
                <a:extLst>
                  <a:ext uri="{FF2B5EF4-FFF2-40B4-BE49-F238E27FC236}">
                    <a16:creationId xmlns:a16="http://schemas.microsoft.com/office/drawing/2014/main" id="{0C07EA67-08A6-4A4F-9C64-F517B0A075AD}"/>
                  </a:ext>
                </a:extLst>
              </p:cNvPr>
              <p:cNvSpPr>
                <a:spLocks/>
              </p:cNvSpPr>
              <p:nvPr/>
            </p:nvSpPr>
            <p:spPr bwMode="auto">
              <a:xfrm>
                <a:off x="4640263" y="3479800"/>
                <a:ext cx="15875" cy="385763"/>
              </a:xfrm>
              <a:custGeom>
                <a:avLst/>
                <a:gdLst>
                  <a:gd name="T0" fmla="*/ 206 w 265"/>
                  <a:gd name="T1" fmla="*/ 5896 h 5897"/>
                  <a:gd name="T2" fmla="*/ 264 w 265"/>
                  <a:gd name="T3" fmla="*/ 5828 h 5897"/>
                  <a:gd name="T4" fmla="*/ 134 w 265"/>
                  <a:gd name="T5" fmla="*/ 66 h 5897"/>
                  <a:gd name="T6" fmla="*/ 66 w 265"/>
                  <a:gd name="T7" fmla="*/ 0 h 5897"/>
                  <a:gd name="T8" fmla="*/ 1 w 265"/>
                  <a:gd name="T9" fmla="*/ 69 h 5897"/>
                  <a:gd name="T10" fmla="*/ 131 w 265"/>
                  <a:gd name="T11" fmla="*/ 5831 h 5897"/>
                  <a:gd name="T12" fmla="*/ 199 w 265"/>
                  <a:gd name="T13" fmla="*/ 5896 h 5897"/>
                  <a:gd name="T14" fmla="*/ 206 w 265"/>
                  <a:gd name="T15" fmla="*/ 5896 h 58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5" h="5897">
                    <a:moveTo>
                      <a:pt x="206" y="5896"/>
                    </a:moveTo>
                    <a:cubicBezTo>
                      <a:pt x="240" y="5892"/>
                      <a:pt x="265" y="5863"/>
                      <a:pt x="264" y="5828"/>
                    </a:cubicBezTo>
                    <a:lnTo>
                      <a:pt x="134" y="66"/>
                    </a:lnTo>
                    <a:cubicBezTo>
                      <a:pt x="133" y="29"/>
                      <a:pt x="103" y="0"/>
                      <a:pt x="66" y="0"/>
                    </a:cubicBezTo>
                    <a:cubicBezTo>
                      <a:pt x="29" y="1"/>
                      <a:pt x="0" y="32"/>
                      <a:pt x="1" y="69"/>
                    </a:cubicBezTo>
                    <a:lnTo>
                      <a:pt x="131" y="5831"/>
                    </a:lnTo>
                    <a:cubicBezTo>
                      <a:pt x="132" y="5868"/>
                      <a:pt x="162" y="5897"/>
                      <a:pt x="199" y="5896"/>
                    </a:cubicBezTo>
                    <a:cubicBezTo>
                      <a:pt x="202" y="5896"/>
                      <a:pt x="204" y="5896"/>
                      <a:pt x="206" y="589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3">
                <a:extLst>
                  <a:ext uri="{FF2B5EF4-FFF2-40B4-BE49-F238E27FC236}">
                    <a16:creationId xmlns:a16="http://schemas.microsoft.com/office/drawing/2014/main" id="{B35DB8E3-D027-4762-BAAB-738656709606}"/>
                  </a:ext>
                </a:extLst>
              </p:cNvPr>
              <p:cNvSpPr>
                <a:spLocks/>
              </p:cNvSpPr>
              <p:nvPr/>
            </p:nvSpPr>
            <p:spPr bwMode="auto">
              <a:xfrm>
                <a:off x="2225675" y="4200525"/>
                <a:ext cx="762000" cy="1022350"/>
              </a:xfrm>
              <a:custGeom>
                <a:avLst/>
                <a:gdLst>
                  <a:gd name="T0" fmla="*/ 6103 w 11624"/>
                  <a:gd name="T1" fmla="*/ 15656 h 15656"/>
                  <a:gd name="T2" fmla="*/ 5820 w 11624"/>
                  <a:gd name="T3" fmla="*/ 13080 h 15656"/>
                  <a:gd name="T4" fmla="*/ 4938 w 11624"/>
                  <a:gd name="T5" fmla="*/ 5672 h 15656"/>
                  <a:gd name="T6" fmla="*/ 10740 w 11624"/>
                  <a:gd name="T7" fmla="*/ 1807 h 15656"/>
                  <a:gd name="T8" fmla="*/ 11624 w 11624"/>
                  <a:gd name="T9" fmla="*/ 994 h 15656"/>
                  <a:gd name="T10" fmla="*/ 952 w 11624"/>
                  <a:gd name="T11" fmla="*/ 5460 h 15656"/>
                  <a:gd name="T12" fmla="*/ 0 w 11624"/>
                  <a:gd name="T13" fmla="*/ 13080 h 15656"/>
                  <a:gd name="T14" fmla="*/ 6103 w 11624"/>
                  <a:gd name="T15" fmla="*/ 15656 h 15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24" h="15656">
                    <a:moveTo>
                      <a:pt x="6103" y="15656"/>
                    </a:moveTo>
                    <a:cubicBezTo>
                      <a:pt x="5738" y="14800"/>
                      <a:pt x="6847" y="14444"/>
                      <a:pt x="5820" y="13080"/>
                    </a:cubicBezTo>
                    <a:cubicBezTo>
                      <a:pt x="3563" y="10082"/>
                      <a:pt x="6420" y="8212"/>
                      <a:pt x="4938" y="5672"/>
                    </a:cubicBezTo>
                    <a:cubicBezTo>
                      <a:pt x="4160" y="4338"/>
                      <a:pt x="5785" y="945"/>
                      <a:pt x="10740" y="1807"/>
                    </a:cubicBezTo>
                    <a:lnTo>
                      <a:pt x="11624" y="994"/>
                    </a:lnTo>
                    <a:cubicBezTo>
                      <a:pt x="5780" y="0"/>
                      <a:pt x="1630" y="2176"/>
                      <a:pt x="952" y="5460"/>
                    </a:cubicBezTo>
                    <a:cubicBezTo>
                      <a:pt x="439" y="7945"/>
                      <a:pt x="2046" y="9341"/>
                      <a:pt x="0" y="13080"/>
                    </a:cubicBezTo>
                    <a:lnTo>
                      <a:pt x="6103" y="15656"/>
                    </a:lnTo>
                    <a:close/>
                  </a:path>
                </a:pathLst>
              </a:custGeom>
              <a:solidFill>
                <a:schemeClr val="accent5">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24">
                <a:extLst>
                  <a:ext uri="{FF2B5EF4-FFF2-40B4-BE49-F238E27FC236}">
                    <a16:creationId xmlns:a16="http://schemas.microsoft.com/office/drawing/2014/main" id="{57981735-DEDA-43B2-8333-9A091B97C8C2}"/>
                  </a:ext>
                </a:extLst>
              </p:cNvPr>
              <p:cNvSpPr>
                <a:spLocks/>
              </p:cNvSpPr>
              <p:nvPr/>
            </p:nvSpPr>
            <p:spPr bwMode="auto">
              <a:xfrm>
                <a:off x="3867150" y="3779838"/>
                <a:ext cx="198438" cy="220663"/>
              </a:xfrm>
              <a:custGeom>
                <a:avLst/>
                <a:gdLst>
                  <a:gd name="T0" fmla="*/ 1458 w 3010"/>
                  <a:gd name="T1" fmla="*/ 3326 h 3385"/>
                  <a:gd name="T2" fmla="*/ 673 w 3010"/>
                  <a:gd name="T3" fmla="*/ 0 h 3385"/>
                  <a:gd name="T4" fmla="*/ 1458 w 3010"/>
                  <a:gd name="T5" fmla="*/ 3326 h 3385"/>
                </a:gdLst>
                <a:ahLst/>
                <a:cxnLst>
                  <a:cxn ang="0">
                    <a:pos x="T0" y="T1"/>
                  </a:cxn>
                  <a:cxn ang="0">
                    <a:pos x="T2" y="T3"/>
                  </a:cxn>
                  <a:cxn ang="0">
                    <a:pos x="T4" y="T5"/>
                  </a:cxn>
                </a:cxnLst>
                <a:rect l="0" t="0" r="r" b="b"/>
                <a:pathLst>
                  <a:path w="3010" h="3385">
                    <a:moveTo>
                      <a:pt x="1458" y="3326"/>
                    </a:moveTo>
                    <a:cubicBezTo>
                      <a:pt x="796" y="3385"/>
                      <a:pt x="0" y="461"/>
                      <a:pt x="673" y="0"/>
                    </a:cubicBezTo>
                    <a:cubicBezTo>
                      <a:pt x="1440" y="288"/>
                      <a:pt x="3010" y="3012"/>
                      <a:pt x="1458" y="33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25">
                <a:extLst>
                  <a:ext uri="{FF2B5EF4-FFF2-40B4-BE49-F238E27FC236}">
                    <a16:creationId xmlns:a16="http://schemas.microsoft.com/office/drawing/2014/main" id="{F53CBCF6-85DC-4FC4-A47C-92258F2C479C}"/>
                  </a:ext>
                </a:extLst>
              </p:cNvPr>
              <p:cNvSpPr>
                <a:spLocks/>
              </p:cNvSpPr>
              <p:nvPr/>
            </p:nvSpPr>
            <p:spPr bwMode="auto">
              <a:xfrm>
                <a:off x="3633788" y="3644900"/>
                <a:ext cx="815975" cy="363538"/>
              </a:xfrm>
              <a:custGeom>
                <a:avLst/>
                <a:gdLst>
                  <a:gd name="T0" fmla="*/ 10116 w 12468"/>
                  <a:gd name="T1" fmla="*/ 454 h 5570"/>
                  <a:gd name="T2" fmla="*/ 3832 w 12468"/>
                  <a:gd name="T3" fmla="*/ 2160 h 5570"/>
                  <a:gd name="T4" fmla="*/ 1839 w 12468"/>
                  <a:gd name="T5" fmla="*/ 1785 h 5570"/>
                  <a:gd name="T6" fmla="*/ 311 w 12468"/>
                  <a:gd name="T7" fmla="*/ 2228 h 5570"/>
                  <a:gd name="T8" fmla="*/ 400 w 12468"/>
                  <a:gd name="T9" fmla="*/ 2850 h 5570"/>
                  <a:gd name="T10" fmla="*/ 1757 w 12468"/>
                  <a:gd name="T11" fmla="*/ 2583 h 5570"/>
                  <a:gd name="T12" fmla="*/ 400 w 12468"/>
                  <a:gd name="T13" fmla="*/ 2984 h 5570"/>
                  <a:gd name="T14" fmla="*/ 427 w 12468"/>
                  <a:gd name="T15" fmla="*/ 3689 h 5570"/>
                  <a:gd name="T16" fmla="*/ 511 w 12468"/>
                  <a:gd name="T17" fmla="*/ 3741 h 5570"/>
                  <a:gd name="T18" fmla="*/ 659 w 12468"/>
                  <a:gd name="T19" fmla="*/ 4350 h 5570"/>
                  <a:gd name="T20" fmla="*/ 674 w 12468"/>
                  <a:gd name="T21" fmla="*/ 4391 h 5570"/>
                  <a:gd name="T22" fmla="*/ 976 w 12468"/>
                  <a:gd name="T23" fmla="*/ 4904 h 5570"/>
                  <a:gd name="T24" fmla="*/ 975 w 12468"/>
                  <a:gd name="T25" fmla="*/ 4952 h 5570"/>
                  <a:gd name="T26" fmla="*/ 1346 w 12468"/>
                  <a:gd name="T27" fmla="*/ 5509 h 5570"/>
                  <a:gd name="T28" fmla="*/ 1786 w 12468"/>
                  <a:gd name="T29" fmla="*/ 5458 h 5570"/>
                  <a:gd name="T30" fmla="*/ 4621 w 12468"/>
                  <a:gd name="T31" fmla="*/ 4506 h 5570"/>
                  <a:gd name="T32" fmla="*/ 10638 w 12468"/>
                  <a:gd name="T33" fmla="*/ 3566 h 5570"/>
                  <a:gd name="T34" fmla="*/ 10116 w 12468"/>
                  <a:gd name="T35" fmla="*/ 454 h 5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468" h="5570">
                    <a:moveTo>
                      <a:pt x="10116" y="454"/>
                    </a:moveTo>
                    <a:cubicBezTo>
                      <a:pt x="7814" y="899"/>
                      <a:pt x="4494" y="2082"/>
                      <a:pt x="3832" y="2160"/>
                    </a:cubicBezTo>
                    <a:cubicBezTo>
                      <a:pt x="3800" y="2164"/>
                      <a:pt x="2274" y="1794"/>
                      <a:pt x="1839" y="1785"/>
                    </a:cubicBezTo>
                    <a:cubicBezTo>
                      <a:pt x="1378" y="1776"/>
                      <a:pt x="674" y="2073"/>
                      <a:pt x="311" y="2228"/>
                    </a:cubicBezTo>
                    <a:cubicBezTo>
                      <a:pt x="0" y="2361"/>
                      <a:pt x="172" y="2840"/>
                      <a:pt x="400" y="2850"/>
                    </a:cubicBezTo>
                    <a:cubicBezTo>
                      <a:pt x="667" y="2863"/>
                      <a:pt x="1649" y="2555"/>
                      <a:pt x="1757" y="2583"/>
                    </a:cubicBezTo>
                    <a:lnTo>
                      <a:pt x="400" y="2984"/>
                    </a:lnTo>
                    <a:cubicBezTo>
                      <a:pt x="98" y="3090"/>
                      <a:pt x="266" y="3721"/>
                      <a:pt x="427" y="3689"/>
                    </a:cubicBezTo>
                    <a:cubicBezTo>
                      <a:pt x="533" y="3651"/>
                      <a:pt x="532" y="3733"/>
                      <a:pt x="511" y="3741"/>
                    </a:cubicBezTo>
                    <a:cubicBezTo>
                      <a:pt x="156" y="3871"/>
                      <a:pt x="378" y="4358"/>
                      <a:pt x="659" y="4350"/>
                    </a:cubicBezTo>
                    <a:cubicBezTo>
                      <a:pt x="685" y="4350"/>
                      <a:pt x="692" y="4372"/>
                      <a:pt x="674" y="4391"/>
                    </a:cubicBezTo>
                    <a:cubicBezTo>
                      <a:pt x="453" y="4618"/>
                      <a:pt x="755" y="4983"/>
                      <a:pt x="976" y="4904"/>
                    </a:cubicBezTo>
                    <a:cubicBezTo>
                      <a:pt x="986" y="4900"/>
                      <a:pt x="992" y="4936"/>
                      <a:pt x="975" y="4952"/>
                    </a:cubicBezTo>
                    <a:cubicBezTo>
                      <a:pt x="841" y="5079"/>
                      <a:pt x="925" y="5570"/>
                      <a:pt x="1346" y="5509"/>
                    </a:cubicBezTo>
                    <a:cubicBezTo>
                      <a:pt x="1499" y="5487"/>
                      <a:pt x="1644" y="5469"/>
                      <a:pt x="1786" y="5458"/>
                    </a:cubicBezTo>
                    <a:cubicBezTo>
                      <a:pt x="3117" y="5352"/>
                      <a:pt x="3888" y="4877"/>
                      <a:pt x="4621" y="4506"/>
                    </a:cubicBezTo>
                    <a:cubicBezTo>
                      <a:pt x="4835" y="4397"/>
                      <a:pt x="8245" y="4260"/>
                      <a:pt x="10638" y="3566"/>
                    </a:cubicBezTo>
                    <a:cubicBezTo>
                      <a:pt x="11395" y="3346"/>
                      <a:pt x="12468" y="0"/>
                      <a:pt x="10116" y="454"/>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26">
                <a:extLst>
                  <a:ext uri="{FF2B5EF4-FFF2-40B4-BE49-F238E27FC236}">
                    <a16:creationId xmlns:a16="http://schemas.microsoft.com/office/drawing/2014/main" id="{5ED12322-F7B7-4FED-AB05-5FCF2C7BCACD}"/>
                  </a:ext>
                </a:extLst>
              </p:cNvPr>
              <p:cNvSpPr>
                <a:spLocks noEditPoints="1"/>
              </p:cNvSpPr>
              <p:nvPr/>
            </p:nvSpPr>
            <p:spPr bwMode="auto">
              <a:xfrm>
                <a:off x="3402013" y="3779838"/>
                <a:ext cx="373063" cy="379413"/>
              </a:xfrm>
              <a:custGeom>
                <a:avLst/>
                <a:gdLst>
                  <a:gd name="T0" fmla="*/ 4717 w 5695"/>
                  <a:gd name="T1" fmla="*/ 1283 h 5817"/>
                  <a:gd name="T2" fmla="*/ 1011 w 5695"/>
                  <a:gd name="T3" fmla="*/ 1126 h 5817"/>
                  <a:gd name="T4" fmla="*/ 164 w 5695"/>
                  <a:gd name="T5" fmla="*/ 2946 h 5817"/>
                  <a:gd name="T6" fmla="*/ 853 w 5695"/>
                  <a:gd name="T7" fmla="*/ 4832 h 5817"/>
                  <a:gd name="T8" fmla="*/ 2674 w 5695"/>
                  <a:gd name="T9" fmla="*/ 5678 h 5817"/>
                  <a:gd name="T10" fmla="*/ 4559 w 5695"/>
                  <a:gd name="T11" fmla="*/ 4990 h 5817"/>
                  <a:gd name="T12" fmla="*/ 4717 w 5695"/>
                  <a:gd name="T13" fmla="*/ 1283 h 5817"/>
                  <a:gd name="T14" fmla="*/ 2668 w 5695"/>
                  <a:gd name="T15" fmla="*/ 5812 h 5817"/>
                  <a:gd name="T16" fmla="*/ 755 w 5695"/>
                  <a:gd name="T17" fmla="*/ 4922 h 5817"/>
                  <a:gd name="T18" fmla="*/ 31 w 5695"/>
                  <a:gd name="T19" fmla="*/ 2941 h 5817"/>
                  <a:gd name="T20" fmla="*/ 920 w 5695"/>
                  <a:gd name="T21" fmla="*/ 1028 h 5817"/>
                  <a:gd name="T22" fmla="*/ 4815 w 5695"/>
                  <a:gd name="T23" fmla="*/ 1193 h 5817"/>
                  <a:gd name="T24" fmla="*/ 4815 w 5695"/>
                  <a:gd name="T25" fmla="*/ 1193 h 5817"/>
                  <a:gd name="T26" fmla="*/ 5539 w 5695"/>
                  <a:gd name="T27" fmla="*/ 3175 h 5817"/>
                  <a:gd name="T28" fmla="*/ 4650 w 5695"/>
                  <a:gd name="T29" fmla="*/ 5088 h 5817"/>
                  <a:gd name="T30" fmla="*/ 3056 w 5695"/>
                  <a:gd name="T31" fmla="*/ 5801 h 5817"/>
                  <a:gd name="T32" fmla="*/ 2668 w 5695"/>
                  <a:gd name="T33" fmla="*/ 5812 h 5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95" h="5817">
                    <a:moveTo>
                      <a:pt x="4717" y="1283"/>
                    </a:moveTo>
                    <a:cubicBezTo>
                      <a:pt x="3739" y="218"/>
                      <a:pt x="2076" y="148"/>
                      <a:pt x="1011" y="1126"/>
                    </a:cubicBezTo>
                    <a:cubicBezTo>
                      <a:pt x="495" y="1600"/>
                      <a:pt x="194" y="2247"/>
                      <a:pt x="164" y="2946"/>
                    </a:cubicBezTo>
                    <a:cubicBezTo>
                      <a:pt x="135" y="3647"/>
                      <a:pt x="379" y="4316"/>
                      <a:pt x="853" y="4832"/>
                    </a:cubicBezTo>
                    <a:cubicBezTo>
                      <a:pt x="1327" y="5348"/>
                      <a:pt x="1974" y="5649"/>
                      <a:pt x="2674" y="5678"/>
                    </a:cubicBezTo>
                    <a:cubicBezTo>
                      <a:pt x="3374" y="5708"/>
                      <a:pt x="4043" y="5463"/>
                      <a:pt x="4559" y="4990"/>
                    </a:cubicBezTo>
                    <a:cubicBezTo>
                      <a:pt x="5625" y="4011"/>
                      <a:pt x="5695" y="2348"/>
                      <a:pt x="4717" y="1283"/>
                    </a:cubicBezTo>
                    <a:close/>
                    <a:moveTo>
                      <a:pt x="2668" y="5812"/>
                    </a:moveTo>
                    <a:cubicBezTo>
                      <a:pt x="1933" y="5780"/>
                      <a:pt x="1253" y="5465"/>
                      <a:pt x="755" y="4922"/>
                    </a:cubicBezTo>
                    <a:cubicBezTo>
                      <a:pt x="257" y="4380"/>
                      <a:pt x="0" y="3676"/>
                      <a:pt x="31" y="2941"/>
                    </a:cubicBezTo>
                    <a:cubicBezTo>
                      <a:pt x="63" y="2205"/>
                      <a:pt x="378" y="1526"/>
                      <a:pt x="920" y="1028"/>
                    </a:cubicBezTo>
                    <a:cubicBezTo>
                      <a:pt x="2040" y="0"/>
                      <a:pt x="3787" y="74"/>
                      <a:pt x="4815" y="1193"/>
                    </a:cubicBezTo>
                    <a:lnTo>
                      <a:pt x="4815" y="1193"/>
                    </a:lnTo>
                    <a:cubicBezTo>
                      <a:pt x="5313" y="1735"/>
                      <a:pt x="5570" y="2439"/>
                      <a:pt x="5539" y="3175"/>
                    </a:cubicBezTo>
                    <a:cubicBezTo>
                      <a:pt x="5508" y="3910"/>
                      <a:pt x="5192" y="4590"/>
                      <a:pt x="4650" y="5088"/>
                    </a:cubicBezTo>
                    <a:cubicBezTo>
                      <a:pt x="4203" y="5498"/>
                      <a:pt x="3648" y="5744"/>
                      <a:pt x="3056" y="5801"/>
                    </a:cubicBezTo>
                    <a:cubicBezTo>
                      <a:pt x="2928" y="5814"/>
                      <a:pt x="2798" y="5817"/>
                      <a:pt x="2668" y="5812"/>
                    </a:cubicBezTo>
                    <a:close/>
                  </a:path>
                </a:pathLst>
              </a:custGeom>
              <a:solidFill>
                <a:srgbClr val="5A75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27">
                <a:extLst>
                  <a:ext uri="{FF2B5EF4-FFF2-40B4-BE49-F238E27FC236}">
                    <a16:creationId xmlns:a16="http://schemas.microsoft.com/office/drawing/2014/main" id="{01FA8096-B226-4A50-8418-7854D454C51B}"/>
                  </a:ext>
                </a:extLst>
              </p:cNvPr>
              <p:cNvSpPr>
                <a:spLocks/>
              </p:cNvSpPr>
              <p:nvPr/>
            </p:nvSpPr>
            <p:spPr bwMode="auto">
              <a:xfrm>
                <a:off x="2913063" y="4243388"/>
                <a:ext cx="654050" cy="204788"/>
              </a:xfrm>
              <a:custGeom>
                <a:avLst/>
                <a:gdLst>
                  <a:gd name="T0" fmla="*/ 9986 w 9986"/>
                  <a:gd name="T1" fmla="*/ 896 h 3132"/>
                  <a:gd name="T2" fmla="*/ 7846 w 9986"/>
                  <a:gd name="T3" fmla="*/ 3098 h 3132"/>
                  <a:gd name="T4" fmla="*/ 7814 w 9986"/>
                  <a:gd name="T5" fmla="*/ 3132 h 3132"/>
                  <a:gd name="T6" fmla="*/ 5985 w 9986"/>
                  <a:gd name="T7" fmla="*/ 2634 h 3132"/>
                  <a:gd name="T8" fmla="*/ 5985 w 9986"/>
                  <a:gd name="T9" fmla="*/ 2634 h 3132"/>
                  <a:gd name="T10" fmla="*/ 5984 w 9986"/>
                  <a:gd name="T11" fmla="*/ 2634 h 3132"/>
                  <a:gd name="T12" fmla="*/ 0 w 9986"/>
                  <a:gd name="T13" fmla="*/ 1062 h 3132"/>
                  <a:gd name="T14" fmla="*/ 1033 w 9986"/>
                  <a:gd name="T15" fmla="*/ 0 h 3132"/>
                  <a:gd name="T16" fmla="*/ 4987 w 9986"/>
                  <a:gd name="T17" fmla="*/ 383 h 3132"/>
                  <a:gd name="T18" fmla="*/ 9986 w 9986"/>
                  <a:gd name="T19" fmla="*/ 896 h 3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986" h="3132">
                    <a:moveTo>
                      <a:pt x="9986" y="896"/>
                    </a:moveTo>
                    <a:lnTo>
                      <a:pt x="7846" y="3098"/>
                    </a:lnTo>
                    <a:lnTo>
                      <a:pt x="7814" y="3132"/>
                    </a:lnTo>
                    <a:lnTo>
                      <a:pt x="5985" y="2634"/>
                    </a:lnTo>
                    <a:cubicBezTo>
                      <a:pt x="5985" y="2634"/>
                      <a:pt x="5985" y="2634"/>
                      <a:pt x="5985" y="2634"/>
                    </a:cubicBezTo>
                    <a:lnTo>
                      <a:pt x="5984" y="2634"/>
                    </a:lnTo>
                    <a:lnTo>
                      <a:pt x="0" y="1062"/>
                    </a:lnTo>
                    <a:lnTo>
                      <a:pt x="1033" y="0"/>
                    </a:lnTo>
                    <a:lnTo>
                      <a:pt x="4987" y="383"/>
                    </a:lnTo>
                    <a:lnTo>
                      <a:pt x="9986" y="89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32" name="Freeform 28">
                <a:extLst>
                  <a:ext uri="{FF2B5EF4-FFF2-40B4-BE49-F238E27FC236}">
                    <a16:creationId xmlns:a16="http://schemas.microsoft.com/office/drawing/2014/main" id="{6266CD05-4D0C-4A9D-817B-B3DE3422B87F}"/>
                  </a:ext>
                </a:extLst>
              </p:cNvPr>
              <p:cNvSpPr>
                <a:spLocks/>
              </p:cNvSpPr>
              <p:nvPr/>
            </p:nvSpPr>
            <p:spPr bwMode="auto">
              <a:xfrm>
                <a:off x="3238500" y="4260850"/>
                <a:ext cx="188913" cy="187325"/>
              </a:xfrm>
              <a:custGeom>
                <a:avLst/>
                <a:gdLst>
                  <a:gd name="T0" fmla="*/ 2891 w 2891"/>
                  <a:gd name="T1" fmla="*/ 2833 h 2867"/>
                  <a:gd name="T2" fmla="*/ 2859 w 2891"/>
                  <a:gd name="T3" fmla="*/ 2867 h 2867"/>
                  <a:gd name="T4" fmla="*/ 1030 w 2891"/>
                  <a:gd name="T5" fmla="*/ 2369 h 2867"/>
                  <a:gd name="T6" fmla="*/ 1030 w 2891"/>
                  <a:gd name="T7" fmla="*/ 2369 h 2867"/>
                  <a:gd name="T8" fmla="*/ 1029 w 2891"/>
                  <a:gd name="T9" fmla="*/ 2369 h 2867"/>
                  <a:gd name="T10" fmla="*/ 0 w 2891"/>
                  <a:gd name="T11" fmla="*/ 0 h 2867"/>
                  <a:gd name="T12" fmla="*/ 2891 w 2891"/>
                  <a:gd name="T13" fmla="*/ 2833 h 2867"/>
                </a:gdLst>
                <a:ahLst/>
                <a:cxnLst>
                  <a:cxn ang="0">
                    <a:pos x="T0" y="T1"/>
                  </a:cxn>
                  <a:cxn ang="0">
                    <a:pos x="T2" y="T3"/>
                  </a:cxn>
                  <a:cxn ang="0">
                    <a:pos x="T4" y="T5"/>
                  </a:cxn>
                  <a:cxn ang="0">
                    <a:pos x="T6" y="T7"/>
                  </a:cxn>
                  <a:cxn ang="0">
                    <a:pos x="T8" y="T9"/>
                  </a:cxn>
                  <a:cxn ang="0">
                    <a:pos x="T10" y="T11"/>
                  </a:cxn>
                  <a:cxn ang="0">
                    <a:pos x="T12" y="T13"/>
                  </a:cxn>
                </a:cxnLst>
                <a:rect l="0" t="0" r="r" b="b"/>
                <a:pathLst>
                  <a:path w="2891" h="2867">
                    <a:moveTo>
                      <a:pt x="2891" y="2833"/>
                    </a:moveTo>
                    <a:lnTo>
                      <a:pt x="2859" y="2867"/>
                    </a:lnTo>
                    <a:lnTo>
                      <a:pt x="1030" y="2369"/>
                    </a:lnTo>
                    <a:cubicBezTo>
                      <a:pt x="1030" y="2369"/>
                      <a:pt x="1030" y="2369"/>
                      <a:pt x="1030" y="2369"/>
                    </a:cubicBezTo>
                    <a:lnTo>
                      <a:pt x="1029" y="2369"/>
                    </a:lnTo>
                    <a:lnTo>
                      <a:pt x="0" y="0"/>
                    </a:lnTo>
                    <a:cubicBezTo>
                      <a:pt x="0" y="0"/>
                      <a:pt x="1767" y="1765"/>
                      <a:pt x="2891" y="28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33" name="Freeform 29">
                <a:extLst>
                  <a:ext uri="{FF2B5EF4-FFF2-40B4-BE49-F238E27FC236}">
                    <a16:creationId xmlns:a16="http://schemas.microsoft.com/office/drawing/2014/main" id="{4774AA42-EB1D-432C-9738-C83A44EA6932}"/>
                  </a:ext>
                </a:extLst>
              </p:cNvPr>
              <p:cNvSpPr>
                <a:spLocks/>
              </p:cNvSpPr>
              <p:nvPr/>
            </p:nvSpPr>
            <p:spPr bwMode="auto">
              <a:xfrm>
                <a:off x="3132138" y="3846513"/>
                <a:ext cx="633413" cy="633413"/>
              </a:xfrm>
              <a:custGeom>
                <a:avLst/>
                <a:gdLst>
                  <a:gd name="T0" fmla="*/ 9148 w 9682"/>
                  <a:gd name="T1" fmla="*/ 6268 h 9712"/>
                  <a:gd name="T2" fmla="*/ 5900 w 9682"/>
                  <a:gd name="T3" fmla="*/ 9252 h 9712"/>
                  <a:gd name="T4" fmla="*/ 4159 w 9682"/>
                  <a:gd name="T5" fmla="*/ 9178 h 9712"/>
                  <a:gd name="T6" fmla="*/ 0 w 9682"/>
                  <a:gd name="T7" fmla="*/ 4650 h 9712"/>
                  <a:gd name="T8" fmla="*/ 5063 w 9682"/>
                  <a:gd name="T9" fmla="*/ 0 h 9712"/>
                  <a:gd name="T10" fmla="*/ 9222 w 9682"/>
                  <a:gd name="T11" fmla="*/ 4528 h 9712"/>
                  <a:gd name="T12" fmla="*/ 9148 w 9682"/>
                  <a:gd name="T13" fmla="*/ 6268 h 9712"/>
                </a:gdLst>
                <a:ahLst/>
                <a:cxnLst>
                  <a:cxn ang="0">
                    <a:pos x="T0" y="T1"/>
                  </a:cxn>
                  <a:cxn ang="0">
                    <a:pos x="T2" y="T3"/>
                  </a:cxn>
                  <a:cxn ang="0">
                    <a:pos x="T4" y="T5"/>
                  </a:cxn>
                  <a:cxn ang="0">
                    <a:pos x="T6" y="T7"/>
                  </a:cxn>
                  <a:cxn ang="0">
                    <a:pos x="T8" y="T9"/>
                  </a:cxn>
                  <a:cxn ang="0">
                    <a:pos x="T10" y="T11"/>
                  </a:cxn>
                  <a:cxn ang="0">
                    <a:pos x="T12" y="T13"/>
                  </a:cxn>
                </a:cxnLst>
                <a:rect l="0" t="0" r="r" b="b"/>
                <a:pathLst>
                  <a:path w="9682" h="9712">
                    <a:moveTo>
                      <a:pt x="9148" y="6268"/>
                    </a:moveTo>
                    <a:lnTo>
                      <a:pt x="5900" y="9252"/>
                    </a:lnTo>
                    <a:cubicBezTo>
                      <a:pt x="5399" y="9712"/>
                      <a:pt x="4620" y="9679"/>
                      <a:pt x="4159" y="9178"/>
                    </a:cubicBezTo>
                    <a:lnTo>
                      <a:pt x="0" y="4650"/>
                    </a:lnTo>
                    <a:lnTo>
                      <a:pt x="5063" y="0"/>
                    </a:lnTo>
                    <a:lnTo>
                      <a:pt x="9222" y="4528"/>
                    </a:lnTo>
                    <a:cubicBezTo>
                      <a:pt x="9682" y="5029"/>
                      <a:pt x="9649" y="5808"/>
                      <a:pt x="9148" y="62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34" name="Freeform 30">
                <a:extLst>
                  <a:ext uri="{FF2B5EF4-FFF2-40B4-BE49-F238E27FC236}">
                    <a16:creationId xmlns:a16="http://schemas.microsoft.com/office/drawing/2014/main" id="{01BCB0FA-BC95-4264-887B-2D39B0038777}"/>
                  </a:ext>
                </a:extLst>
              </p:cNvPr>
              <p:cNvSpPr>
                <a:spLocks/>
              </p:cNvSpPr>
              <p:nvPr/>
            </p:nvSpPr>
            <p:spPr bwMode="auto">
              <a:xfrm>
                <a:off x="3629025" y="3763963"/>
                <a:ext cx="173038" cy="244475"/>
              </a:xfrm>
              <a:custGeom>
                <a:avLst/>
                <a:gdLst>
                  <a:gd name="T0" fmla="*/ 367 w 2634"/>
                  <a:gd name="T1" fmla="*/ 408 h 3750"/>
                  <a:gd name="T2" fmla="*/ 1940 w 2634"/>
                  <a:gd name="T3" fmla="*/ 10 h 3750"/>
                  <a:gd name="T4" fmla="*/ 2056 w 2634"/>
                  <a:gd name="T5" fmla="*/ 2853 h 3750"/>
                  <a:gd name="T6" fmla="*/ 2501 w 2634"/>
                  <a:gd name="T7" fmla="*/ 3031 h 3750"/>
                  <a:gd name="T8" fmla="*/ 1834 w 2634"/>
                  <a:gd name="T9" fmla="*/ 3520 h 3750"/>
                  <a:gd name="T10" fmla="*/ 1402 w 2634"/>
                  <a:gd name="T11" fmla="*/ 3689 h 3750"/>
                  <a:gd name="T12" fmla="*/ 1031 w 2634"/>
                  <a:gd name="T13" fmla="*/ 3132 h 3750"/>
                  <a:gd name="T14" fmla="*/ 1032 w 2634"/>
                  <a:gd name="T15" fmla="*/ 3084 h 3750"/>
                  <a:gd name="T16" fmla="*/ 730 w 2634"/>
                  <a:gd name="T17" fmla="*/ 2571 h 3750"/>
                  <a:gd name="T18" fmla="*/ 715 w 2634"/>
                  <a:gd name="T19" fmla="*/ 2530 h 3750"/>
                  <a:gd name="T20" fmla="*/ 567 w 2634"/>
                  <a:gd name="T21" fmla="*/ 1921 h 3750"/>
                  <a:gd name="T22" fmla="*/ 483 w 2634"/>
                  <a:gd name="T23" fmla="*/ 1869 h 3750"/>
                  <a:gd name="T24" fmla="*/ 167 w 2634"/>
                  <a:gd name="T25" fmla="*/ 1532 h 3750"/>
                  <a:gd name="T26" fmla="*/ 523 w 2634"/>
                  <a:gd name="T27" fmla="*/ 1131 h 3750"/>
                  <a:gd name="T28" fmla="*/ 1813 w 2634"/>
                  <a:gd name="T29" fmla="*/ 763 h 3750"/>
                  <a:gd name="T30" fmla="*/ 500 w 2634"/>
                  <a:gd name="T31" fmla="*/ 1075 h 3750"/>
                  <a:gd name="T32" fmla="*/ 34 w 2634"/>
                  <a:gd name="T33" fmla="*/ 820 h 3750"/>
                  <a:gd name="T34" fmla="*/ 367 w 2634"/>
                  <a:gd name="T35" fmla="*/ 408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4" h="3750">
                    <a:moveTo>
                      <a:pt x="367" y="408"/>
                    </a:moveTo>
                    <a:cubicBezTo>
                      <a:pt x="730" y="253"/>
                      <a:pt x="1479" y="0"/>
                      <a:pt x="1940" y="10"/>
                    </a:cubicBezTo>
                    <a:lnTo>
                      <a:pt x="2056" y="2853"/>
                    </a:lnTo>
                    <a:cubicBezTo>
                      <a:pt x="2056" y="2853"/>
                      <a:pt x="2367" y="2809"/>
                      <a:pt x="2501" y="3031"/>
                    </a:cubicBezTo>
                    <a:cubicBezTo>
                      <a:pt x="2634" y="3253"/>
                      <a:pt x="1834" y="3520"/>
                      <a:pt x="1834" y="3520"/>
                    </a:cubicBezTo>
                    <a:cubicBezTo>
                      <a:pt x="1692" y="3531"/>
                      <a:pt x="1555" y="3667"/>
                      <a:pt x="1402" y="3689"/>
                    </a:cubicBezTo>
                    <a:cubicBezTo>
                      <a:pt x="981" y="3750"/>
                      <a:pt x="897" y="3259"/>
                      <a:pt x="1031" y="3132"/>
                    </a:cubicBezTo>
                    <a:cubicBezTo>
                      <a:pt x="1048" y="3116"/>
                      <a:pt x="1042" y="3080"/>
                      <a:pt x="1032" y="3084"/>
                    </a:cubicBezTo>
                    <a:cubicBezTo>
                      <a:pt x="811" y="3163"/>
                      <a:pt x="509" y="2798"/>
                      <a:pt x="730" y="2571"/>
                    </a:cubicBezTo>
                    <a:cubicBezTo>
                      <a:pt x="748" y="2552"/>
                      <a:pt x="741" y="2530"/>
                      <a:pt x="715" y="2530"/>
                    </a:cubicBezTo>
                    <a:cubicBezTo>
                      <a:pt x="434" y="2538"/>
                      <a:pt x="212" y="2051"/>
                      <a:pt x="567" y="1921"/>
                    </a:cubicBezTo>
                    <a:cubicBezTo>
                      <a:pt x="588" y="1913"/>
                      <a:pt x="589" y="1831"/>
                      <a:pt x="483" y="1869"/>
                    </a:cubicBezTo>
                    <a:cubicBezTo>
                      <a:pt x="322" y="1901"/>
                      <a:pt x="167" y="1672"/>
                      <a:pt x="167" y="1532"/>
                    </a:cubicBezTo>
                    <a:cubicBezTo>
                      <a:pt x="167" y="1310"/>
                      <a:pt x="297" y="1209"/>
                      <a:pt x="523" y="1131"/>
                    </a:cubicBezTo>
                    <a:cubicBezTo>
                      <a:pt x="873" y="1011"/>
                      <a:pt x="1813" y="763"/>
                      <a:pt x="1813" y="763"/>
                    </a:cubicBezTo>
                    <a:cubicBezTo>
                      <a:pt x="1768" y="865"/>
                      <a:pt x="768" y="1087"/>
                      <a:pt x="500" y="1075"/>
                    </a:cubicBezTo>
                    <a:cubicBezTo>
                      <a:pt x="273" y="1064"/>
                      <a:pt x="78" y="998"/>
                      <a:pt x="34" y="820"/>
                    </a:cubicBezTo>
                    <a:cubicBezTo>
                      <a:pt x="0" y="684"/>
                      <a:pt x="56" y="541"/>
                      <a:pt x="367" y="40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35" name="Freeform 31">
                <a:extLst>
                  <a:ext uri="{FF2B5EF4-FFF2-40B4-BE49-F238E27FC236}">
                    <a16:creationId xmlns:a16="http://schemas.microsoft.com/office/drawing/2014/main" id="{7C2F7F3B-3FD6-4B99-A89C-3ED455A54AFD}"/>
                  </a:ext>
                </a:extLst>
              </p:cNvPr>
              <p:cNvSpPr>
                <a:spLocks/>
              </p:cNvSpPr>
              <p:nvPr/>
            </p:nvSpPr>
            <p:spPr bwMode="auto">
              <a:xfrm>
                <a:off x="3749675" y="3817938"/>
                <a:ext cx="80963" cy="57150"/>
              </a:xfrm>
              <a:custGeom>
                <a:avLst/>
                <a:gdLst>
                  <a:gd name="T0" fmla="*/ 1251 w 1253"/>
                  <a:gd name="T1" fmla="*/ 727 h 886"/>
                  <a:gd name="T2" fmla="*/ 1198 w 1253"/>
                  <a:gd name="T3" fmla="*/ 792 h 886"/>
                  <a:gd name="T4" fmla="*/ 14 w 1253"/>
                  <a:gd name="T5" fmla="*/ 95 h 886"/>
                  <a:gd name="T6" fmla="*/ 43 w 1253"/>
                  <a:gd name="T7" fmla="*/ 14 h 886"/>
                  <a:gd name="T8" fmla="*/ 124 w 1253"/>
                  <a:gd name="T9" fmla="*/ 44 h 886"/>
                  <a:gd name="T10" fmla="*/ 1182 w 1253"/>
                  <a:gd name="T11" fmla="*/ 671 h 886"/>
                  <a:gd name="T12" fmla="*/ 1250 w 1253"/>
                  <a:gd name="T13" fmla="*/ 723 h 886"/>
                  <a:gd name="T14" fmla="*/ 1251 w 1253"/>
                  <a:gd name="T15" fmla="*/ 727 h 8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3" h="886">
                    <a:moveTo>
                      <a:pt x="1251" y="727"/>
                    </a:moveTo>
                    <a:cubicBezTo>
                      <a:pt x="1253" y="759"/>
                      <a:pt x="1230" y="788"/>
                      <a:pt x="1198" y="792"/>
                    </a:cubicBezTo>
                    <a:cubicBezTo>
                      <a:pt x="1190" y="793"/>
                      <a:pt x="385" y="886"/>
                      <a:pt x="14" y="95"/>
                    </a:cubicBezTo>
                    <a:cubicBezTo>
                      <a:pt x="0" y="65"/>
                      <a:pt x="13" y="28"/>
                      <a:pt x="43" y="14"/>
                    </a:cubicBezTo>
                    <a:cubicBezTo>
                      <a:pt x="74" y="0"/>
                      <a:pt x="110" y="13"/>
                      <a:pt x="124" y="44"/>
                    </a:cubicBezTo>
                    <a:cubicBezTo>
                      <a:pt x="458" y="755"/>
                      <a:pt x="1175" y="672"/>
                      <a:pt x="1182" y="671"/>
                    </a:cubicBezTo>
                    <a:cubicBezTo>
                      <a:pt x="1216" y="667"/>
                      <a:pt x="1246" y="690"/>
                      <a:pt x="1250" y="723"/>
                    </a:cubicBezTo>
                    <a:cubicBezTo>
                      <a:pt x="1251" y="725"/>
                      <a:pt x="1251" y="726"/>
                      <a:pt x="1251" y="727"/>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32">
                <a:extLst>
                  <a:ext uri="{FF2B5EF4-FFF2-40B4-BE49-F238E27FC236}">
                    <a16:creationId xmlns:a16="http://schemas.microsoft.com/office/drawing/2014/main" id="{CD04E1E7-BA97-4440-AE8C-060FEDEB3390}"/>
                  </a:ext>
                </a:extLst>
              </p:cNvPr>
              <p:cNvSpPr>
                <a:spLocks/>
              </p:cNvSpPr>
              <p:nvPr/>
            </p:nvSpPr>
            <p:spPr bwMode="auto">
              <a:xfrm>
                <a:off x="3679825" y="3859213"/>
                <a:ext cx="117475" cy="144463"/>
              </a:xfrm>
              <a:custGeom>
                <a:avLst/>
                <a:gdLst>
                  <a:gd name="T0" fmla="*/ 866 w 1806"/>
                  <a:gd name="T1" fmla="*/ 88 h 2216"/>
                  <a:gd name="T2" fmla="*/ 60 w 1806"/>
                  <a:gd name="T3" fmla="*/ 313 h 2216"/>
                  <a:gd name="T4" fmla="*/ 11 w 1806"/>
                  <a:gd name="T5" fmla="*/ 400 h 2216"/>
                  <a:gd name="T6" fmla="*/ 98 w 1806"/>
                  <a:gd name="T7" fmla="*/ 449 h 2216"/>
                  <a:gd name="T8" fmla="*/ 905 w 1806"/>
                  <a:gd name="T9" fmla="*/ 224 h 2216"/>
                  <a:gd name="T10" fmla="*/ 1217 w 1806"/>
                  <a:gd name="T11" fmla="*/ 295 h 2216"/>
                  <a:gd name="T12" fmla="*/ 1108 w 1806"/>
                  <a:gd name="T13" fmla="*/ 541 h 2216"/>
                  <a:gd name="T14" fmla="*/ 620 w 1806"/>
                  <a:gd name="T15" fmla="*/ 777 h 2216"/>
                  <a:gd name="T16" fmla="*/ 318 w 1806"/>
                  <a:gd name="T17" fmla="*/ 909 h 2216"/>
                  <a:gd name="T18" fmla="*/ 264 w 1806"/>
                  <a:gd name="T19" fmla="*/ 999 h 2216"/>
                  <a:gd name="T20" fmla="*/ 358 w 1806"/>
                  <a:gd name="T21" fmla="*/ 1045 h 2216"/>
                  <a:gd name="T22" fmla="*/ 828 w 1806"/>
                  <a:gd name="T23" fmla="*/ 943 h 2216"/>
                  <a:gd name="T24" fmla="*/ 1298 w 1806"/>
                  <a:gd name="T25" fmla="*/ 841 h 2216"/>
                  <a:gd name="T26" fmla="*/ 1528 w 1806"/>
                  <a:gd name="T27" fmla="*/ 965 h 2216"/>
                  <a:gd name="T28" fmla="*/ 1325 w 1806"/>
                  <a:gd name="T29" fmla="*/ 1221 h 2216"/>
                  <a:gd name="T30" fmla="*/ 565 w 1806"/>
                  <a:gd name="T31" fmla="*/ 1547 h 2216"/>
                  <a:gd name="T32" fmla="*/ 515 w 1806"/>
                  <a:gd name="T33" fmla="*/ 1633 h 2216"/>
                  <a:gd name="T34" fmla="*/ 593 w 1806"/>
                  <a:gd name="T35" fmla="*/ 1682 h 2216"/>
                  <a:gd name="T36" fmla="*/ 970 w 1806"/>
                  <a:gd name="T37" fmla="*/ 1591 h 2216"/>
                  <a:gd name="T38" fmla="*/ 1446 w 1806"/>
                  <a:gd name="T39" fmla="*/ 1479 h 2216"/>
                  <a:gd name="T40" fmla="*/ 1654 w 1806"/>
                  <a:gd name="T41" fmla="*/ 1590 h 2216"/>
                  <a:gd name="T42" fmla="*/ 1646 w 1806"/>
                  <a:gd name="T43" fmla="*/ 1704 h 2216"/>
                  <a:gd name="T44" fmla="*/ 1454 w 1806"/>
                  <a:gd name="T45" fmla="*/ 1844 h 2216"/>
                  <a:gd name="T46" fmla="*/ 757 w 1806"/>
                  <a:gd name="T47" fmla="*/ 2069 h 2216"/>
                  <a:gd name="T48" fmla="*/ 720 w 1806"/>
                  <a:gd name="T49" fmla="*/ 2172 h 2216"/>
                  <a:gd name="T50" fmla="*/ 800 w 1806"/>
                  <a:gd name="T51" fmla="*/ 2204 h 2216"/>
                  <a:gd name="T52" fmla="*/ 1498 w 1806"/>
                  <a:gd name="T53" fmla="*/ 1978 h 2216"/>
                  <a:gd name="T54" fmla="*/ 1773 w 1806"/>
                  <a:gd name="T55" fmla="*/ 1764 h 2216"/>
                  <a:gd name="T56" fmla="*/ 1802 w 1806"/>
                  <a:gd name="T57" fmla="*/ 1615 h 2216"/>
                  <a:gd name="T58" fmla="*/ 1786 w 1806"/>
                  <a:gd name="T59" fmla="*/ 1539 h 2216"/>
                  <a:gd name="T60" fmla="*/ 1433 w 1806"/>
                  <a:gd name="T61" fmla="*/ 1336 h 2216"/>
                  <a:gd name="T62" fmla="*/ 1406 w 1806"/>
                  <a:gd name="T63" fmla="*/ 1339 h 2216"/>
                  <a:gd name="T64" fmla="*/ 1675 w 1806"/>
                  <a:gd name="T65" fmla="*/ 990 h 2216"/>
                  <a:gd name="T66" fmla="*/ 1663 w 1806"/>
                  <a:gd name="T67" fmla="*/ 927 h 2216"/>
                  <a:gd name="T68" fmla="*/ 1270 w 1806"/>
                  <a:gd name="T69" fmla="*/ 702 h 2216"/>
                  <a:gd name="T70" fmla="*/ 1006 w 1806"/>
                  <a:gd name="T71" fmla="*/ 759 h 2216"/>
                  <a:gd name="T72" fmla="*/ 1184 w 1806"/>
                  <a:gd name="T73" fmla="*/ 660 h 2216"/>
                  <a:gd name="T74" fmla="*/ 1373 w 1806"/>
                  <a:gd name="T75" fmla="*/ 341 h 2216"/>
                  <a:gd name="T76" fmla="*/ 1344 w 1806"/>
                  <a:gd name="T77" fmla="*/ 234 h 2216"/>
                  <a:gd name="T78" fmla="*/ 866 w 1806"/>
                  <a:gd name="T79" fmla="*/ 88 h 2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6" h="2216">
                    <a:moveTo>
                      <a:pt x="866" y="88"/>
                    </a:moveTo>
                    <a:lnTo>
                      <a:pt x="60" y="313"/>
                    </a:lnTo>
                    <a:cubicBezTo>
                      <a:pt x="22" y="323"/>
                      <a:pt x="0" y="362"/>
                      <a:pt x="11" y="400"/>
                    </a:cubicBezTo>
                    <a:cubicBezTo>
                      <a:pt x="22" y="437"/>
                      <a:pt x="60" y="459"/>
                      <a:pt x="98" y="449"/>
                    </a:cubicBezTo>
                    <a:lnTo>
                      <a:pt x="905" y="224"/>
                    </a:lnTo>
                    <a:cubicBezTo>
                      <a:pt x="1067" y="178"/>
                      <a:pt x="1172" y="202"/>
                      <a:pt x="1217" y="295"/>
                    </a:cubicBezTo>
                    <a:cubicBezTo>
                      <a:pt x="1277" y="420"/>
                      <a:pt x="1149" y="515"/>
                      <a:pt x="1108" y="541"/>
                    </a:cubicBezTo>
                    <a:cubicBezTo>
                      <a:pt x="980" y="623"/>
                      <a:pt x="797" y="702"/>
                      <a:pt x="620" y="777"/>
                    </a:cubicBezTo>
                    <a:cubicBezTo>
                      <a:pt x="536" y="812"/>
                      <a:pt x="497" y="831"/>
                      <a:pt x="318" y="909"/>
                    </a:cubicBezTo>
                    <a:cubicBezTo>
                      <a:pt x="282" y="925"/>
                      <a:pt x="252" y="962"/>
                      <a:pt x="264" y="999"/>
                    </a:cubicBezTo>
                    <a:cubicBezTo>
                      <a:pt x="276" y="1039"/>
                      <a:pt x="302" y="1056"/>
                      <a:pt x="358" y="1045"/>
                    </a:cubicBezTo>
                    <a:cubicBezTo>
                      <a:pt x="363" y="1044"/>
                      <a:pt x="672" y="978"/>
                      <a:pt x="828" y="943"/>
                    </a:cubicBezTo>
                    <a:cubicBezTo>
                      <a:pt x="984" y="908"/>
                      <a:pt x="1145" y="872"/>
                      <a:pt x="1298" y="841"/>
                    </a:cubicBezTo>
                    <a:cubicBezTo>
                      <a:pt x="1469" y="807"/>
                      <a:pt x="1517" y="927"/>
                      <a:pt x="1528" y="965"/>
                    </a:cubicBezTo>
                    <a:cubicBezTo>
                      <a:pt x="1537" y="1001"/>
                      <a:pt x="1568" y="1110"/>
                      <a:pt x="1325" y="1221"/>
                    </a:cubicBezTo>
                    <a:cubicBezTo>
                      <a:pt x="1325" y="1221"/>
                      <a:pt x="645" y="1509"/>
                      <a:pt x="565" y="1547"/>
                    </a:cubicBezTo>
                    <a:cubicBezTo>
                      <a:pt x="525" y="1565"/>
                      <a:pt x="509" y="1602"/>
                      <a:pt x="515" y="1633"/>
                    </a:cubicBezTo>
                    <a:cubicBezTo>
                      <a:pt x="520" y="1664"/>
                      <a:pt x="547" y="1688"/>
                      <a:pt x="593" y="1682"/>
                    </a:cubicBezTo>
                    <a:cubicBezTo>
                      <a:pt x="684" y="1669"/>
                      <a:pt x="853" y="1626"/>
                      <a:pt x="970" y="1591"/>
                    </a:cubicBezTo>
                    <a:cubicBezTo>
                      <a:pt x="1135" y="1543"/>
                      <a:pt x="1290" y="1494"/>
                      <a:pt x="1446" y="1479"/>
                    </a:cubicBezTo>
                    <a:cubicBezTo>
                      <a:pt x="1550" y="1469"/>
                      <a:pt x="1631" y="1528"/>
                      <a:pt x="1654" y="1590"/>
                    </a:cubicBezTo>
                    <a:cubicBezTo>
                      <a:pt x="1660" y="1607"/>
                      <a:pt x="1672" y="1650"/>
                      <a:pt x="1646" y="1704"/>
                    </a:cubicBezTo>
                    <a:cubicBezTo>
                      <a:pt x="1617" y="1764"/>
                      <a:pt x="1550" y="1813"/>
                      <a:pt x="1454" y="1844"/>
                    </a:cubicBezTo>
                    <a:cubicBezTo>
                      <a:pt x="1275" y="1902"/>
                      <a:pt x="757" y="2069"/>
                      <a:pt x="757" y="2069"/>
                    </a:cubicBezTo>
                    <a:cubicBezTo>
                      <a:pt x="707" y="2086"/>
                      <a:pt x="700" y="2136"/>
                      <a:pt x="720" y="2172"/>
                    </a:cubicBezTo>
                    <a:cubicBezTo>
                      <a:pt x="734" y="2198"/>
                      <a:pt x="763" y="2216"/>
                      <a:pt x="800" y="2204"/>
                    </a:cubicBezTo>
                    <a:cubicBezTo>
                      <a:pt x="800" y="2204"/>
                      <a:pt x="1319" y="2036"/>
                      <a:pt x="1498" y="1978"/>
                    </a:cubicBezTo>
                    <a:cubicBezTo>
                      <a:pt x="1667" y="1923"/>
                      <a:pt x="1741" y="1831"/>
                      <a:pt x="1773" y="1764"/>
                    </a:cubicBezTo>
                    <a:cubicBezTo>
                      <a:pt x="1796" y="1717"/>
                      <a:pt x="1806" y="1665"/>
                      <a:pt x="1802" y="1615"/>
                    </a:cubicBezTo>
                    <a:cubicBezTo>
                      <a:pt x="1801" y="1589"/>
                      <a:pt x="1795" y="1563"/>
                      <a:pt x="1786" y="1539"/>
                    </a:cubicBezTo>
                    <a:cubicBezTo>
                      <a:pt x="1736" y="1406"/>
                      <a:pt x="1587" y="1320"/>
                      <a:pt x="1433" y="1336"/>
                    </a:cubicBezTo>
                    <a:cubicBezTo>
                      <a:pt x="1423" y="1336"/>
                      <a:pt x="1415" y="1338"/>
                      <a:pt x="1406" y="1339"/>
                    </a:cubicBezTo>
                    <a:cubicBezTo>
                      <a:pt x="1630" y="1229"/>
                      <a:pt x="1682" y="1098"/>
                      <a:pt x="1675" y="990"/>
                    </a:cubicBezTo>
                    <a:cubicBezTo>
                      <a:pt x="1673" y="968"/>
                      <a:pt x="1669" y="947"/>
                      <a:pt x="1663" y="927"/>
                    </a:cubicBezTo>
                    <a:cubicBezTo>
                      <a:pt x="1623" y="784"/>
                      <a:pt x="1486" y="659"/>
                      <a:pt x="1270" y="702"/>
                    </a:cubicBezTo>
                    <a:cubicBezTo>
                      <a:pt x="1184" y="720"/>
                      <a:pt x="1095" y="739"/>
                      <a:pt x="1006" y="759"/>
                    </a:cubicBezTo>
                    <a:cubicBezTo>
                      <a:pt x="1071" y="727"/>
                      <a:pt x="1132" y="694"/>
                      <a:pt x="1184" y="660"/>
                    </a:cubicBezTo>
                    <a:cubicBezTo>
                      <a:pt x="1314" y="577"/>
                      <a:pt x="1381" y="459"/>
                      <a:pt x="1373" y="341"/>
                    </a:cubicBezTo>
                    <a:cubicBezTo>
                      <a:pt x="1371" y="305"/>
                      <a:pt x="1361" y="269"/>
                      <a:pt x="1344" y="234"/>
                    </a:cubicBezTo>
                    <a:cubicBezTo>
                      <a:pt x="1300" y="142"/>
                      <a:pt x="1179" y="0"/>
                      <a:pt x="866" y="88"/>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3">
                <a:extLst>
                  <a:ext uri="{FF2B5EF4-FFF2-40B4-BE49-F238E27FC236}">
                    <a16:creationId xmlns:a16="http://schemas.microsoft.com/office/drawing/2014/main" id="{57B28738-E670-4D3F-89E6-4142E5DFE12F}"/>
                  </a:ext>
                </a:extLst>
              </p:cNvPr>
              <p:cNvSpPr>
                <a:spLocks/>
              </p:cNvSpPr>
              <p:nvPr/>
            </p:nvSpPr>
            <p:spPr bwMode="auto">
              <a:xfrm>
                <a:off x="3665538" y="3825875"/>
                <a:ext cx="76200" cy="61913"/>
              </a:xfrm>
              <a:custGeom>
                <a:avLst/>
                <a:gdLst>
                  <a:gd name="T0" fmla="*/ 267 w 1159"/>
                  <a:gd name="T1" fmla="*/ 943 h 943"/>
                  <a:gd name="T2" fmla="*/ 293 w 1159"/>
                  <a:gd name="T3" fmla="*/ 938 h 943"/>
                  <a:gd name="T4" fmla="*/ 837 w 1159"/>
                  <a:gd name="T5" fmla="*/ 728 h 943"/>
                  <a:gd name="T6" fmla="*/ 1124 w 1159"/>
                  <a:gd name="T7" fmla="*/ 491 h 943"/>
                  <a:gd name="T8" fmla="*/ 1155 w 1159"/>
                  <a:gd name="T9" fmla="*/ 318 h 943"/>
                  <a:gd name="T10" fmla="*/ 1136 w 1159"/>
                  <a:gd name="T11" fmla="*/ 228 h 943"/>
                  <a:gd name="T12" fmla="*/ 784 w 1159"/>
                  <a:gd name="T13" fmla="*/ 16 h 943"/>
                  <a:gd name="T14" fmla="*/ 89 w 1159"/>
                  <a:gd name="T15" fmla="*/ 181 h 943"/>
                  <a:gd name="T16" fmla="*/ 56 w 1159"/>
                  <a:gd name="T17" fmla="*/ 190 h 943"/>
                  <a:gd name="T18" fmla="*/ 4 w 1159"/>
                  <a:gd name="T19" fmla="*/ 263 h 943"/>
                  <a:gd name="T20" fmla="*/ 78 w 1159"/>
                  <a:gd name="T21" fmla="*/ 321 h 943"/>
                  <a:gd name="T22" fmla="*/ 126 w 1159"/>
                  <a:gd name="T23" fmla="*/ 309 h 943"/>
                  <a:gd name="T24" fmla="*/ 793 w 1159"/>
                  <a:gd name="T25" fmla="*/ 149 h 943"/>
                  <a:gd name="T26" fmla="*/ 1011 w 1159"/>
                  <a:gd name="T27" fmla="*/ 273 h 943"/>
                  <a:gd name="T28" fmla="*/ 1022 w 1159"/>
                  <a:gd name="T29" fmla="*/ 327 h 943"/>
                  <a:gd name="T30" fmla="*/ 1002 w 1159"/>
                  <a:gd name="T31" fmla="*/ 436 h 943"/>
                  <a:gd name="T32" fmla="*/ 794 w 1159"/>
                  <a:gd name="T33" fmla="*/ 601 h 943"/>
                  <a:gd name="T34" fmla="*/ 242 w 1159"/>
                  <a:gd name="T35" fmla="*/ 815 h 943"/>
                  <a:gd name="T36" fmla="*/ 205 w 1159"/>
                  <a:gd name="T37" fmla="*/ 901 h 943"/>
                  <a:gd name="T38" fmla="*/ 267 w 1159"/>
                  <a:gd name="T39" fmla="*/ 943 h 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59" h="943">
                    <a:moveTo>
                      <a:pt x="267" y="943"/>
                    </a:moveTo>
                    <a:cubicBezTo>
                      <a:pt x="276" y="943"/>
                      <a:pt x="284" y="941"/>
                      <a:pt x="293" y="938"/>
                    </a:cubicBezTo>
                    <a:cubicBezTo>
                      <a:pt x="296" y="937"/>
                      <a:pt x="679" y="781"/>
                      <a:pt x="837" y="728"/>
                    </a:cubicBezTo>
                    <a:cubicBezTo>
                      <a:pt x="1012" y="669"/>
                      <a:pt x="1089" y="566"/>
                      <a:pt x="1124" y="491"/>
                    </a:cubicBezTo>
                    <a:cubicBezTo>
                      <a:pt x="1148" y="437"/>
                      <a:pt x="1159" y="377"/>
                      <a:pt x="1155" y="318"/>
                    </a:cubicBezTo>
                    <a:cubicBezTo>
                      <a:pt x="1153" y="287"/>
                      <a:pt x="1147" y="256"/>
                      <a:pt x="1136" y="228"/>
                    </a:cubicBezTo>
                    <a:cubicBezTo>
                      <a:pt x="1098" y="123"/>
                      <a:pt x="1006" y="0"/>
                      <a:pt x="784" y="16"/>
                    </a:cubicBezTo>
                    <a:cubicBezTo>
                      <a:pt x="620" y="27"/>
                      <a:pt x="220" y="143"/>
                      <a:pt x="89" y="181"/>
                    </a:cubicBezTo>
                    <a:cubicBezTo>
                      <a:pt x="72" y="186"/>
                      <a:pt x="60" y="189"/>
                      <a:pt x="56" y="190"/>
                    </a:cubicBezTo>
                    <a:cubicBezTo>
                      <a:pt x="23" y="198"/>
                      <a:pt x="0" y="229"/>
                      <a:pt x="4" y="263"/>
                    </a:cubicBezTo>
                    <a:cubicBezTo>
                      <a:pt x="8" y="300"/>
                      <a:pt x="41" y="326"/>
                      <a:pt x="78" y="321"/>
                    </a:cubicBezTo>
                    <a:cubicBezTo>
                      <a:pt x="85" y="321"/>
                      <a:pt x="85" y="321"/>
                      <a:pt x="126" y="309"/>
                    </a:cubicBezTo>
                    <a:cubicBezTo>
                      <a:pt x="469" y="210"/>
                      <a:pt x="694" y="156"/>
                      <a:pt x="793" y="149"/>
                    </a:cubicBezTo>
                    <a:cubicBezTo>
                      <a:pt x="944" y="139"/>
                      <a:pt x="990" y="215"/>
                      <a:pt x="1011" y="273"/>
                    </a:cubicBezTo>
                    <a:cubicBezTo>
                      <a:pt x="1017" y="290"/>
                      <a:pt x="1021" y="308"/>
                      <a:pt x="1022" y="327"/>
                    </a:cubicBezTo>
                    <a:cubicBezTo>
                      <a:pt x="1025" y="364"/>
                      <a:pt x="1018" y="401"/>
                      <a:pt x="1002" y="436"/>
                    </a:cubicBezTo>
                    <a:cubicBezTo>
                      <a:pt x="979" y="487"/>
                      <a:pt x="924" y="558"/>
                      <a:pt x="794" y="601"/>
                    </a:cubicBezTo>
                    <a:cubicBezTo>
                      <a:pt x="633" y="656"/>
                      <a:pt x="258" y="808"/>
                      <a:pt x="242" y="815"/>
                    </a:cubicBezTo>
                    <a:cubicBezTo>
                      <a:pt x="208" y="828"/>
                      <a:pt x="192" y="867"/>
                      <a:pt x="205" y="901"/>
                    </a:cubicBezTo>
                    <a:cubicBezTo>
                      <a:pt x="216" y="927"/>
                      <a:pt x="241" y="943"/>
                      <a:pt x="267" y="94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34">
                <a:extLst>
                  <a:ext uri="{FF2B5EF4-FFF2-40B4-BE49-F238E27FC236}">
                    <a16:creationId xmlns:a16="http://schemas.microsoft.com/office/drawing/2014/main" id="{D84F2B26-D672-4019-8B53-0B7C1B367EAF}"/>
                  </a:ext>
                </a:extLst>
              </p:cNvPr>
              <p:cNvSpPr>
                <a:spLocks/>
              </p:cNvSpPr>
              <p:nvPr/>
            </p:nvSpPr>
            <p:spPr bwMode="auto">
              <a:xfrm>
                <a:off x="3911600" y="3552825"/>
                <a:ext cx="679450" cy="442913"/>
              </a:xfrm>
              <a:custGeom>
                <a:avLst/>
                <a:gdLst>
                  <a:gd name="T0" fmla="*/ 4074 w 10375"/>
                  <a:gd name="T1" fmla="*/ 1989 h 6783"/>
                  <a:gd name="T2" fmla="*/ 0 w 10375"/>
                  <a:gd name="T3" fmla="*/ 3457 h 6783"/>
                  <a:gd name="T4" fmla="*/ 785 w 10375"/>
                  <a:gd name="T5" fmla="*/ 6783 h 6783"/>
                  <a:gd name="T6" fmla="*/ 8438 w 10375"/>
                  <a:gd name="T7" fmla="*/ 5068 h 6783"/>
                  <a:gd name="T8" fmla="*/ 9254 w 10375"/>
                  <a:gd name="T9" fmla="*/ 0 h 6783"/>
                  <a:gd name="T10" fmla="*/ 4074 w 10375"/>
                  <a:gd name="T11" fmla="*/ 1989 h 6783"/>
                </a:gdLst>
                <a:ahLst/>
                <a:cxnLst>
                  <a:cxn ang="0">
                    <a:pos x="T0" y="T1"/>
                  </a:cxn>
                  <a:cxn ang="0">
                    <a:pos x="T2" y="T3"/>
                  </a:cxn>
                  <a:cxn ang="0">
                    <a:pos x="T4" y="T5"/>
                  </a:cxn>
                  <a:cxn ang="0">
                    <a:pos x="T6" y="T7"/>
                  </a:cxn>
                  <a:cxn ang="0">
                    <a:pos x="T8" y="T9"/>
                  </a:cxn>
                  <a:cxn ang="0">
                    <a:pos x="T10" y="T11"/>
                  </a:cxn>
                </a:cxnLst>
                <a:rect l="0" t="0" r="r" b="b"/>
                <a:pathLst>
                  <a:path w="10375" h="6783">
                    <a:moveTo>
                      <a:pt x="4074" y="1989"/>
                    </a:moveTo>
                    <a:cubicBezTo>
                      <a:pt x="3327" y="2273"/>
                      <a:pt x="0" y="3457"/>
                      <a:pt x="0" y="3457"/>
                    </a:cubicBezTo>
                    <a:cubicBezTo>
                      <a:pt x="793" y="3874"/>
                      <a:pt x="1605" y="6667"/>
                      <a:pt x="785" y="6783"/>
                    </a:cubicBezTo>
                    <a:cubicBezTo>
                      <a:pt x="785" y="6783"/>
                      <a:pt x="6628" y="5434"/>
                      <a:pt x="8438" y="5068"/>
                    </a:cubicBezTo>
                    <a:cubicBezTo>
                      <a:pt x="10375" y="4676"/>
                      <a:pt x="9254" y="0"/>
                      <a:pt x="9254" y="0"/>
                    </a:cubicBezTo>
                    <a:cubicBezTo>
                      <a:pt x="9254" y="0"/>
                      <a:pt x="5738" y="1354"/>
                      <a:pt x="4074" y="198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35">
                <a:extLst>
                  <a:ext uri="{FF2B5EF4-FFF2-40B4-BE49-F238E27FC236}">
                    <a16:creationId xmlns:a16="http://schemas.microsoft.com/office/drawing/2014/main" id="{3A668F4E-5759-4E68-9EC1-2907C2CA0146}"/>
                  </a:ext>
                </a:extLst>
              </p:cNvPr>
              <p:cNvSpPr>
                <a:spLocks/>
              </p:cNvSpPr>
              <p:nvPr/>
            </p:nvSpPr>
            <p:spPr bwMode="auto">
              <a:xfrm>
                <a:off x="3760788" y="4970463"/>
                <a:ext cx="495300" cy="309563"/>
              </a:xfrm>
              <a:custGeom>
                <a:avLst/>
                <a:gdLst>
                  <a:gd name="T0" fmla="*/ 950 w 7566"/>
                  <a:gd name="T1" fmla="*/ 4748 h 4751"/>
                  <a:gd name="T2" fmla="*/ 6862 w 7566"/>
                  <a:gd name="T3" fmla="*/ 4660 h 4751"/>
                  <a:gd name="T4" fmla="*/ 7557 w 7566"/>
                  <a:gd name="T5" fmla="*/ 4049 h 4751"/>
                  <a:gd name="T6" fmla="*/ 7442 w 7566"/>
                  <a:gd name="T7" fmla="*/ 3100 h 4751"/>
                  <a:gd name="T8" fmla="*/ 7502 w 7566"/>
                  <a:gd name="T9" fmla="*/ 1866 h 4751"/>
                  <a:gd name="T10" fmla="*/ 7557 w 7566"/>
                  <a:gd name="T11" fmla="*/ 749 h 4751"/>
                  <a:gd name="T12" fmla="*/ 7566 w 7566"/>
                  <a:gd name="T13" fmla="*/ 566 h 4751"/>
                  <a:gd name="T14" fmla="*/ 4435 w 7566"/>
                  <a:gd name="T15" fmla="*/ 0 h 4751"/>
                  <a:gd name="T16" fmla="*/ 4463 w 7566"/>
                  <a:gd name="T17" fmla="*/ 798 h 4751"/>
                  <a:gd name="T18" fmla="*/ 4465 w 7566"/>
                  <a:gd name="T19" fmla="*/ 831 h 4751"/>
                  <a:gd name="T20" fmla="*/ 4513 w 7566"/>
                  <a:gd name="T21" fmla="*/ 2177 h 4751"/>
                  <a:gd name="T22" fmla="*/ 4256 w 7566"/>
                  <a:gd name="T23" fmla="*/ 2546 h 4751"/>
                  <a:gd name="T24" fmla="*/ 2444 w 7566"/>
                  <a:gd name="T25" fmla="*/ 3100 h 4751"/>
                  <a:gd name="T26" fmla="*/ 982 w 7566"/>
                  <a:gd name="T27" fmla="*/ 3583 h 4751"/>
                  <a:gd name="T28" fmla="*/ 950 w 7566"/>
                  <a:gd name="T29" fmla="*/ 4748 h 4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66" h="4751">
                    <a:moveTo>
                      <a:pt x="950" y="4748"/>
                    </a:moveTo>
                    <a:lnTo>
                      <a:pt x="6862" y="4660"/>
                    </a:lnTo>
                    <a:cubicBezTo>
                      <a:pt x="7257" y="4658"/>
                      <a:pt x="7559" y="4444"/>
                      <a:pt x="7557" y="4049"/>
                    </a:cubicBezTo>
                    <a:cubicBezTo>
                      <a:pt x="7556" y="3745"/>
                      <a:pt x="7495" y="3409"/>
                      <a:pt x="7442" y="3100"/>
                    </a:cubicBezTo>
                    <a:lnTo>
                      <a:pt x="7502" y="1866"/>
                    </a:lnTo>
                    <a:lnTo>
                      <a:pt x="7557" y="749"/>
                    </a:lnTo>
                    <a:lnTo>
                      <a:pt x="7566" y="566"/>
                    </a:lnTo>
                    <a:lnTo>
                      <a:pt x="4435" y="0"/>
                    </a:lnTo>
                    <a:lnTo>
                      <a:pt x="4463" y="798"/>
                    </a:lnTo>
                    <a:lnTo>
                      <a:pt x="4465" y="831"/>
                    </a:lnTo>
                    <a:lnTo>
                      <a:pt x="4513" y="2177"/>
                    </a:lnTo>
                    <a:cubicBezTo>
                      <a:pt x="4516" y="2343"/>
                      <a:pt x="4412" y="2492"/>
                      <a:pt x="4256" y="2546"/>
                    </a:cubicBezTo>
                    <a:cubicBezTo>
                      <a:pt x="3861" y="2683"/>
                      <a:pt x="3138" y="2891"/>
                      <a:pt x="2444" y="3100"/>
                    </a:cubicBezTo>
                    <a:cubicBezTo>
                      <a:pt x="1872" y="3273"/>
                      <a:pt x="1319" y="3446"/>
                      <a:pt x="982" y="3583"/>
                    </a:cubicBezTo>
                    <a:cubicBezTo>
                      <a:pt x="0" y="3979"/>
                      <a:pt x="630" y="4751"/>
                      <a:pt x="950" y="4748"/>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36">
                <a:extLst>
                  <a:ext uri="{FF2B5EF4-FFF2-40B4-BE49-F238E27FC236}">
                    <a16:creationId xmlns:a16="http://schemas.microsoft.com/office/drawing/2014/main" id="{7803E442-DB6A-468A-9CBF-17753E7C505A}"/>
                  </a:ext>
                </a:extLst>
              </p:cNvPr>
              <p:cNvSpPr>
                <a:spLocks/>
              </p:cNvSpPr>
              <p:nvPr/>
            </p:nvSpPr>
            <p:spPr bwMode="auto">
              <a:xfrm>
                <a:off x="3759200" y="5168900"/>
                <a:ext cx="496888" cy="114300"/>
              </a:xfrm>
              <a:custGeom>
                <a:avLst/>
                <a:gdLst>
                  <a:gd name="T0" fmla="*/ 880 w 7591"/>
                  <a:gd name="T1" fmla="*/ 1747 h 1749"/>
                  <a:gd name="T2" fmla="*/ 6859 w 7591"/>
                  <a:gd name="T3" fmla="*/ 1719 h 1749"/>
                  <a:gd name="T4" fmla="*/ 7590 w 7591"/>
                  <a:gd name="T5" fmla="*/ 1003 h 1749"/>
                  <a:gd name="T6" fmla="*/ 7460 w 7591"/>
                  <a:gd name="T7" fmla="*/ 48 h 1749"/>
                  <a:gd name="T8" fmla="*/ 6677 w 7591"/>
                  <a:gd name="T9" fmla="*/ 85 h 1749"/>
                  <a:gd name="T10" fmla="*/ 3989 w 7591"/>
                  <a:gd name="T11" fmla="*/ 673 h 1749"/>
                  <a:gd name="T12" fmla="*/ 2463 w 7591"/>
                  <a:gd name="T13" fmla="*/ 48 h 1749"/>
                  <a:gd name="T14" fmla="*/ 982 w 7591"/>
                  <a:gd name="T15" fmla="*/ 520 h 1749"/>
                  <a:gd name="T16" fmla="*/ 880 w 7591"/>
                  <a:gd name="T17" fmla="*/ 1747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91" h="1749">
                    <a:moveTo>
                      <a:pt x="880" y="1747"/>
                    </a:moveTo>
                    <a:lnTo>
                      <a:pt x="6859" y="1719"/>
                    </a:lnTo>
                    <a:cubicBezTo>
                      <a:pt x="7254" y="1717"/>
                      <a:pt x="7591" y="1398"/>
                      <a:pt x="7590" y="1003"/>
                    </a:cubicBezTo>
                    <a:cubicBezTo>
                      <a:pt x="7588" y="699"/>
                      <a:pt x="7514" y="357"/>
                      <a:pt x="7460" y="48"/>
                    </a:cubicBezTo>
                    <a:cubicBezTo>
                      <a:pt x="7241" y="0"/>
                      <a:pt x="6978" y="3"/>
                      <a:pt x="6677" y="85"/>
                    </a:cubicBezTo>
                    <a:cubicBezTo>
                      <a:pt x="5562" y="389"/>
                      <a:pt x="4302" y="699"/>
                      <a:pt x="3989" y="673"/>
                    </a:cubicBezTo>
                    <a:cubicBezTo>
                      <a:pt x="3487" y="631"/>
                      <a:pt x="2856" y="220"/>
                      <a:pt x="2463" y="48"/>
                    </a:cubicBezTo>
                    <a:cubicBezTo>
                      <a:pt x="1891" y="221"/>
                      <a:pt x="1319" y="384"/>
                      <a:pt x="982" y="520"/>
                    </a:cubicBezTo>
                    <a:cubicBezTo>
                      <a:pt x="0" y="917"/>
                      <a:pt x="561" y="1749"/>
                      <a:pt x="880" y="17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37">
                <a:extLst>
                  <a:ext uri="{FF2B5EF4-FFF2-40B4-BE49-F238E27FC236}">
                    <a16:creationId xmlns:a16="http://schemas.microsoft.com/office/drawing/2014/main" id="{AB1941FB-5F10-4240-839B-5DB8870B11C7}"/>
                  </a:ext>
                </a:extLst>
              </p:cNvPr>
              <p:cNvSpPr>
                <a:spLocks/>
              </p:cNvSpPr>
              <p:nvPr/>
            </p:nvSpPr>
            <p:spPr bwMode="auto">
              <a:xfrm>
                <a:off x="4052888" y="5018088"/>
                <a:ext cx="201613" cy="73025"/>
              </a:xfrm>
              <a:custGeom>
                <a:avLst/>
                <a:gdLst>
                  <a:gd name="T0" fmla="*/ 1 w 3095"/>
                  <a:gd name="T1" fmla="*/ 50 h 1117"/>
                  <a:gd name="T2" fmla="*/ 0 w 3095"/>
                  <a:gd name="T3" fmla="*/ 229 h 1117"/>
                  <a:gd name="T4" fmla="*/ 3040 w 3095"/>
                  <a:gd name="T5" fmla="*/ 1117 h 1117"/>
                  <a:gd name="T6" fmla="*/ 3095 w 3095"/>
                  <a:gd name="T7" fmla="*/ 0 h 1117"/>
                  <a:gd name="T8" fmla="*/ 1 w 3095"/>
                  <a:gd name="T9" fmla="*/ 50 h 1117"/>
                </a:gdLst>
                <a:ahLst/>
                <a:cxnLst>
                  <a:cxn ang="0">
                    <a:pos x="T0" y="T1"/>
                  </a:cxn>
                  <a:cxn ang="0">
                    <a:pos x="T2" y="T3"/>
                  </a:cxn>
                  <a:cxn ang="0">
                    <a:pos x="T4" y="T5"/>
                  </a:cxn>
                  <a:cxn ang="0">
                    <a:pos x="T6" y="T7"/>
                  </a:cxn>
                  <a:cxn ang="0">
                    <a:pos x="T8" y="T9"/>
                  </a:cxn>
                </a:cxnLst>
                <a:rect l="0" t="0" r="r" b="b"/>
                <a:pathLst>
                  <a:path w="3095" h="1117">
                    <a:moveTo>
                      <a:pt x="1" y="50"/>
                    </a:moveTo>
                    <a:lnTo>
                      <a:pt x="0" y="229"/>
                    </a:lnTo>
                    <a:lnTo>
                      <a:pt x="3040" y="1117"/>
                    </a:lnTo>
                    <a:lnTo>
                      <a:pt x="3095" y="0"/>
                    </a:lnTo>
                    <a:lnTo>
                      <a:pt x="1" y="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38">
                <a:extLst>
                  <a:ext uri="{FF2B5EF4-FFF2-40B4-BE49-F238E27FC236}">
                    <a16:creationId xmlns:a16="http://schemas.microsoft.com/office/drawing/2014/main" id="{75F5C4B7-A5DD-4FE2-B488-A41EAA62C438}"/>
                  </a:ext>
                </a:extLst>
              </p:cNvPr>
              <p:cNvSpPr>
                <a:spLocks/>
              </p:cNvSpPr>
              <p:nvPr/>
            </p:nvSpPr>
            <p:spPr bwMode="auto">
              <a:xfrm>
                <a:off x="4306888" y="4487863"/>
                <a:ext cx="155575" cy="384175"/>
              </a:xfrm>
              <a:custGeom>
                <a:avLst/>
                <a:gdLst>
                  <a:gd name="T0" fmla="*/ 0 w 2388"/>
                  <a:gd name="T1" fmla="*/ 5118 h 5889"/>
                  <a:gd name="T2" fmla="*/ 2099 w 2388"/>
                  <a:gd name="T3" fmla="*/ 5795 h 5889"/>
                  <a:gd name="T4" fmla="*/ 2388 w 2388"/>
                  <a:gd name="T5" fmla="*/ 5889 h 5889"/>
                  <a:gd name="T6" fmla="*/ 1055 w 2388"/>
                  <a:gd name="T7" fmla="*/ 0 h 5889"/>
                  <a:gd name="T8" fmla="*/ 0 w 2388"/>
                  <a:gd name="T9" fmla="*/ 5118 h 5889"/>
                </a:gdLst>
                <a:ahLst/>
                <a:cxnLst>
                  <a:cxn ang="0">
                    <a:pos x="T0" y="T1"/>
                  </a:cxn>
                  <a:cxn ang="0">
                    <a:pos x="T2" y="T3"/>
                  </a:cxn>
                  <a:cxn ang="0">
                    <a:pos x="T4" y="T5"/>
                  </a:cxn>
                  <a:cxn ang="0">
                    <a:pos x="T6" y="T7"/>
                  </a:cxn>
                  <a:cxn ang="0">
                    <a:pos x="T8" y="T9"/>
                  </a:cxn>
                </a:cxnLst>
                <a:rect l="0" t="0" r="r" b="b"/>
                <a:pathLst>
                  <a:path w="2388" h="5889">
                    <a:moveTo>
                      <a:pt x="0" y="5118"/>
                    </a:moveTo>
                    <a:cubicBezTo>
                      <a:pt x="578" y="5304"/>
                      <a:pt x="1299" y="5537"/>
                      <a:pt x="2099" y="5795"/>
                    </a:cubicBezTo>
                    <a:cubicBezTo>
                      <a:pt x="2194" y="5826"/>
                      <a:pt x="2291" y="5858"/>
                      <a:pt x="2388" y="5889"/>
                    </a:cubicBezTo>
                    <a:lnTo>
                      <a:pt x="1055" y="0"/>
                    </a:lnTo>
                    <a:lnTo>
                      <a:pt x="0" y="511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39">
                <a:extLst>
                  <a:ext uri="{FF2B5EF4-FFF2-40B4-BE49-F238E27FC236}">
                    <a16:creationId xmlns:a16="http://schemas.microsoft.com/office/drawing/2014/main" id="{51A5FB75-8994-4399-BE76-E59B070016F3}"/>
                  </a:ext>
                </a:extLst>
              </p:cNvPr>
              <p:cNvSpPr>
                <a:spLocks/>
              </p:cNvSpPr>
              <p:nvPr/>
            </p:nvSpPr>
            <p:spPr bwMode="auto">
              <a:xfrm>
                <a:off x="3935413" y="3702050"/>
                <a:ext cx="1460500" cy="1333500"/>
              </a:xfrm>
              <a:custGeom>
                <a:avLst/>
                <a:gdLst>
                  <a:gd name="T0" fmla="*/ 6806 w 22287"/>
                  <a:gd name="T1" fmla="*/ 431 h 20424"/>
                  <a:gd name="T2" fmla="*/ 22287 w 22287"/>
                  <a:gd name="T3" fmla="*/ 7042 h 20424"/>
                  <a:gd name="T4" fmla="*/ 18641 w 22287"/>
                  <a:gd name="T5" fmla="*/ 16067 h 20424"/>
                  <a:gd name="T6" fmla="*/ 7171 w 22287"/>
                  <a:gd name="T7" fmla="*/ 8287 h 20424"/>
                  <a:gd name="T8" fmla="*/ 6788 w 22287"/>
                  <a:gd name="T9" fmla="*/ 20395 h 20424"/>
                  <a:gd name="T10" fmla="*/ 13 w 22287"/>
                  <a:gd name="T11" fmla="*/ 20424 h 20424"/>
                  <a:gd name="T12" fmla="*/ 18 w 22287"/>
                  <a:gd name="T13" fmla="*/ 5905 h 20424"/>
                  <a:gd name="T14" fmla="*/ 1105 w 22287"/>
                  <a:gd name="T15" fmla="*/ 1690 h 20424"/>
                  <a:gd name="T16" fmla="*/ 2727 w 22287"/>
                  <a:gd name="T17" fmla="*/ 565 h 20424"/>
                  <a:gd name="T18" fmla="*/ 6806 w 22287"/>
                  <a:gd name="T19" fmla="*/ 431 h 20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287" h="20424">
                    <a:moveTo>
                      <a:pt x="6806" y="431"/>
                    </a:moveTo>
                    <a:cubicBezTo>
                      <a:pt x="11004" y="1789"/>
                      <a:pt x="16974" y="4705"/>
                      <a:pt x="22287" y="7042"/>
                    </a:cubicBezTo>
                    <a:lnTo>
                      <a:pt x="18641" y="16067"/>
                    </a:lnTo>
                    <a:cubicBezTo>
                      <a:pt x="15174" y="16512"/>
                      <a:pt x="10419" y="11506"/>
                      <a:pt x="7171" y="8287"/>
                    </a:cubicBezTo>
                    <a:lnTo>
                      <a:pt x="6788" y="20395"/>
                    </a:lnTo>
                    <a:lnTo>
                      <a:pt x="13" y="20424"/>
                    </a:lnTo>
                    <a:cubicBezTo>
                      <a:pt x="13" y="20424"/>
                      <a:pt x="51" y="9472"/>
                      <a:pt x="18" y="5905"/>
                    </a:cubicBezTo>
                    <a:cubicBezTo>
                      <a:pt x="0" y="3961"/>
                      <a:pt x="319" y="2615"/>
                      <a:pt x="1105" y="1690"/>
                    </a:cubicBezTo>
                    <a:cubicBezTo>
                      <a:pt x="1514" y="1210"/>
                      <a:pt x="2048" y="843"/>
                      <a:pt x="2727" y="565"/>
                    </a:cubicBezTo>
                    <a:cubicBezTo>
                      <a:pt x="4025" y="34"/>
                      <a:pt x="5472" y="0"/>
                      <a:pt x="6806" y="43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4" name="Freeform 40">
                <a:extLst>
                  <a:ext uri="{FF2B5EF4-FFF2-40B4-BE49-F238E27FC236}">
                    <a16:creationId xmlns:a16="http://schemas.microsoft.com/office/drawing/2014/main" id="{29F4E306-5F56-41A1-9F1E-F4A291B10C79}"/>
                  </a:ext>
                </a:extLst>
              </p:cNvPr>
              <p:cNvSpPr>
                <a:spLocks/>
              </p:cNvSpPr>
              <p:nvPr/>
            </p:nvSpPr>
            <p:spPr bwMode="auto">
              <a:xfrm>
                <a:off x="4386263" y="4229100"/>
                <a:ext cx="820738" cy="590550"/>
              </a:xfrm>
              <a:custGeom>
                <a:avLst/>
                <a:gdLst>
                  <a:gd name="T0" fmla="*/ 12176 w 12527"/>
                  <a:gd name="T1" fmla="*/ 9057 h 9057"/>
                  <a:gd name="T2" fmla="*/ 12463 w 12527"/>
                  <a:gd name="T3" fmla="*/ 9046 h 9057"/>
                  <a:gd name="T4" fmla="*/ 12524 w 12527"/>
                  <a:gd name="T5" fmla="*/ 8974 h 9057"/>
                  <a:gd name="T6" fmla="*/ 12452 w 12527"/>
                  <a:gd name="T7" fmla="*/ 8913 h 9057"/>
                  <a:gd name="T8" fmla="*/ 5821 w 12527"/>
                  <a:gd name="T9" fmla="*/ 6307 h 9057"/>
                  <a:gd name="T10" fmla="*/ 137 w 12527"/>
                  <a:gd name="T11" fmla="*/ 50 h 9057"/>
                  <a:gd name="T12" fmla="*/ 50 w 12527"/>
                  <a:gd name="T13" fmla="*/ 14 h 9057"/>
                  <a:gd name="T14" fmla="*/ 15 w 12527"/>
                  <a:gd name="T15" fmla="*/ 102 h 9057"/>
                  <a:gd name="T16" fmla="*/ 5746 w 12527"/>
                  <a:gd name="T17" fmla="*/ 6416 h 9057"/>
                  <a:gd name="T18" fmla="*/ 12176 w 12527"/>
                  <a:gd name="T19" fmla="*/ 9057 h 9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27" h="9057">
                    <a:moveTo>
                      <a:pt x="12176" y="9057"/>
                    </a:moveTo>
                    <a:cubicBezTo>
                      <a:pt x="12275" y="9057"/>
                      <a:pt x="12371" y="9054"/>
                      <a:pt x="12463" y="9046"/>
                    </a:cubicBezTo>
                    <a:cubicBezTo>
                      <a:pt x="12500" y="9043"/>
                      <a:pt x="12527" y="9011"/>
                      <a:pt x="12524" y="8974"/>
                    </a:cubicBezTo>
                    <a:cubicBezTo>
                      <a:pt x="12521" y="8937"/>
                      <a:pt x="12490" y="8910"/>
                      <a:pt x="12452" y="8913"/>
                    </a:cubicBezTo>
                    <a:cubicBezTo>
                      <a:pt x="10888" y="9041"/>
                      <a:pt x="8347" y="8043"/>
                      <a:pt x="5821" y="6307"/>
                    </a:cubicBezTo>
                    <a:cubicBezTo>
                      <a:pt x="3100" y="4435"/>
                      <a:pt x="1028" y="2155"/>
                      <a:pt x="137" y="50"/>
                    </a:cubicBezTo>
                    <a:cubicBezTo>
                      <a:pt x="123" y="16"/>
                      <a:pt x="84" y="0"/>
                      <a:pt x="50" y="14"/>
                    </a:cubicBezTo>
                    <a:cubicBezTo>
                      <a:pt x="16" y="29"/>
                      <a:pt x="0" y="68"/>
                      <a:pt x="15" y="102"/>
                    </a:cubicBezTo>
                    <a:cubicBezTo>
                      <a:pt x="915" y="2230"/>
                      <a:pt x="3004" y="4531"/>
                      <a:pt x="5746" y="6416"/>
                    </a:cubicBezTo>
                    <a:cubicBezTo>
                      <a:pt x="8147" y="8067"/>
                      <a:pt x="10570" y="9057"/>
                      <a:pt x="12176" y="905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41">
                <a:extLst>
                  <a:ext uri="{FF2B5EF4-FFF2-40B4-BE49-F238E27FC236}">
                    <a16:creationId xmlns:a16="http://schemas.microsoft.com/office/drawing/2014/main" id="{87D0A3BB-03D5-46AB-91CF-F3E33E3D3052}"/>
                  </a:ext>
                </a:extLst>
              </p:cNvPr>
              <p:cNvSpPr>
                <a:spLocks/>
              </p:cNvSpPr>
              <p:nvPr/>
            </p:nvSpPr>
            <p:spPr bwMode="auto">
              <a:xfrm>
                <a:off x="4962525" y="3965575"/>
                <a:ext cx="309563" cy="144463"/>
              </a:xfrm>
              <a:custGeom>
                <a:avLst/>
                <a:gdLst>
                  <a:gd name="T0" fmla="*/ 4654 w 4730"/>
                  <a:gd name="T1" fmla="*/ 2233 h 2233"/>
                  <a:gd name="T2" fmla="*/ 4715 w 4730"/>
                  <a:gd name="T3" fmla="*/ 2195 h 2233"/>
                  <a:gd name="T4" fmla="*/ 4681 w 4730"/>
                  <a:gd name="T5" fmla="*/ 2106 h 2233"/>
                  <a:gd name="T6" fmla="*/ 104 w 4730"/>
                  <a:gd name="T7" fmla="*/ 15 h 2233"/>
                  <a:gd name="T8" fmla="*/ 15 w 4730"/>
                  <a:gd name="T9" fmla="*/ 48 h 2233"/>
                  <a:gd name="T10" fmla="*/ 48 w 4730"/>
                  <a:gd name="T11" fmla="*/ 137 h 2233"/>
                  <a:gd name="T12" fmla="*/ 4626 w 4730"/>
                  <a:gd name="T13" fmla="*/ 2227 h 2233"/>
                  <a:gd name="T14" fmla="*/ 4654 w 4730"/>
                  <a:gd name="T15" fmla="*/ 2233 h 22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30" h="2233">
                    <a:moveTo>
                      <a:pt x="4654" y="2233"/>
                    </a:moveTo>
                    <a:cubicBezTo>
                      <a:pt x="4679" y="2233"/>
                      <a:pt x="4703" y="2219"/>
                      <a:pt x="4715" y="2195"/>
                    </a:cubicBezTo>
                    <a:cubicBezTo>
                      <a:pt x="4730" y="2161"/>
                      <a:pt x="4715" y="2122"/>
                      <a:pt x="4681" y="2106"/>
                    </a:cubicBezTo>
                    <a:lnTo>
                      <a:pt x="104" y="15"/>
                    </a:lnTo>
                    <a:cubicBezTo>
                      <a:pt x="70" y="0"/>
                      <a:pt x="31" y="15"/>
                      <a:pt x="15" y="48"/>
                    </a:cubicBezTo>
                    <a:cubicBezTo>
                      <a:pt x="0" y="82"/>
                      <a:pt x="15" y="121"/>
                      <a:pt x="48" y="137"/>
                    </a:cubicBezTo>
                    <a:lnTo>
                      <a:pt x="4626" y="2227"/>
                    </a:lnTo>
                    <a:cubicBezTo>
                      <a:pt x="4635" y="2232"/>
                      <a:pt x="4645" y="2233"/>
                      <a:pt x="4654" y="223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6" name="Freeform 42">
                <a:extLst>
                  <a:ext uri="{FF2B5EF4-FFF2-40B4-BE49-F238E27FC236}">
                    <a16:creationId xmlns:a16="http://schemas.microsoft.com/office/drawing/2014/main" id="{D8FC124B-7C10-465F-B8CF-5EE4C0CA2FC3}"/>
                  </a:ext>
                </a:extLst>
              </p:cNvPr>
              <p:cNvSpPr>
                <a:spLocks/>
              </p:cNvSpPr>
              <p:nvPr/>
            </p:nvSpPr>
            <p:spPr bwMode="auto">
              <a:xfrm>
                <a:off x="4902200" y="3817938"/>
                <a:ext cx="223838" cy="220663"/>
              </a:xfrm>
              <a:custGeom>
                <a:avLst/>
                <a:gdLst>
                  <a:gd name="T0" fmla="*/ 1288 w 3424"/>
                  <a:gd name="T1" fmla="*/ 3389 h 3389"/>
                  <a:gd name="T2" fmla="*/ 578 w 3424"/>
                  <a:gd name="T3" fmla="*/ 0 h 3389"/>
                  <a:gd name="T4" fmla="*/ 1288 w 3424"/>
                  <a:gd name="T5" fmla="*/ 3389 h 3389"/>
                </a:gdLst>
                <a:ahLst/>
                <a:cxnLst>
                  <a:cxn ang="0">
                    <a:pos x="T0" y="T1"/>
                  </a:cxn>
                  <a:cxn ang="0">
                    <a:pos x="T2" y="T3"/>
                  </a:cxn>
                  <a:cxn ang="0">
                    <a:pos x="T4" y="T5"/>
                  </a:cxn>
                </a:cxnLst>
                <a:rect l="0" t="0" r="r" b="b"/>
                <a:pathLst>
                  <a:path w="3424" h="3389">
                    <a:moveTo>
                      <a:pt x="1288" y="3389"/>
                    </a:moveTo>
                    <a:cubicBezTo>
                      <a:pt x="290" y="3314"/>
                      <a:pt x="0" y="513"/>
                      <a:pt x="578" y="0"/>
                    </a:cubicBezTo>
                    <a:cubicBezTo>
                      <a:pt x="2157" y="201"/>
                      <a:pt x="3424" y="2668"/>
                      <a:pt x="1288" y="338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7" name="Freeform 43">
                <a:extLst>
                  <a:ext uri="{FF2B5EF4-FFF2-40B4-BE49-F238E27FC236}">
                    <a16:creationId xmlns:a16="http://schemas.microsoft.com/office/drawing/2014/main" id="{284DF52C-3313-457D-940E-86A7859BAB66}"/>
                  </a:ext>
                </a:extLst>
              </p:cNvPr>
              <p:cNvSpPr>
                <a:spLocks/>
              </p:cNvSpPr>
              <p:nvPr/>
            </p:nvSpPr>
            <p:spPr bwMode="auto">
              <a:xfrm>
                <a:off x="4576763" y="3702050"/>
                <a:ext cx="655638" cy="292100"/>
              </a:xfrm>
              <a:custGeom>
                <a:avLst/>
                <a:gdLst>
                  <a:gd name="T0" fmla="*/ 5386 w 9997"/>
                  <a:gd name="T1" fmla="*/ 4263 h 4467"/>
                  <a:gd name="T2" fmla="*/ 4072 w 9997"/>
                  <a:gd name="T3" fmla="*/ 4300 h 4467"/>
                  <a:gd name="T4" fmla="*/ 2286 w 9997"/>
                  <a:gd name="T5" fmla="*/ 3455 h 4467"/>
                  <a:gd name="T6" fmla="*/ 732 w 9997"/>
                  <a:gd name="T7" fmla="*/ 3359 h 4467"/>
                  <a:gd name="T8" fmla="*/ 866 w 9997"/>
                  <a:gd name="T9" fmla="*/ 3117 h 4467"/>
                  <a:gd name="T10" fmla="*/ 344 w 9997"/>
                  <a:gd name="T11" fmla="*/ 2865 h 4467"/>
                  <a:gd name="T12" fmla="*/ 539 w 9997"/>
                  <a:gd name="T13" fmla="*/ 2598 h 4467"/>
                  <a:gd name="T14" fmla="*/ 18 w 9997"/>
                  <a:gd name="T15" fmla="*/ 2370 h 4467"/>
                  <a:gd name="T16" fmla="*/ 270 w 9997"/>
                  <a:gd name="T17" fmla="*/ 2051 h 4467"/>
                  <a:gd name="T18" fmla="*/ 17 w 9997"/>
                  <a:gd name="T19" fmla="*/ 1826 h 4467"/>
                  <a:gd name="T20" fmla="*/ 601 w 9997"/>
                  <a:gd name="T21" fmla="*/ 1356 h 4467"/>
                  <a:gd name="T22" fmla="*/ 2760 w 9997"/>
                  <a:gd name="T23" fmla="*/ 897 h 4467"/>
                  <a:gd name="T24" fmla="*/ 5206 w 9997"/>
                  <a:gd name="T25" fmla="*/ 1941 h 4467"/>
                  <a:gd name="T26" fmla="*/ 8791 w 9997"/>
                  <a:gd name="T27" fmla="*/ 0 h 4467"/>
                  <a:gd name="T28" fmla="*/ 9997 w 9997"/>
                  <a:gd name="T29" fmla="*/ 3293 h 4467"/>
                  <a:gd name="T30" fmla="*/ 6755 w 9997"/>
                  <a:gd name="T31" fmla="*/ 3943 h 4467"/>
                  <a:gd name="T32" fmla="*/ 5386 w 9997"/>
                  <a:gd name="T33" fmla="*/ 4263 h 4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97" h="4467">
                    <a:moveTo>
                      <a:pt x="5386" y="4263"/>
                    </a:moveTo>
                    <a:cubicBezTo>
                      <a:pt x="4901" y="4389"/>
                      <a:pt x="4604" y="4467"/>
                      <a:pt x="4072" y="4300"/>
                    </a:cubicBezTo>
                    <a:cubicBezTo>
                      <a:pt x="3496" y="4119"/>
                      <a:pt x="2826" y="3484"/>
                      <a:pt x="2286" y="3455"/>
                    </a:cubicBezTo>
                    <a:cubicBezTo>
                      <a:pt x="1876" y="3433"/>
                      <a:pt x="799" y="3833"/>
                      <a:pt x="732" y="3359"/>
                    </a:cubicBezTo>
                    <a:cubicBezTo>
                      <a:pt x="720" y="3269"/>
                      <a:pt x="775" y="3188"/>
                      <a:pt x="866" y="3117"/>
                    </a:cubicBezTo>
                    <a:cubicBezTo>
                      <a:pt x="586" y="3144"/>
                      <a:pt x="354" y="3106"/>
                      <a:pt x="344" y="2865"/>
                    </a:cubicBezTo>
                    <a:cubicBezTo>
                      <a:pt x="340" y="2785"/>
                      <a:pt x="419" y="2686"/>
                      <a:pt x="539" y="2598"/>
                    </a:cubicBezTo>
                    <a:cubicBezTo>
                      <a:pt x="270" y="2614"/>
                      <a:pt x="46" y="2573"/>
                      <a:pt x="18" y="2370"/>
                    </a:cubicBezTo>
                    <a:cubicBezTo>
                      <a:pt x="0" y="2244"/>
                      <a:pt x="113" y="2137"/>
                      <a:pt x="270" y="2051"/>
                    </a:cubicBezTo>
                    <a:cubicBezTo>
                      <a:pt x="129" y="2027"/>
                      <a:pt x="30" y="1962"/>
                      <a:pt x="17" y="1826"/>
                    </a:cubicBezTo>
                    <a:cubicBezTo>
                      <a:pt x="5" y="1691"/>
                      <a:pt x="164" y="1492"/>
                      <a:pt x="601" y="1356"/>
                    </a:cubicBezTo>
                    <a:cubicBezTo>
                      <a:pt x="1143" y="1188"/>
                      <a:pt x="2415" y="937"/>
                      <a:pt x="2760" y="897"/>
                    </a:cubicBezTo>
                    <a:cubicBezTo>
                      <a:pt x="3350" y="830"/>
                      <a:pt x="4775" y="1956"/>
                      <a:pt x="5206" y="1941"/>
                    </a:cubicBezTo>
                    <a:cubicBezTo>
                      <a:pt x="6296" y="1409"/>
                      <a:pt x="8791" y="0"/>
                      <a:pt x="8791" y="0"/>
                    </a:cubicBezTo>
                    <a:lnTo>
                      <a:pt x="9997" y="3293"/>
                    </a:lnTo>
                    <a:cubicBezTo>
                      <a:pt x="9997" y="3293"/>
                      <a:pt x="8203" y="3632"/>
                      <a:pt x="6755" y="3943"/>
                    </a:cubicBezTo>
                    <a:cubicBezTo>
                      <a:pt x="6238" y="4055"/>
                      <a:pt x="5687" y="4185"/>
                      <a:pt x="5386" y="4263"/>
                    </a:cubicBezTo>
                    <a:close/>
                  </a:path>
                </a:pathLst>
              </a:custGeom>
              <a:solidFill>
                <a:schemeClr val="accent6">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44">
                <a:extLst>
                  <a:ext uri="{FF2B5EF4-FFF2-40B4-BE49-F238E27FC236}">
                    <a16:creationId xmlns:a16="http://schemas.microsoft.com/office/drawing/2014/main" id="{62AABB5E-DB33-4829-9513-586964AEBBC1}"/>
                  </a:ext>
                </a:extLst>
              </p:cNvPr>
              <p:cNvSpPr>
                <a:spLocks/>
              </p:cNvSpPr>
              <p:nvPr/>
            </p:nvSpPr>
            <p:spPr bwMode="auto">
              <a:xfrm>
                <a:off x="4611688" y="3843338"/>
                <a:ext cx="107950" cy="30163"/>
              </a:xfrm>
              <a:custGeom>
                <a:avLst/>
                <a:gdLst>
                  <a:gd name="T0" fmla="*/ 28 w 1650"/>
                  <a:gd name="T1" fmla="*/ 355 h 479"/>
                  <a:gd name="T2" fmla="*/ 5 w 1650"/>
                  <a:gd name="T3" fmla="*/ 421 h 479"/>
                  <a:gd name="T4" fmla="*/ 85 w 1650"/>
                  <a:gd name="T5" fmla="*/ 471 h 479"/>
                  <a:gd name="T6" fmla="*/ 1591 w 1650"/>
                  <a:gd name="T7" fmla="*/ 138 h 479"/>
                  <a:gd name="T8" fmla="*/ 1642 w 1650"/>
                  <a:gd name="T9" fmla="*/ 58 h 479"/>
                  <a:gd name="T10" fmla="*/ 1561 w 1650"/>
                  <a:gd name="T11" fmla="*/ 8 h 479"/>
                  <a:gd name="T12" fmla="*/ 55 w 1650"/>
                  <a:gd name="T13" fmla="*/ 341 h 479"/>
                  <a:gd name="T14" fmla="*/ 28 w 1650"/>
                  <a:gd name="T15" fmla="*/ 355 h 4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0" h="479">
                    <a:moveTo>
                      <a:pt x="28" y="355"/>
                    </a:moveTo>
                    <a:cubicBezTo>
                      <a:pt x="9" y="371"/>
                      <a:pt x="0" y="396"/>
                      <a:pt x="5" y="421"/>
                    </a:cubicBezTo>
                    <a:cubicBezTo>
                      <a:pt x="14" y="457"/>
                      <a:pt x="49" y="479"/>
                      <a:pt x="85" y="471"/>
                    </a:cubicBezTo>
                    <a:lnTo>
                      <a:pt x="1591" y="138"/>
                    </a:lnTo>
                    <a:cubicBezTo>
                      <a:pt x="1627" y="130"/>
                      <a:pt x="1650" y="94"/>
                      <a:pt x="1642" y="58"/>
                    </a:cubicBezTo>
                    <a:cubicBezTo>
                      <a:pt x="1633" y="22"/>
                      <a:pt x="1597" y="0"/>
                      <a:pt x="1561" y="8"/>
                    </a:cubicBezTo>
                    <a:lnTo>
                      <a:pt x="55" y="341"/>
                    </a:lnTo>
                    <a:cubicBezTo>
                      <a:pt x="45" y="344"/>
                      <a:pt x="35" y="348"/>
                      <a:pt x="28" y="355"/>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5">
                <a:extLst>
                  <a:ext uri="{FF2B5EF4-FFF2-40B4-BE49-F238E27FC236}">
                    <a16:creationId xmlns:a16="http://schemas.microsoft.com/office/drawing/2014/main" id="{79F47001-FEE9-497D-A3C6-11C88E921628}"/>
                  </a:ext>
                </a:extLst>
              </p:cNvPr>
              <p:cNvSpPr>
                <a:spLocks/>
              </p:cNvSpPr>
              <p:nvPr/>
            </p:nvSpPr>
            <p:spPr bwMode="auto">
              <a:xfrm>
                <a:off x="4600575" y="3805238"/>
                <a:ext cx="117475" cy="33338"/>
              </a:xfrm>
              <a:custGeom>
                <a:avLst/>
                <a:gdLst>
                  <a:gd name="T0" fmla="*/ 28 w 1807"/>
                  <a:gd name="T1" fmla="*/ 391 h 515"/>
                  <a:gd name="T2" fmla="*/ 6 w 1807"/>
                  <a:gd name="T3" fmla="*/ 457 h 515"/>
                  <a:gd name="T4" fmla="*/ 86 w 1807"/>
                  <a:gd name="T5" fmla="*/ 507 h 515"/>
                  <a:gd name="T6" fmla="*/ 1748 w 1807"/>
                  <a:gd name="T7" fmla="*/ 138 h 515"/>
                  <a:gd name="T8" fmla="*/ 1798 w 1807"/>
                  <a:gd name="T9" fmla="*/ 58 h 515"/>
                  <a:gd name="T10" fmla="*/ 1718 w 1807"/>
                  <a:gd name="T11" fmla="*/ 8 h 515"/>
                  <a:gd name="T12" fmla="*/ 56 w 1807"/>
                  <a:gd name="T13" fmla="*/ 377 h 515"/>
                  <a:gd name="T14" fmla="*/ 28 w 1807"/>
                  <a:gd name="T15" fmla="*/ 391 h 5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07" h="515">
                    <a:moveTo>
                      <a:pt x="28" y="391"/>
                    </a:moveTo>
                    <a:cubicBezTo>
                      <a:pt x="9" y="406"/>
                      <a:pt x="0" y="432"/>
                      <a:pt x="6" y="457"/>
                    </a:cubicBezTo>
                    <a:cubicBezTo>
                      <a:pt x="14" y="493"/>
                      <a:pt x="50" y="515"/>
                      <a:pt x="86" y="507"/>
                    </a:cubicBezTo>
                    <a:lnTo>
                      <a:pt x="1748" y="138"/>
                    </a:lnTo>
                    <a:cubicBezTo>
                      <a:pt x="1784" y="130"/>
                      <a:pt x="1807" y="94"/>
                      <a:pt x="1798" y="58"/>
                    </a:cubicBezTo>
                    <a:cubicBezTo>
                      <a:pt x="1790" y="22"/>
                      <a:pt x="1754" y="0"/>
                      <a:pt x="1718" y="8"/>
                    </a:cubicBezTo>
                    <a:lnTo>
                      <a:pt x="56" y="377"/>
                    </a:lnTo>
                    <a:cubicBezTo>
                      <a:pt x="45" y="379"/>
                      <a:pt x="36" y="384"/>
                      <a:pt x="28" y="39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6">
                <a:extLst>
                  <a:ext uri="{FF2B5EF4-FFF2-40B4-BE49-F238E27FC236}">
                    <a16:creationId xmlns:a16="http://schemas.microsoft.com/office/drawing/2014/main" id="{B4DF1958-3EC5-4F23-9EAA-159452DFA4FB}"/>
                  </a:ext>
                </a:extLst>
              </p:cNvPr>
              <p:cNvSpPr>
                <a:spLocks/>
              </p:cNvSpPr>
              <p:nvPr/>
            </p:nvSpPr>
            <p:spPr bwMode="auto">
              <a:xfrm>
                <a:off x="4640263" y="3876675"/>
                <a:ext cx="93663" cy="28575"/>
              </a:xfrm>
              <a:custGeom>
                <a:avLst/>
                <a:gdLst>
                  <a:gd name="T0" fmla="*/ 28 w 1431"/>
                  <a:gd name="T1" fmla="*/ 319 h 443"/>
                  <a:gd name="T2" fmla="*/ 6 w 1431"/>
                  <a:gd name="T3" fmla="*/ 385 h 443"/>
                  <a:gd name="T4" fmla="*/ 86 w 1431"/>
                  <a:gd name="T5" fmla="*/ 435 h 443"/>
                  <a:gd name="T6" fmla="*/ 1373 w 1431"/>
                  <a:gd name="T7" fmla="*/ 138 h 443"/>
                  <a:gd name="T8" fmla="*/ 1423 w 1431"/>
                  <a:gd name="T9" fmla="*/ 58 h 443"/>
                  <a:gd name="T10" fmla="*/ 1343 w 1431"/>
                  <a:gd name="T11" fmla="*/ 8 h 443"/>
                  <a:gd name="T12" fmla="*/ 56 w 1431"/>
                  <a:gd name="T13" fmla="*/ 305 h 443"/>
                  <a:gd name="T14" fmla="*/ 28 w 1431"/>
                  <a:gd name="T15" fmla="*/ 319 h 4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31" h="443">
                    <a:moveTo>
                      <a:pt x="28" y="319"/>
                    </a:moveTo>
                    <a:cubicBezTo>
                      <a:pt x="10" y="334"/>
                      <a:pt x="0" y="360"/>
                      <a:pt x="6" y="385"/>
                    </a:cubicBezTo>
                    <a:cubicBezTo>
                      <a:pt x="14" y="421"/>
                      <a:pt x="50" y="443"/>
                      <a:pt x="86" y="435"/>
                    </a:cubicBezTo>
                    <a:lnTo>
                      <a:pt x="1373" y="138"/>
                    </a:lnTo>
                    <a:cubicBezTo>
                      <a:pt x="1409" y="130"/>
                      <a:pt x="1431" y="94"/>
                      <a:pt x="1423" y="58"/>
                    </a:cubicBezTo>
                    <a:cubicBezTo>
                      <a:pt x="1415" y="22"/>
                      <a:pt x="1379" y="0"/>
                      <a:pt x="1343" y="8"/>
                    </a:cubicBezTo>
                    <a:lnTo>
                      <a:pt x="56" y="305"/>
                    </a:lnTo>
                    <a:cubicBezTo>
                      <a:pt x="45" y="307"/>
                      <a:pt x="36" y="312"/>
                      <a:pt x="28" y="319"/>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7">
                <a:extLst>
                  <a:ext uri="{FF2B5EF4-FFF2-40B4-BE49-F238E27FC236}">
                    <a16:creationId xmlns:a16="http://schemas.microsoft.com/office/drawing/2014/main" id="{E1504560-B3DB-48EA-ACC9-C16260A37F65}"/>
                  </a:ext>
                </a:extLst>
              </p:cNvPr>
              <p:cNvSpPr>
                <a:spLocks/>
              </p:cNvSpPr>
              <p:nvPr/>
            </p:nvSpPr>
            <p:spPr bwMode="auto">
              <a:xfrm>
                <a:off x="4938713" y="3402013"/>
                <a:ext cx="784225" cy="636588"/>
              </a:xfrm>
              <a:custGeom>
                <a:avLst/>
                <a:gdLst>
                  <a:gd name="T0" fmla="*/ 7024 w 11956"/>
                  <a:gd name="T1" fmla="*/ 2490 h 9736"/>
                  <a:gd name="T2" fmla="*/ 0 w 11956"/>
                  <a:gd name="T3" fmla="*/ 6357 h 9736"/>
                  <a:gd name="T4" fmla="*/ 712 w 11956"/>
                  <a:gd name="T5" fmla="*/ 9736 h 9736"/>
                  <a:gd name="T6" fmla="*/ 9647 w 11956"/>
                  <a:gd name="T7" fmla="*/ 7647 h 9736"/>
                  <a:gd name="T8" fmla="*/ 11619 w 11956"/>
                  <a:gd name="T9" fmla="*/ 4179 h 9736"/>
                  <a:gd name="T10" fmla="*/ 10136 w 11956"/>
                  <a:gd name="T11" fmla="*/ 0 h 9736"/>
                  <a:gd name="T12" fmla="*/ 7024 w 11956"/>
                  <a:gd name="T13" fmla="*/ 2490 h 9736"/>
                </a:gdLst>
                <a:ahLst/>
                <a:cxnLst>
                  <a:cxn ang="0">
                    <a:pos x="T0" y="T1"/>
                  </a:cxn>
                  <a:cxn ang="0">
                    <a:pos x="T2" y="T3"/>
                  </a:cxn>
                  <a:cxn ang="0">
                    <a:pos x="T4" y="T5"/>
                  </a:cxn>
                  <a:cxn ang="0">
                    <a:pos x="T6" y="T7"/>
                  </a:cxn>
                  <a:cxn ang="0">
                    <a:pos x="T8" y="T9"/>
                  </a:cxn>
                  <a:cxn ang="0">
                    <a:pos x="T10" y="T11"/>
                  </a:cxn>
                  <a:cxn ang="0">
                    <a:pos x="T12" y="T13"/>
                  </a:cxn>
                </a:cxnLst>
                <a:rect l="0" t="0" r="r" b="b"/>
                <a:pathLst>
                  <a:path w="11956" h="9736">
                    <a:moveTo>
                      <a:pt x="7024" y="2490"/>
                    </a:moveTo>
                    <a:cubicBezTo>
                      <a:pt x="4702" y="2695"/>
                      <a:pt x="315" y="6118"/>
                      <a:pt x="0" y="6357"/>
                    </a:cubicBezTo>
                    <a:cubicBezTo>
                      <a:pt x="875" y="6638"/>
                      <a:pt x="1238" y="9678"/>
                      <a:pt x="712" y="9736"/>
                    </a:cubicBezTo>
                    <a:cubicBezTo>
                      <a:pt x="712" y="9736"/>
                      <a:pt x="7063" y="8447"/>
                      <a:pt x="9647" y="7647"/>
                    </a:cubicBezTo>
                    <a:cubicBezTo>
                      <a:pt x="11164" y="7177"/>
                      <a:pt x="11956" y="5730"/>
                      <a:pt x="11619" y="4179"/>
                    </a:cubicBezTo>
                    <a:cubicBezTo>
                      <a:pt x="11426" y="3290"/>
                      <a:pt x="10136" y="0"/>
                      <a:pt x="10136" y="0"/>
                    </a:cubicBezTo>
                    <a:lnTo>
                      <a:pt x="7024" y="249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48">
                <a:extLst>
                  <a:ext uri="{FF2B5EF4-FFF2-40B4-BE49-F238E27FC236}">
                    <a16:creationId xmlns:a16="http://schemas.microsoft.com/office/drawing/2014/main" id="{848528B9-68D0-4BD7-9B62-BD44DDA4EDCE}"/>
                  </a:ext>
                </a:extLst>
              </p:cNvPr>
              <p:cNvSpPr>
                <a:spLocks/>
              </p:cNvSpPr>
              <p:nvPr/>
            </p:nvSpPr>
            <p:spPr bwMode="auto">
              <a:xfrm>
                <a:off x="5256213" y="3454400"/>
                <a:ext cx="61913" cy="198438"/>
              </a:xfrm>
              <a:custGeom>
                <a:avLst/>
                <a:gdLst>
                  <a:gd name="T0" fmla="*/ 0 w 934"/>
                  <a:gd name="T1" fmla="*/ 0 h 3023"/>
                  <a:gd name="T2" fmla="*/ 934 w 934"/>
                  <a:gd name="T3" fmla="*/ 2579 h 3023"/>
                  <a:gd name="T4" fmla="*/ 89 w 934"/>
                  <a:gd name="T5" fmla="*/ 3023 h 3023"/>
                  <a:gd name="T6" fmla="*/ 0 w 934"/>
                  <a:gd name="T7" fmla="*/ 0 h 3023"/>
                </a:gdLst>
                <a:ahLst/>
                <a:cxnLst>
                  <a:cxn ang="0">
                    <a:pos x="T0" y="T1"/>
                  </a:cxn>
                  <a:cxn ang="0">
                    <a:pos x="T2" y="T3"/>
                  </a:cxn>
                  <a:cxn ang="0">
                    <a:pos x="T4" y="T5"/>
                  </a:cxn>
                  <a:cxn ang="0">
                    <a:pos x="T6" y="T7"/>
                  </a:cxn>
                </a:cxnLst>
                <a:rect l="0" t="0" r="r" b="b"/>
                <a:pathLst>
                  <a:path w="934" h="3023">
                    <a:moveTo>
                      <a:pt x="0" y="0"/>
                    </a:moveTo>
                    <a:lnTo>
                      <a:pt x="934" y="2579"/>
                    </a:lnTo>
                    <a:lnTo>
                      <a:pt x="89" y="3023"/>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49">
                <a:extLst>
                  <a:ext uri="{FF2B5EF4-FFF2-40B4-BE49-F238E27FC236}">
                    <a16:creationId xmlns:a16="http://schemas.microsoft.com/office/drawing/2014/main" id="{A6488099-DD90-4813-818D-94BB31049399}"/>
                  </a:ext>
                </a:extLst>
              </p:cNvPr>
              <p:cNvSpPr>
                <a:spLocks/>
              </p:cNvSpPr>
              <p:nvPr/>
            </p:nvSpPr>
            <p:spPr bwMode="auto">
              <a:xfrm>
                <a:off x="1814513" y="4929188"/>
                <a:ext cx="842963" cy="352425"/>
              </a:xfrm>
              <a:custGeom>
                <a:avLst/>
                <a:gdLst>
                  <a:gd name="T0" fmla="*/ 12868 w 12868"/>
                  <a:gd name="T1" fmla="*/ 5414 h 5414"/>
                  <a:gd name="T2" fmla="*/ 0 w 12868"/>
                  <a:gd name="T3" fmla="*/ 5414 h 5414"/>
                  <a:gd name="T4" fmla="*/ 182 w 12868"/>
                  <a:gd name="T5" fmla="*/ 5280 h 5414"/>
                  <a:gd name="T6" fmla="*/ 1177 w 12868"/>
                  <a:gd name="T7" fmla="*/ 4057 h 5414"/>
                  <a:gd name="T8" fmla="*/ 3325 w 12868"/>
                  <a:gd name="T9" fmla="*/ 1485 h 5414"/>
                  <a:gd name="T10" fmla="*/ 4049 w 12868"/>
                  <a:gd name="T11" fmla="*/ 743 h 5414"/>
                  <a:gd name="T12" fmla="*/ 5766 w 12868"/>
                  <a:gd name="T13" fmla="*/ 384 h 5414"/>
                  <a:gd name="T14" fmla="*/ 7824 w 12868"/>
                  <a:gd name="T15" fmla="*/ 222 h 5414"/>
                  <a:gd name="T16" fmla="*/ 8192 w 12868"/>
                  <a:gd name="T17" fmla="*/ 478 h 5414"/>
                  <a:gd name="T18" fmla="*/ 8334 w 12868"/>
                  <a:gd name="T19" fmla="*/ 654 h 5414"/>
                  <a:gd name="T20" fmla="*/ 10211 w 12868"/>
                  <a:gd name="T21" fmla="*/ 1924 h 5414"/>
                  <a:gd name="T22" fmla="*/ 10483 w 12868"/>
                  <a:gd name="T23" fmla="*/ 2325 h 5414"/>
                  <a:gd name="T24" fmla="*/ 12276 w 12868"/>
                  <a:gd name="T25" fmla="*/ 4150 h 5414"/>
                  <a:gd name="T26" fmla="*/ 12778 w 12868"/>
                  <a:gd name="T27" fmla="*/ 5280 h 5414"/>
                  <a:gd name="T28" fmla="*/ 12868 w 12868"/>
                  <a:gd name="T29" fmla="*/ 5414 h 5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868" h="5414">
                    <a:moveTo>
                      <a:pt x="12868" y="5414"/>
                    </a:moveTo>
                    <a:lnTo>
                      <a:pt x="0" y="5414"/>
                    </a:lnTo>
                    <a:cubicBezTo>
                      <a:pt x="57" y="5361"/>
                      <a:pt x="117" y="5321"/>
                      <a:pt x="182" y="5280"/>
                    </a:cubicBezTo>
                    <a:cubicBezTo>
                      <a:pt x="440" y="5119"/>
                      <a:pt x="763" y="4960"/>
                      <a:pt x="1177" y="4057"/>
                    </a:cubicBezTo>
                    <a:cubicBezTo>
                      <a:pt x="2182" y="1864"/>
                      <a:pt x="2182" y="3180"/>
                      <a:pt x="3325" y="1485"/>
                    </a:cubicBezTo>
                    <a:cubicBezTo>
                      <a:pt x="3569" y="1123"/>
                      <a:pt x="3812" y="891"/>
                      <a:pt x="4049" y="743"/>
                    </a:cubicBezTo>
                    <a:cubicBezTo>
                      <a:pt x="4718" y="323"/>
                      <a:pt x="5334" y="566"/>
                      <a:pt x="5766" y="384"/>
                    </a:cubicBezTo>
                    <a:cubicBezTo>
                      <a:pt x="6681" y="0"/>
                      <a:pt x="7367" y="10"/>
                      <a:pt x="7824" y="222"/>
                    </a:cubicBezTo>
                    <a:cubicBezTo>
                      <a:pt x="7970" y="289"/>
                      <a:pt x="8092" y="376"/>
                      <a:pt x="8192" y="478"/>
                    </a:cubicBezTo>
                    <a:cubicBezTo>
                      <a:pt x="8246" y="533"/>
                      <a:pt x="8292" y="593"/>
                      <a:pt x="8334" y="654"/>
                    </a:cubicBezTo>
                    <a:cubicBezTo>
                      <a:pt x="8807" y="1381"/>
                      <a:pt x="9242" y="619"/>
                      <a:pt x="10211" y="1924"/>
                    </a:cubicBezTo>
                    <a:cubicBezTo>
                      <a:pt x="10297" y="2040"/>
                      <a:pt x="10388" y="2173"/>
                      <a:pt x="10483" y="2325"/>
                    </a:cubicBezTo>
                    <a:cubicBezTo>
                      <a:pt x="10936" y="3045"/>
                      <a:pt x="11746" y="2381"/>
                      <a:pt x="12276" y="4150"/>
                    </a:cubicBezTo>
                    <a:cubicBezTo>
                      <a:pt x="12406" y="4584"/>
                      <a:pt x="12613" y="5014"/>
                      <a:pt x="12778" y="5280"/>
                    </a:cubicBezTo>
                    <a:cubicBezTo>
                      <a:pt x="12810" y="5331"/>
                      <a:pt x="12840" y="5376"/>
                      <a:pt x="12868" y="5414"/>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50">
                <a:extLst>
                  <a:ext uri="{FF2B5EF4-FFF2-40B4-BE49-F238E27FC236}">
                    <a16:creationId xmlns:a16="http://schemas.microsoft.com/office/drawing/2014/main" id="{2838D501-49A2-4BE3-9CA2-E9E685CE2EA1}"/>
                  </a:ext>
                </a:extLst>
              </p:cNvPr>
              <p:cNvSpPr>
                <a:spLocks/>
              </p:cNvSpPr>
              <p:nvPr/>
            </p:nvSpPr>
            <p:spPr bwMode="auto">
              <a:xfrm>
                <a:off x="2336800" y="3754438"/>
                <a:ext cx="133350" cy="1354138"/>
              </a:xfrm>
              <a:custGeom>
                <a:avLst/>
                <a:gdLst>
                  <a:gd name="T0" fmla="*/ 1826 w 2038"/>
                  <a:gd name="T1" fmla="*/ 20513 h 20752"/>
                  <a:gd name="T2" fmla="*/ 1589 w 2038"/>
                  <a:gd name="T3" fmla="*/ 12972 h 20752"/>
                  <a:gd name="T4" fmla="*/ 1664 w 2038"/>
                  <a:gd name="T5" fmla="*/ 12118 h 20752"/>
                  <a:gd name="T6" fmla="*/ 1702 w 2038"/>
                  <a:gd name="T7" fmla="*/ 11684 h 20752"/>
                  <a:gd name="T8" fmla="*/ 1722 w 2038"/>
                  <a:gd name="T9" fmla="*/ 11243 h 20752"/>
                  <a:gd name="T10" fmla="*/ 1759 w 2038"/>
                  <a:gd name="T11" fmla="*/ 10353 h 20752"/>
                  <a:gd name="T12" fmla="*/ 1756 w 2038"/>
                  <a:gd name="T13" fmla="*/ 9456 h 20752"/>
                  <a:gd name="T14" fmla="*/ 1729 w 2038"/>
                  <a:gd name="T15" fmla="*/ 8559 h 20752"/>
                  <a:gd name="T16" fmla="*/ 1709 w 2038"/>
                  <a:gd name="T17" fmla="*/ 8113 h 20752"/>
                  <a:gd name="T18" fmla="*/ 1679 w 2038"/>
                  <a:gd name="T19" fmla="*/ 7671 h 20752"/>
                  <a:gd name="T20" fmla="*/ 1602 w 2038"/>
                  <a:gd name="T21" fmla="*/ 6799 h 20752"/>
                  <a:gd name="T22" fmla="*/ 1497 w 2038"/>
                  <a:gd name="T23" fmla="*/ 5952 h 20752"/>
                  <a:gd name="T24" fmla="*/ 1375 w 2038"/>
                  <a:gd name="T25" fmla="*/ 5136 h 20752"/>
                  <a:gd name="T26" fmla="*/ 1240 w 2038"/>
                  <a:gd name="T27" fmla="*/ 4358 h 20752"/>
                  <a:gd name="T28" fmla="*/ 1095 w 2038"/>
                  <a:gd name="T29" fmla="*/ 3624 h 20752"/>
                  <a:gd name="T30" fmla="*/ 942 w 2038"/>
                  <a:gd name="T31" fmla="*/ 2943 h 20752"/>
                  <a:gd name="T32" fmla="*/ 648 w 2038"/>
                  <a:gd name="T33" fmla="*/ 1759 h 20752"/>
                  <a:gd name="T34" fmla="*/ 398 w 2038"/>
                  <a:gd name="T35" fmla="*/ 852 h 20752"/>
                  <a:gd name="T36" fmla="*/ 167 w 2038"/>
                  <a:gd name="T37" fmla="*/ 67 h 20752"/>
                  <a:gd name="T38" fmla="*/ 67 w 2038"/>
                  <a:gd name="T39" fmla="*/ 12 h 20752"/>
                  <a:gd name="T40" fmla="*/ 11 w 2038"/>
                  <a:gd name="T41" fmla="*/ 110 h 20752"/>
                  <a:gd name="T42" fmla="*/ 12 w 2038"/>
                  <a:gd name="T43" fmla="*/ 111 h 20752"/>
                  <a:gd name="T44" fmla="*/ 220 w 2038"/>
                  <a:gd name="T45" fmla="*/ 901 h 20752"/>
                  <a:gd name="T46" fmla="*/ 444 w 2038"/>
                  <a:gd name="T47" fmla="*/ 1810 h 20752"/>
                  <a:gd name="T48" fmla="*/ 703 w 2038"/>
                  <a:gd name="T49" fmla="*/ 2995 h 20752"/>
                  <a:gd name="T50" fmla="*/ 837 w 2038"/>
                  <a:gd name="T51" fmla="*/ 3675 h 20752"/>
                  <a:gd name="T52" fmla="*/ 960 w 2038"/>
                  <a:gd name="T53" fmla="*/ 4406 h 20752"/>
                  <a:gd name="T54" fmla="*/ 1072 w 2038"/>
                  <a:gd name="T55" fmla="*/ 5181 h 20752"/>
                  <a:gd name="T56" fmla="*/ 1170 w 2038"/>
                  <a:gd name="T57" fmla="*/ 5991 h 20752"/>
                  <a:gd name="T58" fmla="*/ 1251 w 2038"/>
                  <a:gd name="T59" fmla="*/ 6831 h 20752"/>
                  <a:gd name="T60" fmla="*/ 1303 w 2038"/>
                  <a:gd name="T61" fmla="*/ 7694 h 20752"/>
                  <a:gd name="T62" fmla="*/ 1320 w 2038"/>
                  <a:gd name="T63" fmla="*/ 8131 h 20752"/>
                  <a:gd name="T64" fmla="*/ 1328 w 2038"/>
                  <a:gd name="T65" fmla="*/ 8571 h 20752"/>
                  <a:gd name="T66" fmla="*/ 1330 w 2038"/>
                  <a:gd name="T67" fmla="*/ 9455 h 20752"/>
                  <a:gd name="T68" fmla="*/ 1308 w 2038"/>
                  <a:gd name="T69" fmla="*/ 10339 h 20752"/>
                  <a:gd name="T70" fmla="*/ 1248 w 2038"/>
                  <a:gd name="T71" fmla="*/ 11213 h 20752"/>
                  <a:gd name="T72" fmla="*/ 1216 w 2038"/>
                  <a:gd name="T73" fmla="*/ 11645 h 20752"/>
                  <a:gd name="T74" fmla="*/ 1167 w 2038"/>
                  <a:gd name="T75" fmla="*/ 12071 h 20752"/>
                  <a:gd name="T76" fmla="*/ 1070 w 2038"/>
                  <a:gd name="T77" fmla="*/ 12907 h 20752"/>
                  <a:gd name="T78" fmla="*/ 486 w 2038"/>
                  <a:gd name="T79" fmla="*/ 20407 h 20752"/>
                  <a:gd name="T80" fmla="*/ 1826 w 2038"/>
                  <a:gd name="T81" fmla="*/ 20513 h 207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038" h="20752">
                    <a:moveTo>
                      <a:pt x="1826" y="20513"/>
                    </a:moveTo>
                    <a:cubicBezTo>
                      <a:pt x="2038" y="18714"/>
                      <a:pt x="1493" y="14013"/>
                      <a:pt x="1589" y="12972"/>
                    </a:cubicBezTo>
                    <a:cubicBezTo>
                      <a:pt x="1615" y="12692"/>
                      <a:pt x="1639" y="12407"/>
                      <a:pt x="1664" y="12118"/>
                    </a:cubicBezTo>
                    <a:cubicBezTo>
                      <a:pt x="1677" y="11974"/>
                      <a:pt x="1690" y="11829"/>
                      <a:pt x="1702" y="11684"/>
                    </a:cubicBezTo>
                    <a:cubicBezTo>
                      <a:pt x="1711" y="11538"/>
                      <a:pt x="1715" y="11391"/>
                      <a:pt x="1722" y="11243"/>
                    </a:cubicBezTo>
                    <a:cubicBezTo>
                      <a:pt x="1734" y="10949"/>
                      <a:pt x="1747" y="10652"/>
                      <a:pt x="1759" y="10353"/>
                    </a:cubicBezTo>
                    <a:cubicBezTo>
                      <a:pt x="1758" y="10055"/>
                      <a:pt x="1757" y="9755"/>
                      <a:pt x="1756" y="9456"/>
                    </a:cubicBezTo>
                    <a:cubicBezTo>
                      <a:pt x="1760" y="9156"/>
                      <a:pt x="1744" y="8857"/>
                      <a:pt x="1729" y="8559"/>
                    </a:cubicBezTo>
                    <a:cubicBezTo>
                      <a:pt x="1722" y="8410"/>
                      <a:pt x="1715" y="8261"/>
                      <a:pt x="1709" y="8113"/>
                    </a:cubicBezTo>
                    <a:cubicBezTo>
                      <a:pt x="1704" y="7965"/>
                      <a:pt x="1694" y="7818"/>
                      <a:pt x="1679" y="7671"/>
                    </a:cubicBezTo>
                    <a:cubicBezTo>
                      <a:pt x="1653" y="7378"/>
                      <a:pt x="1627" y="7087"/>
                      <a:pt x="1602" y="6799"/>
                    </a:cubicBezTo>
                    <a:cubicBezTo>
                      <a:pt x="1571" y="6512"/>
                      <a:pt x="1531" y="6230"/>
                      <a:pt x="1497" y="5952"/>
                    </a:cubicBezTo>
                    <a:cubicBezTo>
                      <a:pt x="1465" y="5673"/>
                      <a:pt x="1419" y="5402"/>
                      <a:pt x="1375" y="5136"/>
                    </a:cubicBezTo>
                    <a:cubicBezTo>
                      <a:pt x="1329" y="4870"/>
                      <a:pt x="1294" y="4609"/>
                      <a:pt x="1240" y="4358"/>
                    </a:cubicBezTo>
                    <a:cubicBezTo>
                      <a:pt x="1190" y="4106"/>
                      <a:pt x="1142" y="3861"/>
                      <a:pt x="1095" y="3624"/>
                    </a:cubicBezTo>
                    <a:cubicBezTo>
                      <a:pt x="1042" y="3389"/>
                      <a:pt x="991" y="3162"/>
                      <a:pt x="942" y="2943"/>
                    </a:cubicBezTo>
                    <a:cubicBezTo>
                      <a:pt x="847" y="2506"/>
                      <a:pt x="735" y="2111"/>
                      <a:pt x="648" y="1759"/>
                    </a:cubicBezTo>
                    <a:cubicBezTo>
                      <a:pt x="552" y="1409"/>
                      <a:pt x="467" y="1104"/>
                      <a:pt x="398" y="852"/>
                    </a:cubicBezTo>
                    <a:cubicBezTo>
                      <a:pt x="251" y="352"/>
                      <a:pt x="167" y="67"/>
                      <a:pt x="167" y="67"/>
                    </a:cubicBezTo>
                    <a:cubicBezTo>
                      <a:pt x="154" y="24"/>
                      <a:pt x="110" y="0"/>
                      <a:pt x="67" y="12"/>
                    </a:cubicBezTo>
                    <a:cubicBezTo>
                      <a:pt x="25" y="25"/>
                      <a:pt x="0" y="68"/>
                      <a:pt x="11" y="110"/>
                    </a:cubicBezTo>
                    <a:lnTo>
                      <a:pt x="12" y="111"/>
                    </a:lnTo>
                    <a:cubicBezTo>
                      <a:pt x="12" y="111"/>
                      <a:pt x="87" y="398"/>
                      <a:pt x="220" y="901"/>
                    </a:cubicBezTo>
                    <a:cubicBezTo>
                      <a:pt x="282" y="1153"/>
                      <a:pt x="358" y="1459"/>
                      <a:pt x="444" y="1810"/>
                    </a:cubicBezTo>
                    <a:cubicBezTo>
                      <a:pt x="520" y="2163"/>
                      <a:pt x="621" y="2558"/>
                      <a:pt x="703" y="2995"/>
                    </a:cubicBezTo>
                    <a:cubicBezTo>
                      <a:pt x="746" y="3213"/>
                      <a:pt x="790" y="3440"/>
                      <a:pt x="837" y="3675"/>
                    </a:cubicBezTo>
                    <a:cubicBezTo>
                      <a:pt x="876" y="3911"/>
                      <a:pt x="918" y="4155"/>
                      <a:pt x="960" y="4406"/>
                    </a:cubicBezTo>
                    <a:cubicBezTo>
                      <a:pt x="1006" y="4656"/>
                      <a:pt x="1034" y="4916"/>
                      <a:pt x="1072" y="5181"/>
                    </a:cubicBezTo>
                    <a:cubicBezTo>
                      <a:pt x="1108" y="5445"/>
                      <a:pt x="1147" y="5715"/>
                      <a:pt x="1170" y="5991"/>
                    </a:cubicBezTo>
                    <a:cubicBezTo>
                      <a:pt x="1196" y="6267"/>
                      <a:pt x="1228" y="6547"/>
                      <a:pt x="1251" y="6831"/>
                    </a:cubicBezTo>
                    <a:cubicBezTo>
                      <a:pt x="1268" y="7116"/>
                      <a:pt x="1285" y="7404"/>
                      <a:pt x="1303" y="7694"/>
                    </a:cubicBezTo>
                    <a:cubicBezTo>
                      <a:pt x="1314" y="7839"/>
                      <a:pt x="1319" y="7985"/>
                      <a:pt x="1320" y="8131"/>
                    </a:cubicBezTo>
                    <a:cubicBezTo>
                      <a:pt x="1323" y="8278"/>
                      <a:pt x="1326" y="8424"/>
                      <a:pt x="1328" y="8571"/>
                    </a:cubicBezTo>
                    <a:cubicBezTo>
                      <a:pt x="1335" y="8865"/>
                      <a:pt x="1342" y="9160"/>
                      <a:pt x="1330" y="9455"/>
                    </a:cubicBezTo>
                    <a:cubicBezTo>
                      <a:pt x="1323" y="9750"/>
                      <a:pt x="1315" y="10045"/>
                      <a:pt x="1308" y="10339"/>
                    </a:cubicBezTo>
                    <a:cubicBezTo>
                      <a:pt x="1288" y="10632"/>
                      <a:pt x="1268" y="10923"/>
                      <a:pt x="1248" y="11213"/>
                    </a:cubicBezTo>
                    <a:cubicBezTo>
                      <a:pt x="1237" y="11358"/>
                      <a:pt x="1229" y="11502"/>
                      <a:pt x="1216" y="11645"/>
                    </a:cubicBezTo>
                    <a:cubicBezTo>
                      <a:pt x="1200" y="11788"/>
                      <a:pt x="1183" y="11930"/>
                      <a:pt x="1167" y="12071"/>
                    </a:cubicBezTo>
                    <a:cubicBezTo>
                      <a:pt x="1134" y="12354"/>
                      <a:pt x="1102" y="12633"/>
                      <a:pt x="1070" y="12907"/>
                    </a:cubicBezTo>
                    <a:cubicBezTo>
                      <a:pt x="1026" y="13180"/>
                      <a:pt x="451" y="19561"/>
                      <a:pt x="486" y="20407"/>
                    </a:cubicBezTo>
                    <a:cubicBezTo>
                      <a:pt x="392" y="20752"/>
                      <a:pt x="1826" y="20513"/>
                      <a:pt x="1826" y="20513"/>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51">
                <a:extLst>
                  <a:ext uri="{FF2B5EF4-FFF2-40B4-BE49-F238E27FC236}">
                    <a16:creationId xmlns:a16="http://schemas.microsoft.com/office/drawing/2014/main" id="{DA75091E-C2FC-4EF2-B0D8-05DCDEA745D7}"/>
                  </a:ext>
                </a:extLst>
              </p:cNvPr>
              <p:cNvSpPr>
                <a:spLocks/>
              </p:cNvSpPr>
              <p:nvPr/>
            </p:nvSpPr>
            <p:spPr bwMode="auto">
              <a:xfrm>
                <a:off x="2509838" y="3552825"/>
                <a:ext cx="514350" cy="385763"/>
              </a:xfrm>
              <a:custGeom>
                <a:avLst/>
                <a:gdLst>
                  <a:gd name="T0" fmla="*/ 7291 w 7853"/>
                  <a:gd name="T1" fmla="*/ 4959 h 5902"/>
                  <a:gd name="T2" fmla="*/ 0 w 7853"/>
                  <a:gd name="T3" fmla="*/ 5902 h 5902"/>
                  <a:gd name="T4" fmla="*/ 7291 w 7853"/>
                  <a:gd name="T5" fmla="*/ 4959 h 5902"/>
                </a:gdLst>
                <a:ahLst/>
                <a:cxnLst>
                  <a:cxn ang="0">
                    <a:pos x="T0" y="T1"/>
                  </a:cxn>
                  <a:cxn ang="0">
                    <a:pos x="T2" y="T3"/>
                  </a:cxn>
                  <a:cxn ang="0">
                    <a:pos x="T4" y="T5"/>
                  </a:cxn>
                </a:cxnLst>
                <a:rect l="0" t="0" r="r" b="b"/>
                <a:pathLst>
                  <a:path w="7853" h="5902">
                    <a:moveTo>
                      <a:pt x="7291" y="4959"/>
                    </a:moveTo>
                    <a:cubicBezTo>
                      <a:pt x="7853" y="4596"/>
                      <a:pt x="4180" y="0"/>
                      <a:pt x="0" y="5902"/>
                    </a:cubicBezTo>
                    <a:lnTo>
                      <a:pt x="7291" y="4959"/>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56" name="Freeform 52">
                <a:extLst>
                  <a:ext uri="{FF2B5EF4-FFF2-40B4-BE49-F238E27FC236}">
                    <a16:creationId xmlns:a16="http://schemas.microsoft.com/office/drawing/2014/main" id="{CCF98175-5970-40FC-B1B3-9DAA07DEF844}"/>
                  </a:ext>
                </a:extLst>
              </p:cNvPr>
              <p:cNvSpPr>
                <a:spLocks/>
              </p:cNvSpPr>
              <p:nvPr/>
            </p:nvSpPr>
            <p:spPr bwMode="auto">
              <a:xfrm>
                <a:off x="2430463" y="4092575"/>
                <a:ext cx="79375" cy="311150"/>
              </a:xfrm>
              <a:custGeom>
                <a:avLst/>
                <a:gdLst>
                  <a:gd name="T0" fmla="*/ 1020 w 1204"/>
                  <a:gd name="T1" fmla="*/ 70 h 4771"/>
                  <a:gd name="T2" fmla="*/ 343 w 1204"/>
                  <a:gd name="T3" fmla="*/ 2295 h 4771"/>
                  <a:gd name="T4" fmla="*/ 153 w 1204"/>
                  <a:gd name="T5" fmla="*/ 3131 h 4771"/>
                  <a:gd name="T6" fmla="*/ 83 w 1204"/>
                  <a:gd name="T7" fmla="*/ 3521 h 4771"/>
                  <a:gd name="T8" fmla="*/ 35 w 1204"/>
                  <a:gd name="T9" fmla="*/ 3875 h 4771"/>
                  <a:gd name="T10" fmla="*/ 17 w 1204"/>
                  <a:gd name="T11" fmla="*/ 4034 h 4771"/>
                  <a:gd name="T12" fmla="*/ 10 w 1204"/>
                  <a:gd name="T13" fmla="*/ 4179 h 4771"/>
                  <a:gd name="T14" fmla="*/ 6 w 1204"/>
                  <a:gd name="T15" fmla="*/ 4418 h 4771"/>
                  <a:gd name="T16" fmla="*/ 16 w 1204"/>
                  <a:gd name="T17" fmla="*/ 4629 h 4771"/>
                  <a:gd name="T18" fmla="*/ 168 w 1204"/>
                  <a:gd name="T19" fmla="*/ 4767 h 4771"/>
                  <a:gd name="T20" fmla="*/ 307 w 1204"/>
                  <a:gd name="T21" fmla="*/ 4615 h 4771"/>
                  <a:gd name="T22" fmla="*/ 307 w 1204"/>
                  <a:gd name="T23" fmla="*/ 4612 h 4771"/>
                  <a:gd name="T24" fmla="*/ 305 w 1204"/>
                  <a:gd name="T25" fmla="*/ 4594 h 4771"/>
                  <a:gd name="T26" fmla="*/ 292 w 1204"/>
                  <a:gd name="T27" fmla="*/ 4407 h 4771"/>
                  <a:gd name="T28" fmla="*/ 291 w 1204"/>
                  <a:gd name="T29" fmla="*/ 4189 h 4771"/>
                  <a:gd name="T30" fmla="*/ 294 w 1204"/>
                  <a:gd name="T31" fmla="*/ 4053 h 4771"/>
                  <a:gd name="T32" fmla="*/ 308 w 1204"/>
                  <a:gd name="T33" fmla="*/ 3901 h 4771"/>
                  <a:gd name="T34" fmla="*/ 345 w 1204"/>
                  <a:gd name="T35" fmla="*/ 3560 h 4771"/>
                  <a:gd name="T36" fmla="*/ 404 w 1204"/>
                  <a:gd name="T37" fmla="*/ 3178 h 4771"/>
                  <a:gd name="T38" fmla="*/ 572 w 1204"/>
                  <a:gd name="T39" fmla="*/ 2351 h 4771"/>
                  <a:gd name="T40" fmla="*/ 977 w 1204"/>
                  <a:gd name="T41" fmla="*/ 817 h 4771"/>
                  <a:gd name="T42" fmla="*/ 1189 w 1204"/>
                  <a:gd name="T43" fmla="*/ 128 h 4771"/>
                  <a:gd name="T44" fmla="*/ 1132 w 1204"/>
                  <a:gd name="T45" fmla="*/ 15 h 4771"/>
                  <a:gd name="T46" fmla="*/ 1020 w 1204"/>
                  <a:gd name="T47" fmla="*/ 70 h 4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4" h="4771">
                    <a:moveTo>
                      <a:pt x="1020" y="70"/>
                    </a:moveTo>
                    <a:cubicBezTo>
                      <a:pt x="1020" y="70"/>
                      <a:pt x="630" y="1166"/>
                      <a:pt x="343" y="2295"/>
                    </a:cubicBezTo>
                    <a:cubicBezTo>
                      <a:pt x="272" y="2578"/>
                      <a:pt x="204" y="2861"/>
                      <a:pt x="153" y="3131"/>
                    </a:cubicBezTo>
                    <a:cubicBezTo>
                      <a:pt x="125" y="3265"/>
                      <a:pt x="101" y="3396"/>
                      <a:pt x="83" y="3521"/>
                    </a:cubicBezTo>
                    <a:cubicBezTo>
                      <a:pt x="61" y="3646"/>
                      <a:pt x="46" y="3764"/>
                      <a:pt x="35" y="3875"/>
                    </a:cubicBezTo>
                    <a:cubicBezTo>
                      <a:pt x="29" y="3931"/>
                      <a:pt x="23" y="3984"/>
                      <a:pt x="17" y="4034"/>
                    </a:cubicBezTo>
                    <a:cubicBezTo>
                      <a:pt x="15" y="4085"/>
                      <a:pt x="13" y="4133"/>
                      <a:pt x="10" y="4179"/>
                    </a:cubicBezTo>
                    <a:cubicBezTo>
                      <a:pt x="7" y="4271"/>
                      <a:pt x="0" y="4349"/>
                      <a:pt x="6" y="4418"/>
                    </a:cubicBezTo>
                    <a:cubicBezTo>
                      <a:pt x="12" y="4552"/>
                      <a:pt x="16" y="4629"/>
                      <a:pt x="16" y="4629"/>
                    </a:cubicBezTo>
                    <a:cubicBezTo>
                      <a:pt x="20" y="4709"/>
                      <a:pt x="88" y="4771"/>
                      <a:pt x="168" y="4767"/>
                    </a:cubicBezTo>
                    <a:cubicBezTo>
                      <a:pt x="249" y="4763"/>
                      <a:pt x="311" y="4695"/>
                      <a:pt x="307" y="4615"/>
                    </a:cubicBezTo>
                    <a:cubicBezTo>
                      <a:pt x="307" y="4614"/>
                      <a:pt x="307" y="4613"/>
                      <a:pt x="307" y="4612"/>
                    </a:cubicBezTo>
                    <a:lnTo>
                      <a:pt x="305" y="4594"/>
                    </a:lnTo>
                    <a:cubicBezTo>
                      <a:pt x="305" y="4594"/>
                      <a:pt x="301" y="4526"/>
                      <a:pt x="292" y="4407"/>
                    </a:cubicBezTo>
                    <a:cubicBezTo>
                      <a:pt x="285" y="4349"/>
                      <a:pt x="290" y="4274"/>
                      <a:pt x="291" y="4189"/>
                    </a:cubicBezTo>
                    <a:cubicBezTo>
                      <a:pt x="292" y="4146"/>
                      <a:pt x="293" y="4101"/>
                      <a:pt x="294" y="4053"/>
                    </a:cubicBezTo>
                    <a:cubicBezTo>
                      <a:pt x="298" y="4005"/>
                      <a:pt x="303" y="3954"/>
                      <a:pt x="308" y="3901"/>
                    </a:cubicBezTo>
                    <a:cubicBezTo>
                      <a:pt x="315" y="3796"/>
                      <a:pt x="327" y="3681"/>
                      <a:pt x="345" y="3560"/>
                    </a:cubicBezTo>
                    <a:cubicBezTo>
                      <a:pt x="360" y="3438"/>
                      <a:pt x="380" y="3310"/>
                      <a:pt x="404" y="3178"/>
                    </a:cubicBezTo>
                    <a:cubicBezTo>
                      <a:pt x="448" y="2913"/>
                      <a:pt x="508" y="2631"/>
                      <a:pt x="572" y="2351"/>
                    </a:cubicBezTo>
                    <a:cubicBezTo>
                      <a:pt x="700" y="1789"/>
                      <a:pt x="854" y="1232"/>
                      <a:pt x="977" y="817"/>
                    </a:cubicBezTo>
                    <a:cubicBezTo>
                      <a:pt x="1099" y="401"/>
                      <a:pt x="1189" y="128"/>
                      <a:pt x="1189" y="128"/>
                    </a:cubicBezTo>
                    <a:cubicBezTo>
                      <a:pt x="1204" y="81"/>
                      <a:pt x="1179" y="31"/>
                      <a:pt x="1132" y="15"/>
                    </a:cubicBezTo>
                    <a:cubicBezTo>
                      <a:pt x="1086" y="0"/>
                      <a:pt x="1037" y="25"/>
                      <a:pt x="1020" y="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53">
                <a:extLst>
                  <a:ext uri="{FF2B5EF4-FFF2-40B4-BE49-F238E27FC236}">
                    <a16:creationId xmlns:a16="http://schemas.microsoft.com/office/drawing/2014/main" id="{24B85008-9345-4E6A-8B81-DBC1A03CA395}"/>
                  </a:ext>
                </a:extLst>
              </p:cNvPr>
              <p:cNvSpPr>
                <a:spLocks/>
              </p:cNvSpPr>
              <p:nvPr/>
            </p:nvSpPr>
            <p:spPr bwMode="auto">
              <a:xfrm>
                <a:off x="2320925" y="4330700"/>
                <a:ext cx="106363" cy="282575"/>
              </a:xfrm>
              <a:custGeom>
                <a:avLst/>
                <a:gdLst>
                  <a:gd name="T0" fmla="*/ 1618 w 1639"/>
                  <a:gd name="T1" fmla="*/ 4166 h 4324"/>
                  <a:gd name="T2" fmla="*/ 1564 w 1639"/>
                  <a:gd name="T3" fmla="*/ 3468 h 4324"/>
                  <a:gd name="T4" fmla="*/ 1454 w 1639"/>
                  <a:gd name="T5" fmla="*/ 2762 h 4324"/>
                  <a:gd name="T6" fmla="*/ 1371 w 1639"/>
                  <a:gd name="T7" fmla="*/ 2367 h 4324"/>
                  <a:gd name="T8" fmla="*/ 1264 w 1639"/>
                  <a:gd name="T9" fmla="*/ 1964 h 4324"/>
                  <a:gd name="T10" fmla="*/ 1134 w 1639"/>
                  <a:gd name="T11" fmla="*/ 1566 h 4324"/>
                  <a:gd name="T12" fmla="*/ 983 w 1639"/>
                  <a:gd name="T13" fmla="*/ 1188 h 4324"/>
                  <a:gd name="T14" fmla="*/ 813 w 1639"/>
                  <a:gd name="T15" fmla="*/ 846 h 4324"/>
                  <a:gd name="T16" fmla="*/ 631 w 1639"/>
                  <a:gd name="T17" fmla="*/ 554 h 4324"/>
                  <a:gd name="T18" fmla="*/ 450 w 1639"/>
                  <a:gd name="T19" fmla="*/ 324 h 4324"/>
                  <a:gd name="T20" fmla="*/ 292 w 1639"/>
                  <a:gd name="T21" fmla="*/ 163 h 4324"/>
                  <a:gd name="T22" fmla="*/ 145 w 1639"/>
                  <a:gd name="T23" fmla="*/ 30 h 4324"/>
                  <a:gd name="T24" fmla="*/ 29 w 1639"/>
                  <a:gd name="T25" fmla="*/ 36 h 4324"/>
                  <a:gd name="T26" fmla="*/ 33 w 1639"/>
                  <a:gd name="T27" fmla="*/ 149 h 4324"/>
                  <a:gd name="T28" fmla="*/ 43 w 1639"/>
                  <a:gd name="T29" fmla="*/ 159 h 4324"/>
                  <a:gd name="T30" fmla="*/ 175 w 1639"/>
                  <a:gd name="T31" fmla="*/ 285 h 4324"/>
                  <a:gd name="T32" fmla="*/ 316 w 1639"/>
                  <a:gd name="T33" fmla="*/ 439 h 4324"/>
                  <a:gd name="T34" fmla="*/ 479 w 1639"/>
                  <a:gd name="T35" fmla="*/ 658 h 4324"/>
                  <a:gd name="T36" fmla="*/ 642 w 1639"/>
                  <a:gd name="T37" fmla="*/ 938 h 4324"/>
                  <a:gd name="T38" fmla="*/ 795 w 1639"/>
                  <a:gd name="T39" fmla="*/ 1270 h 4324"/>
                  <a:gd name="T40" fmla="*/ 931 w 1639"/>
                  <a:gd name="T41" fmla="*/ 1637 h 4324"/>
                  <a:gd name="T42" fmla="*/ 1047 w 1639"/>
                  <a:gd name="T43" fmla="*/ 2026 h 4324"/>
                  <a:gd name="T44" fmla="*/ 1142 w 1639"/>
                  <a:gd name="T45" fmla="*/ 2421 h 4324"/>
                  <a:gd name="T46" fmla="*/ 1217 w 1639"/>
                  <a:gd name="T47" fmla="*/ 2808 h 4324"/>
                  <a:gd name="T48" fmla="*/ 1313 w 1639"/>
                  <a:gd name="T49" fmla="*/ 3501 h 4324"/>
                  <a:gd name="T50" fmla="*/ 1363 w 1639"/>
                  <a:gd name="T51" fmla="*/ 4180 h 4324"/>
                  <a:gd name="T52" fmla="*/ 1513 w 1639"/>
                  <a:gd name="T53" fmla="*/ 4321 h 4324"/>
                  <a:gd name="T54" fmla="*/ 1636 w 1639"/>
                  <a:gd name="T55" fmla="*/ 4172 h 4324"/>
                  <a:gd name="T56" fmla="*/ 1618 w 1639"/>
                  <a:gd name="T57" fmla="*/ 4168 h 4324"/>
                  <a:gd name="T58" fmla="*/ 1618 w 1639"/>
                  <a:gd name="T59" fmla="*/ 4166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639" h="4324">
                    <a:moveTo>
                      <a:pt x="1618" y="4166"/>
                    </a:moveTo>
                    <a:cubicBezTo>
                      <a:pt x="1618" y="4166"/>
                      <a:pt x="1620" y="3882"/>
                      <a:pt x="1564" y="3468"/>
                    </a:cubicBezTo>
                    <a:cubicBezTo>
                      <a:pt x="1536" y="3260"/>
                      <a:pt x="1506" y="3019"/>
                      <a:pt x="1454" y="2762"/>
                    </a:cubicBezTo>
                    <a:cubicBezTo>
                      <a:pt x="1426" y="2634"/>
                      <a:pt x="1406" y="2500"/>
                      <a:pt x="1371" y="2367"/>
                    </a:cubicBezTo>
                    <a:cubicBezTo>
                      <a:pt x="1338" y="2233"/>
                      <a:pt x="1306" y="2098"/>
                      <a:pt x="1264" y="1964"/>
                    </a:cubicBezTo>
                    <a:cubicBezTo>
                      <a:pt x="1227" y="1828"/>
                      <a:pt x="1181" y="1696"/>
                      <a:pt x="1134" y="1566"/>
                    </a:cubicBezTo>
                    <a:cubicBezTo>
                      <a:pt x="1092" y="1434"/>
                      <a:pt x="1033" y="1310"/>
                      <a:pt x="983" y="1188"/>
                    </a:cubicBezTo>
                    <a:cubicBezTo>
                      <a:pt x="933" y="1066"/>
                      <a:pt x="866" y="955"/>
                      <a:pt x="813" y="846"/>
                    </a:cubicBezTo>
                    <a:cubicBezTo>
                      <a:pt x="755" y="739"/>
                      <a:pt x="687" y="645"/>
                      <a:pt x="631" y="554"/>
                    </a:cubicBezTo>
                    <a:cubicBezTo>
                      <a:pt x="573" y="465"/>
                      <a:pt x="503" y="393"/>
                      <a:pt x="450" y="324"/>
                    </a:cubicBezTo>
                    <a:cubicBezTo>
                      <a:pt x="398" y="255"/>
                      <a:pt x="339" y="205"/>
                      <a:pt x="292" y="163"/>
                    </a:cubicBezTo>
                    <a:cubicBezTo>
                      <a:pt x="198" y="78"/>
                      <a:pt x="145" y="30"/>
                      <a:pt x="145" y="30"/>
                    </a:cubicBezTo>
                    <a:cubicBezTo>
                      <a:pt x="111" y="0"/>
                      <a:pt x="59" y="2"/>
                      <a:pt x="29" y="36"/>
                    </a:cubicBezTo>
                    <a:cubicBezTo>
                      <a:pt x="0" y="69"/>
                      <a:pt x="2" y="119"/>
                      <a:pt x="33" y="149"/>
                    </a:cubicBezTo>
                    <a:lnTo>
                      <a:pt x="43" y="159"/>
                    </a:lnTo>
                    <a:cubicBezTo>
                      <a:pt x="43" y="159"/>
                      <a:pt x="91" y="205"/>
                      <a:pt x="175" y="285"/>
                    </a:cubicBezTo>
                    <a:cubicBezTo>
                      <a:pt x="217" y="325"/>
                      <a:pt x="269" y="371"/>
                      <a:pt x="316" y="439"/>
                    </a:cubicBezTo>
                    <a:cubicBezTo>
                      <a:pt x="364" y="505"/>
                      <a:pt x="427" y="571"/>
                      <a:pt x="479" y="658"/>
                    </a:cubicBezTo>
                    <a:cubicBezTo>
                      <a:pt x="529" y="745"/>
                      <a:pt x="591" y="835"/>
                      <a:pt x="642" y="938"/>
                    </a:cubicBezTo>
                    <a:cubicBezTo>
                      <a:pt x="690" y="1044"/>
                      <a:pt x="751" y="1150"/>
                      <a:pt x="795" y="1270"/>
                    </a:cubicBezTo>
                    <a:cubicBezTo>
                      <a:pt x="840" y="1388"/>
                      <a:pt x="894" y="1508"/>
                      <a:pt x="931" y="1637"/>
                    </a:cubicBezTo>
                    <a:cubicBezTo>
                      <a:pt x="973" y="1764"/>
                      <a:pt x="1014" y="1893"/>
                      <a:pt x="1047" y="2026"/>
                    </a:cubicBezTo>
                    <a:cubicBezTo>
                      <a:pt x="1084" y="2156"/>
                      <a:pt x="1114" y="2289"/>
                      <a:pt x="1142" y="2421"/>
                    </a:cubicBezTo>
                    <a:cubicBezTo>
                      <a:pt x="1173" y="2551"/>
                      <a:pt x="1193" y="2682"/>
                      <a:pt x="1217" y="2808"/>
                    </a:cubicBezTo>
                    <a:cubicBezTo>
                      <a:pt x="1260" y="3060"/>
                      <a:pt x="1291" y="3297"/>
                      <a:pt x="1313" y="3501"/>
                    </a:cubicBezTo>
                    <a:cubicBezTo>
                      <a:pt x="1356" y="3910"/>
                      <a:pt x="1363" y="4180"/>
                      <a:pt x="1363" y="4180"/>
                    </a:cubicBezTo>
                    <a:cubicBezTo>
                      <a:pt x="1365" y="4260"/>
                      <a:pt x="1432" y="4324"/>
                      <a:pt x="1513" y="4321"/>
                    </a:cubicBezTo>
                    <a:cubicBezTo>
                      <a:pt x="1594" y="4319"/>
                      <a:pt x="1639" y="4252"/>
                      <a:pt x="1636" y="4172"/>
                    </a:cubicBezTo>
                    <a:cubicBezTo>
                      <a:pt x="1636" y="4170"/>
                      <a:pt x="1618" y="4169"/>
                      <a:pt x="1618" y="4168"/>
                    </a:cubicBezTo>
                    <a:lnTo>
                      <a:pt x="1618" y="416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54">
                <a:extLst>
                  <a:ext uri="{FF2B5EF4-FFF2-40B4-BE49-F238E27FC236}">
                    <a16:creationId xmlns:a16="http://schemas.microsoft.com/office/drawing/2014/main" id="{51121D81-75A7-4B6D-BC9B-F47544C6C1BF}"/>
                  </a:ext>
                </a:extLst>
              </p:cNvPr>
              <p:cNvSpPr>
                <a:spLocks/>
              </p:cNvSpPr>
              <p:nvPr/>
            </p:nvSpPr>
            <p:spPr bwMode="auto">
              <a:xfrm>
                <a:off x="1633538" y="3994150"/>
                <a:ext cx="715963" cy="392113"/>
              </a:xfrm>
              <a:custGeom>
                <a:avLst/>
                <a:gdLst>
                  <a:gd name="T0" fmla="*/ 438 w 10938"/>
                  <a:gd name="T1" fmla="*/ 1718 h 6011"/>
                  <a:gd name="T2" fmla="*/ 5021 w 10938"/>
                  <a:gd name="T3" fmla="*/ 549 h 6011"/>
                  <a:gd name="T4" fmla="*/ 10685 w 10938"/>
                  <a:gd name="T5" fmla="*/ 5321 h 6011"/>
                  <a:gd name="T6" fmla="*/ 2121 w 10938"/>
                  <a:gd name="T7" fmla="*/ 3762 h 6011"/>
                  <a:gd name="T8" fmla="*/ 2119 w 10938"/>
                  <a:gd name="T9" fmla="*/ 3761 h 6011"/>
                  <a:gd name="T10" fmla="*/ 438 w 10938"/>
                  <a:gd name="T11" fmla="*/ 1718 h 6011"/>
                </a:gdLst>
                <a:ahLst/>
                <a:cxnLst>
                  <a:cxn ang="0">
                    <a:pos x="T0" y="T1"/>
                  </a:cxn>
                  <a:cxn ang="0">
                    <a:pos x="T2" y="T3"/>
                  </a:cxn>
                  <a:cxn ang="0">
                    <a:pos x="T4" y="T5"/>
                  </a:cxn>
                  <a:cxn ang="0">
                    <a:pos x="T6" y="T7"/>
                  </a:cxn>
                  <a:cxn ang="0">
                    <a:pos x="T8" y="T9"/>
                  </a:cxn>
                  <a:cxn ang="0">
                    <a:pos x="T10" y="T11"/>
                  </a:cxn>
                </a:cxnLst>
                <a:rect l="0" t="0" r="r" b="b"/>
                <a:pathLst>
                  <a:path w="10938" h="6011">
                    <a:moveTo>
                      <a:pt x="438" y="1718"/>
                    </a:moveTo>
                    <a:cubicBezTo>
                      <a:pt x="1566" y="1315"/>
                      <a:pt x="2631" y="0"/>
                      <a:pt x="5021" y="549"/>
                    </a:cubicBezTo>
                    <a:cubicBezTo>
                      <a:pt x="8804" y="1417"/>
                      <a:pt x="10938" y="5114"/>
                      <a:pt x="10685" y="5321"/>
                    </a:cubicBezTo>
                    <a:cubicBezTo>
                      <a:pt x="7786" y="6011"/>
                      <a:pt x="4146" y="5134"/>
                      <a:pt x="2121" y="3762"/>
                    </a:cubicBezTo>
                    <a:cubicBezTo>
                      <a:pt x="2121" y="3762"/>
                      <a:pt x="2121" y="3761"/>
                      <a:pt x="2119" y="3761"/>
                    </a:cubicBezTo>
                    <a:cubicBezTo>
                      <a:pt x="1124" y="2722"/>
                      <a:pt x="0" y="1874"/>
                      <a:pt x="438" y="171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5" name="Freeform 61">
                <a:extLst>
                  <a:ext uri="{FF2B5EF4-FFF2-40B4-BE49-F238E27FC236}">
                    <a16:creationId xmlns:a16="http://schemas.microsoft.com/office/drawing/2014/main" id="{FC0ED1C3-5826-4EE1-9913-307911414C3F}"/>
                  </a:ext>
                </a:extLst>
              </p:cNvPr>
              <p:cNvSpPr>
                <a:spLocks/>
              </p:cNvSpPr>
              <p:nvPr/>
            </p:nvSpPr>
            <p:spPr bwMode="auto">
              <a:xfrm>
                <a:off x="1771650" y="4240213"/>
                <a:ext cx="561975" cy="190500"/>
              </a:xfrm>
              <a:custGeom>
                <a:avLst/>
                <a:gdLst>
                  <a:gd name="T0" fmla="*/ 8564 w 8564"/>
                  <a:gd name="T1" fmla="*/ 1559 h 2927"/>
                  <a:gd name="T2" fmla="*/ 5356 w 8564"/>
                  <a:gd name="T3" fmla="*/ 2356 h 2927"/>
                  <a:gd name="T4" fmla="*/ 261 w 8564"/>
                  <a:gd name="T5" fmla="*/ 280 h 2927"/>
                  <a:gd name="T6" fmla="*/ 0 w 8564"/>
                  <a:gd name="T7" fmla="*/ 0 h 2927"/>
                  <a:gd name="T8" fmla="*/ 8564 w 8564"/>
                  <a:gd name="T9" fmla="*/ 1559 h 2927"/>
                </a:gdLst>
                <a:ahLst/>
                <a:cxnLst>
                  <a:cxn ang="0">
                    <a:pos x="T0" y="T1"/>
                  </a:cxn>
                  <a:cxn ang="0">
                    <a:pos x="T2" y="T3"/>
                  </a:cxn>
                  <a:cxn ang="0">
                    <a:pos x="T4" y="T5"/>
                  </a:cxn>
                  <a:cxn ang="0">
                    <a:pos x="T6" y="T7"/>
                  </a:cxn>
                  <a:cxn ang="0">
                    <a:pos x="T8" y="T9"/>
                  </a:cxn>
                </a:cxnLst>
                <a:rect l="0" t="0" r="r" b="b"/>
                <a:pathLst>
                  <a:path w="8564" h="2927">
                    <a:moveTo>
                      <a:pt x="8564" y="1559"/>
                    </a:moveTo>
                    <a:cubicBezTo>
                      <a:pt x="8263" y="1819"/>
                      <a:pt x="6800" y="2119"/>
                      <a:pt x="5356" y="2356"/>
                    </a:cubicBezTo>
                    <a:cubicBezTo>
                      <a:pt x="1878" y="2927"/>
                      <a:pt x="1065" y="1173"/>
                      <a:pt x="261" y="280"/>
                    </a:cubicBezTo>
                    <a:cubicBezTo>
                      <a:pt x="175" y="185"/>
                      <a:pt x="89" y="91"/>
                      <a:pt x="0" y="0"/>
                    </a:cubicBezTo>
                    <a:cubicBezTo>
                      <a:pt x="2025" y="1372"/>
                      <a:pt x="5665" y="2249"/>
                      <a:pt x="8564" y="155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66" name="Freeform 62">
                <a:extLst>
                  <a:ext uri="{FF2B5EF4-FFF2-40B4-BE49-F238E27FC236}">
                    <a16:creationId xmlns:a16="http://schemas.microsoft.com/office/drawing/2014/main" id="{E642FA77-A414-4CA5-BED9-0A1CF9B0D84A}"/>
                  </a:ext>
                </a:extLst>
              </p:cNvPr>
              <p:cNvSpPr>
                <a:spLocks/>
              </p:cNvSpPr>
              <p:nvPr/>
            </p:nvSpPr>
            <p:spPr bwMode="auto">
              <a:xfrm>
                <a:off x="2006600" y="3365500"/>
                <a:ext cx="452438" cy="414338"/>
              </a:xfrm>
              <a:custGeom>
                <a:avLst/>
                <a:gdLst>
                  <a:gd name="T0" fmla="*/ 1472 w 6910"/>
                  <a:gd name="T1" fmla="*/ 3170 h 6350"/>
                  <a:gd name="T2" fmla="*/ 134 w 6910"/>
                  <a:gd name="T3" fmla="*/ 909 h 6350"/>
                  <a:gd name="T4" fmla="*/ 208 w 6910"/>
                  <a:gd name="T5" fmla="*/ 858 h 6350"/>
                  <a:gd name="T6" fmla="*/ 5007 w 6910"/>
                  <a:gd name="T7" fmla="*/ 1570 h 6350"/>
                  <a:gd name="T8" fmla="*/ 5306 w 6910"/>
                  <a:gd name="T9" fmla="*/ 6249 h 6350"/>
                  <a:gd name="T10" fmla="*/ 3370 w 6910"/>
                  <a:gd name="T11" fmla="*/ 5844 h 6350"/>
                  <a:gd name="T12" fmla="*/ 1472 w 6910"/>
                  <a:gd name="T13" fmla="*/ 3170 h 6350"/>
                </a:gdLst>
                <a:ahLst/>
                <a:cxnLst>
                  <a:cxn ang="0">
                    <a:pos x="T0" y="T1"/>
                  </a:cxn>
                  <a:cxn ang="0">
                    <a:pos x="T2" y="T3"/>
                  </a:cxn>
                  <a:cxn ang="0">
                    <a:pos x="T4" y="T5"/>
                  </a:cxn>
                  <a:cxn ang="0">
                    <a:pos x="T6" y="T7"/>
                  </a:cxn>
                  <a:cxn ang="0">
                    <a:pos x="T8" y="T9"/>
                  </a:cxn>
                  <a:cxn ang="0">
                    <a:pos x="T10" y="T11"/>
                  </a:cxn>
                  <a:cxn ang="0">
                    <a:pos x="T12" y="T13"/>
                  </a:cxn>
                </a:cxnLst>
                <a:rect l="0" t="0" r="r" b="b"/>
                <a:pathLst>
                  <a:path w="6910" h="6350">
                    <a:moveTo>
                      <a:pt x="1472" y="3170"/>
                    </a:moveTo>
                    <a:cubicBezTo>
                      <a:pt x="652" y="2107"/>
                      <a:pt x="0" y="1144"/>
                      <a:pt x="134" y="909"/>
                    </a:cubicBezTo>
                    <a:cubicBezTo>
                      <a:pt x="156" y="882"/>
                      <a:pt x="180" y="864"/>
                      <a:pt x="208" y="858"/>
                    </a:cubicBezTo>
                    <a:cubicBezTo>
                      <a:pt x="1493" y="583"/>
                      <a:pt x="2625" y="0"/>
                      <a:pt x="5007" y="1570"/>
                    </a:cubicBezTo>
                    <a:cubicBezTo>
                      <a:pt x="6910" y="2824"/>
                      <a:pt x="5989" y="5446"/>
                      <a:pt x="5306" y="6249"/>
                    </a:cubicBezTo>
                    <a:cubicBezTo>
                      <a:pt x="5215" y="6350"/>
                      <a:pt x="4225" y="6301"/>
                      <a:pt x="3370" y="5844"/>
                    </a:cubicBezTo>
                    <a:cubicBezTo>
                      <a:pt x="2071" y="5150"/>
                      <a:pt x="2120" y="4010"/>
                      <a:pt x="1472" y="31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7" name="Freeform 63">
                <a:extLst>
                  <a:ext uri="{FF2B5EF4-FFF2-40B4-BE49-F238E27FC236}">
                    <a16:creationId xmlns:a16="http://schemas.microsoft.com/office/drawing/2014/main" id="{0D98CD2C-7BBB-47E5-B791-B5451F39F120}"/>
                  </a:ext>
                </a:extLst>
              </p:cNvPr>
              <p:cNvSpPr>
                <a:spLocks/>
              </p:cNvSpPr>
              <p:nvPr/>
            </p:nvSpPr>
            <p:spPr bwMode="auto">
              <a:xfrm>
                <a:off x="1998663" y="3424238"/>
                <a:ext cx="228600" cy="322263"/>
              </a:xfrm>
              <a:custGeom>
                <a:avLst/>
                <a:gdLst>
                  <a:gd name="T0" fmla="*/ 250 w 3486"/>
                  <a:gd name="T1" fmla="*/ 0 h 4935"/>
                  <a:gd name="T2" fmla="*/ 1588 w 3486"/>
                  <a:gd name="T3" fmla="*/ 2261 h 4935"/>
                  <a:gd name="T4" fmla="*/ 3486 w 3486"/>
                  <a:gd name="T5" fmla="*/ 4935 h 4935"/>
                  <a:gd name="T6" fmla="*/ 1019 w 3486"/>
                  <a:gd name="T7" fmla="*/ 3037 h 4935"/>
                  <a:gd name="T8" fmla="*/ 250 w 3486"/>
                  <a:gd name="T9" fmla="*/ 0 h 4935"/>
                </a:gdLst>
                <a:ahLst/>
                <a:cxnLst>
                  <a:cxn ang="0">
                    <a:pos x="T0" y="T1"/>
                  </a:cxn>
                  <a:cxn ang="0">
                    <a:pos x="T2" y="T3"/>
                  </a:cxn>
                  <a:cxn ang="0">
                    <a:pos x="T4" y="T5"/>
                  </a:cxn>
                  <a:cxn ang="0">
                    <a:pos x="T6" y="T7"/>
                  </a:cxn>
                  <a:cxn ang="0">
                    <a:pos x="T8" y="T9"/>
                  </a:cxn>
                </a:cxnLst>
                <a:rect l="0" t="0" r="r" b="b"/>
                <a:pathLst>
                  <a:path w="3486" h="4935">
                    <a:moveTo>
                      <a:pt x="250" y="0"/>
                    </a:moveTo>
                    <a:cubicBezTo>
                      <a:pt x="116" y="235"/>
                      <a:pt x="768" y="1198"/>
                      <a:pt x="1588" y="2261"/>
                    </a:cubicBezTo>
                    <a:cubicBezTo>
                      <a:pt x="2236" y="3101"/>
                      <a:pt x="2187" y="4241"/>
                      <a:pt x="3486" y="4935"/>
                    </a:cubicBezTo>
                    <a:cubicBezTo>
                      <a:pt x="2187" y="4241"/>
                      <a:pt x="1668" y="3877"/>
                      <a:pt x="1019" y="3037"/>
                    </a:cubicBezTo>
                    <a:cubicBezTo>
                      <a:pt x="182" y="1951"/>
                      <a:pt x="0" y="311"/>
                      <a:pt x="250"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68" name="Freeform 64">
                <a:extLst>
                  <a:ext uri="{FF2B5EF4-FFF2-40B4-BE49-F238E27FC236}">
                    <a16:creationId xmlns:a16="http://schemas.microsoft.com/office/drawing/2014/main" id="{FE5F0F22-C550-4351-A11C-EBAE14856182}"/>
                  </a:ext>
                </a:extLst>
              </p:cNvPr>
              <p:cNvSpPr>
                <a:spLocks/>
              </p:cNvSpPr>
              <p:nvPr/>
            </p:nvSpPr>
            <p:spPr bwMode="auto">
              <a:xfrm>
                <a:off x="2459038" y="3811588"/>
                <a:ext cx="569913" cy="317500"/>
              </a:xfrm>
              <a:custGeom>
                <a:avLst/>
                <a:gdLst>
                  <a:gd name="T0" fmla="*/ 690 w 8708"/>
                  <a:gd name="T1" fmla="*/ 4672 h 4866"/>
                  <a:gd name="T2" fmla="*/ 2503 w 8708"/>
                  <a:gd name="T3" fmla="*/ 652 h 4866"/>
                  <a:gd name="T4" fmla="*/ 5579 w 8708"/>
                  <a:gd name="T5" fmla="*/ 14 h 4866"/>
                  <a:gd name="T6" fmla="*/ 8043 w 8708"/>
                  <a:gd name="T7" fmla="*/ 887 h 4866"/>
                  <a:gd name="T8" fmla="*/ 690 w 8708"/>
                  <a:gd name="T9" fmla="*/ 4672 h 4866"/>
                </a:gdLst>
                <a:ahLst/>
                <a:cxnLst>
                  <a:cxn ang="0">
                    <a:pos x="T0" y="T1"/>
                  </a:cxn>
                  <a:cxn ang="0">
                    <a:pos x="T2" y="T3"/>
                  </a:cxn>
                  <a:cxn ang="0">
                    <a:pos x="T4" y="T5"/>
                  </a:cxn>
                  <a:cxn ang="0">
                    <a:pos x="T6" y="T7"/>
                  </a:cxn>
                  <a:cxn ang="0">
                    <a:pos x="T8" y="T9"/>
                  </a:cxn>
                </a:cxnLst>
                <a:rect l="0" t="0" r="r" b="b"/>
                <a:pathLst>
                  <a:path w="8708" h="4866">
                    <a:moveTo>
                      <a:pt x="690" y="4672"/>
                    </a:moveTo>
                    <a:cubicBezTo>
                      <a:pt x="222" y="4866"/>
                      <a:pt x="0" y="929"/>
                      <a:pt x="2503" y="652"/>
                    </a:cubicBezTo>
                    <a:cubicBezTo>
                      <a:pt x="3225" y="572"/>
                      <a:pt x="4602" y="25"/>
                      <a:pt x="5579" y="14"/>
                    </a:cubicBezTo>
                    <a:cubicBezTo>
                      <a:pt x="6786" y="0"/>
                      <a:pt x="7573" y="557"/>
                      <a:pt x="8043" y="887"/>
                    </a:cubicBezTo>
                    <a:cubicBezTo>
                      <a:pt x="8708" y="1353"/>
                      <a:pt x="2073" y="2222"/>
                      <a:pt x="690" y="467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68">
                <a:extLst>
                  <a:ext uri="{FF2B5EF4-FFF2-40B4-BE49-F238E27FC236}">
                    <a16:creationId xmlns:a16="http://schemas.microsoft.com/office/drawing/2014/main" id="{FD2F9B98-E4C0-496D-9681-88F68F24727C}"/>
                  </a:ext>
                </a:extLst>
              </p:cNvPr>
              <p:cNvSpPr>
                <a:spLocks/>
              </p:cNvSpPr>
              <p:nvPr/>
            </p:nvSpPr>
            <p:spPr bwMode="auto">
              <a:xfrm>
                <a:off x="2408238" y="5062538"/>
                <a:ext cx="587375" cy="219075"/>
              </a:xfrm>
              <a:custGeom>
                <a:avLst/>
                <a:gdLst>
                  <a:gd name="T0" fmla="*/ 0 w 8963"/>
                  <a:gd name="T1" fmla="*/ 3360 h 3360"/>
                  <a:gd name="T2" fmla="*/ 8604 w 8963"/>
                  <a:gd name="T3" fmla="*/ 3360 h 3360"/>
                  <a:gd name="T4" fmla="*/ 8963 w 8963"/>
                  <a:gd name="T5" fmla="*/ 3321 h 3360"/>
                  <a:gd name="T6" fmla="*/ 8864 w 8963"/>
                  <a:gd name="T7" fmla="*/ 3222 h 3360"/>
                  <a:gd name="T8" fmla="*/ 8709 w 8963"/>
                  <a:gd name="T9" fmla="*/ 3063 h 3360"/>
                  <a:gd name="T10" fmla="*/ 8678 w 8963"/>
                  <a:gd name="T11" fmla="*/ 3030 h 3360"/>
                  <a:gd name="T12" fmla="*/ 5805 w 8963"/>
                  <a:gd name="T13" fmla="*/ 1101 h 3360"/>
                  <a:gd name="T14" fmla="*/ 3252 w 8963"/>
                  <a:gd name="T15" fmla="*/ 689 h 3360"/>
                  <a:gd name="T16" fmla="*/ 1180 w 8963"/>
                  <a:gd name="T17" fmla="*/ 1441 h 3360"/>
                  <a:gd name="T18" fmla="*/ 1126 w 8963"/>
                  <a:gd name="T19" fmla="*/ 1651 h 3360"/>
                  <a:gd name="T20" fmla="*/ 34 w 8963"/>
                  <a:gd name="T21" fmla="*/ 3222 h 3360"/>
                  <a:gd name="T22" fmla="*/ 0 w 8963"/>
                  <a:gd name="T23" fmla="*/ 3360 h 3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3" h="3360">
                    <a:moveTo>
                      <a:pt x="0" y="3360"/>
                    </a:moveTo>
                    <a:lnTo>
                      <a:pt x="8604" y="3360"/>
                    </a:lnTo>
                    <a:cubicBezTo>
                      <a:pt x="8721" y="3351"/>
                      <a:pt x="8841" y="3339"/>
                      <a:pt x="8963" y="3321"/>
                    </a:cubicBezTo>
                    <a:cubicBezTo>
                      <a:pt x="8963" y="3321"/>
                      <a:pt x="8919" y="3278"/>
                      <a:pt x="8864" y="3222"/>
                    </a:cubicBezTo>
                    <a:cubicBezTo>
                      <a:pt x="8813" y="3171"/>
                      <a:pt x="8753" y="3111"/>
                      <a:pt x="8709" y="3063"/>
                    </a:cubicBezTo>
                    <a:cubicBezTo>
                      <a:pt x="8698" y="3053"/>
                      <a:pt x="8689" y="3041"/>
                      <a:pt x="8678" y="3030"/>
                    </a:cubicBezTo>
                    <a:cubicBezTo>
                      <a:pt x="6947" y="1161"/>
                      <a:pt x="7461" y="2446"/>
                      <a:pt x="5805" y="1101"/>
                    </a:cubicBezTo>
                    <a:cubicBezTo>
                      <a:pt x="4450" y="0"/>
                      <a:pt x="3858" y="771"/>
                      <a:pt x="3252" y="689"/>
                    </a:cubicBezTo>
                    <a:cubicBezTo>
                      <a:pt x="2007" y="523"/>
                      <a:pt x="1375" y="916"/>
                      <a:pt x="1180" y="1441"/>
                    </a:cubicBezTo>
                    <a:cubicBezTo>
                      <a:pt x="1155" y="1509"/>
                      <a:pt x="1138" y="1580"/>
                      <a:pt x="1126" y="1651"/>
                    </a:cubicBezTo>
                    <a:cubicBezTo>
                      <a:pt x="1005" y="2455"/>
                      <a:pt x="378" y="1914"/>
                      <a:pt x="34" y="3222"/>
                    </a:cubicBezTo>
                    <a:cubicBezTo>
                      <a:pt x="22" y="3266"/>
                      <a:pt x="11" y="3312"/>
                      <a:pt x="0" y="336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grpSp>
        <p:cxnSp>
          <p:nvCxnSpPr>
            <p:cNvPr id="87" name="Straight Arrow Connector 86">
              <a:extLst>
                <a:ext uri="{FF2B5EF4-FFF2-40B4-BE49-F238E27FC236}">
                  <a16:creationId xmlns:a16="http://schemas.microsoft.com/office/drawing/2014/main" id="{17FB406E-D483-462D-9365-2242D980308B}"/>
                </a:ext>
              </a:extLst>
            </p:cNvPr>
            <p:cNvCxnSpPr>
              <a:cxnSpLocks/>
            </p:cNvCxnSpPr>
            <p:nvPr/>
          </p:nvCxnSpPr>
          <p:spPr>
            <a:xfrm flipV="1">
              <a:off x="5435861" y="4226113"/>
              <a:ext cx="1563241" cy="117307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85" name="Picture 84">
              <a:extLst>
                <a:ext uri="{FF2B5EF4-FFF2-40B4-BE49-F238E27FC236}">
                  <a16:creationId xmlns:a16="http://schemas.microsoft.com/office/drawing/2014/main" id="{8A9BB148-4722-4ABB-9DB0-E12C28200548}"/>
                </a:ext>
              </a:extLst>
            </p:cNvPr>
            <p:cNvPicPr>
              <a:picLocks noChangeAspect="1"/>
            </p:cNvPicPr>
            <p:nvPr/>
          </p:nvPicPr>
          <p:blipFill rotWithShape="1">
            <a:blip r:embed="rId4">
              <a:extLst>
                <a:ext uri="{28A0092B-C50C-407E-A947-70E740481C1C}">
                  <a14:useLocalDpi xmlns:a14="http://schemas.microsoft.com/office/drawing/2010/main" val="0"/>
                </a:ext>
              </a:extLst>
            </a:blip>
            <a:srcRect l="23056" t="96299" r="62266" b="-107"/>
            <a:stretch/>
          </p:blipFill>
          <p:spPr>
            <a:xfrm>
              <a:off x="392752" y="5399187"/>
              <a:ext cx="7894744" cy="1145457"/>
            </a:xfrm>
            <a:prstGeom prst="rect">
              <a:avLst/>
            </a:prstGeom>
            <a:ln w="57150">
              <a:solidFill>
                <a:schemeClr val="accent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737811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37"/>
  <p:tag name="PRESGUID" val="fd6f1493-a6c9-49b0-9b84-e58856e934a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UoS_Powerpoint_template WIDESCREEN">
  <a:themeElements>
    <a:clrScheme name="Rich Black">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make_better_content_for_everyone.potx" id="{1E3204B8-FC8F-450F-9627-68CD615286F1}" vid="{DBA426F9-173B-425A-B391-99FDC4FD7E27}"/>
    </a:ext>
  </a:extLst>
</a:theme>
</file>

<file path=ppt/theme/theme2.xml><?xml version="1.0" encoding="utf-8"?>
<a:theme xmlns:a="http://schemas.openxmlformats.org/drawingml/2006/main" name="Office Theme">
  <a:themeElements>
    <a:clrScheme name="Matt New Test">
      <a:dk1>
        <a:srgbClr val="00131D"/>
      </a:dk1>
      <a:lt1>
        <a:srgbClr val="FFFDF9"/>
      </a:lt1>
      <a:dk2>
        <a:srgbClr val="495961"/>
      </a:dk2>
      <a:lt2>
        <a:srgbClr val="FFFDF9"/>
      </a:lt2>
      <a:accent1>
        <a:srgbClr val="002E3B"/>
      </a:accent1>
      <a:accent2>
        <a:srgbClr val="B40208"/>
      </a:accent2>
      <a:accent3>
        <a:srgbClr val="2F6152"/>
      </a:accent3>
      <a:accent4>
        <a:srgbClr val="8D3970"/>
      </a:accent4>
      <a:accent5>
        <a:srgbClr val="005C84"/>
      </a:accent5>
      <a:accent6>
        <a:srgbClr val="804028"/>
      </a:accent6>
      <a:hlink>
        <a:srgbClr val="374E88"/>
      </a:hlink>
      <a:folHlink>
        <a:srgbClr val="374E8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ke_better_content_for_everyone.potx" id="{1E3204B8-FC8F-450F-9627-68CD615286F1}" vid="{F4EAB901-87DB-48F1-9127-A900A0B66FD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182</TotalTime>
  <Words>4325</Words>
  <Application>Microsoft Office PowerPoint</Application>
  <PresentationFormat>Widescreen</PresentationFormat>
  <Paragraphs>472</Paragraphs>
  <Slides>59</Slides>
  <Notes>50</Notes>
  <HiddenSlides>0</HiddenSlides>
  <MMClips>4</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59</vt:i4>
      </vt:variant>
    </vt:vector>
  </HeadingPairs>
  <TitlesOfParts>
    <vt:vector size="66" baseType="lpstr">
      <vt:lpstr>Arial</vt:lpstr>
      <vt:lpstr>Calibri</vt:lpstr>
      <vt:lpstr>freight-sans-pro</vt:lpstr>
      <vt:lpstr>Lucida Sans</vt:lpstr>
      <vt:lpstr>Segoe UI</vt:lpstr>
      <vt:lpstr>UoS_Powerpoint_template WIDESCREEN</vt:lpstr>
      <vt:lpstr>Office Theme</vt:lpstr>
      <vt:lpstr>University of Southampton</vt:lpstr>
      <vt:lpstr>Better content, made easy!</vt:lpstr>
      <vt:lpstr>What if there was a way to</vt:lpstr>
      <vt:lpstr>Hello, accessibility inspector!</vt:lpstr>
      <vt:lpstr>Why use the accessibility inspector?</vt:lpstr>
      <vt:lpstr>Where is it?</vt:lpstr>
      <vt:lpstr>Demonstration 1</vt:lpstr>
      <vt:lpstr>Demonstration 2</vt:lpstr>
      <vt:lpstr>Demonstration 3</vt:lpstr>
      <vt:lpstr>If you don’t see the inspector</vt:lpstr>
      <vt:lpstr>Turning on the accessibility inspector</vt:lpstr>
      <vt:lpstr>On a Mac?</vt:lpstr>
      <vt:lpstr>Using browser-based Office?</vt:lpstr>
      <vt:lpstr>Today’s session</vt:lpstr>
      <vt:lpstr>Accessibility inspector and Word</vt:lpstr>
      <vt:lpstr>Demonstration (Word)</vt:lpstr>
      <vt:lpstr>NVDA Headings view</vt:lpstr>
      <vt:lpstr>Heading structure</vt:lpstr>
      <vt:lpstr>Explaining table headings 1</vt:lpstr>
      <vt:lpstr>Explaining table headings 2</vt:lpstr>
      <vt:lpstr>Explaining table headings 3</vt:lpstr>
      <vt:lpstr>Making a table header accessible in Word</vt:lpstr>
      <vt:lpstr>Word accessibility, helpful links</vt:lpstr>
      <vt:lpstr>Questions? (Word)</vt:lpstr>
      <vt:lpstr>Accessibility inspector and PowerPoint</vt:lpstr>
      <vt:lpstr>Demonstration ((PowerPoint))</vt:lpstr>
      <vt:lpstr>Contrast?</vt:lpstr>
      <vt:lpstr>Why is good contrast important?</vt:lpstr>
      <vt:lpstr>Explaining Colour Contrast</vt:lpstr>
      <vt:lpstr>Contrast</vt:lpstr>
      <vt:lpstr>Checking colour contrast</vt:lpstr>
      <vt:lpstr>Be aware</vt:lpstr>
      <vt:lpstr>Making it easy</vt:lpstr>
      <vt:lpstr>Explaining reading order</vt:lpstr>
      <vt:lpstr>Explaining reading order 2</vt:lpstr>
      <vt:lpstr>Explaining reading order 3</vt:lpstr>
      <vt:lpstr>PowerPoint accessibility, helpful links</vt:lpstr>
      <vt:lpstr>Using the UoS brand</vt:lpstr>
      <vt:lpstr>Questions? (PowerPoint)</vt:lpstr>
      <vt:lpstr>Accessibility inspector and Excel</vt:lpstr>
      <vt:lpstr>Demonstration (((excel)))</vt:lpstr>
      <vt:lpstr>Styles Gallery in Excel</vt:lpstr>
      <vt:lpstr>Conditional formatting in Excel</vt:lpstr>
      <vt:lpstr>Table Styles in Excel</vt:lpstr>
      <vt:lpstr>Excel accessibility, helpful links</vt:lpstr>
      <vt:lpstr>Questions? (Excel)</vt:lpstr>
      <vt:lpstr>PDFs?</vt:lpstr>
      <vt:lpstr>Setting the title</vt:lpstr>
      <vt:lpstr>Conclusion</vt:lpstr>
      <vt:lpstr>From now on</vt:lpstr>
      <vt:lpstr>Next steps</vt:lpstr>
      <vt:lpstr>Accessibility is for everyone</vt:lpstr>
      <vt:lpstr>Useful links</vt:lpstr>
      <vt:lpstr>Blackboard course 1</vt:lpstr>
      <vt:lpstr>Blackboard course 2</vt:lpstr>
      <vt:lpstr>Office and PDF Accessibility</vt:lpstr>
      <vt:lpstr>Make your computer work for you!</vt:lpstr>
      <vt:lpstr>New to the 365 Community SharePoint Site</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Better content, made easy!</dc:title>
  <dc:creator>Matthew Deeprose</dc:creator>
  <cp:keywords>Accessibility</cp:keywords>
  <cp:lastModifiedBy>Matthew Deeprose</cp:lastModifiedBy>
  <cp:revision>3</cp:revision>
  <dcterms:created xsi:type="dcterms:W3CDTF">2022-03-29T09:30:21Z</dcterms:created>
  <dcterms:modified xsi:type="dcterms:W3CDTF">2022-09-06T09:22:22Z</dcterms:modified>
  <cp:category>Accessibility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48C4023D-0332-4E42-BAC5-F60558B08774</vt:lpwstr>
  </property>
  <property fmtid="{D5CDD505-2E9C-101B-9397-08002B2CF9AE}" pid="3" name="ArticulatePath">
    <vt:lpwstr>https://sotonac-my.sharepoint.com/personal/md4_soton_ac_uk/Documents/accessibility/a-in-5/inspector/make_better_content_for_everyone</vt:lpwstr>
  </property>
</Properties>
</file>